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504" r:id="rId2"/>
    <p:sldId id="505" r:id="rId3"/>
    <p:sldId id="506" r:id="rId4"/>
    <p:sldId id="507" r:id="rId5"/>
    <p:sldId id="508" r:id="rId6"/>
    <p:sldId id="551" r:id="rId7"/>
    <p:sldId id="550" r:id="rId8"/>
    <p:sldId id="511" r:id="rId9"/>
    <p:sldId id="512" r:id="rId10"/>
    <p:sldId id="513" r:id="rId11"/>
    <p:sldId id="514" r:id="rId12"/>
    <p:sldId id="515" r:id="rId13"/>
    <p:sldId id="516" r:id="rId14"/>
    <p:sldId id="517" r:id="rId15"/>
    <p:sldId id="518" r:id="rId16"/>
    <p:sldId id="519" r:id="rId17"/>
    <p:sldId id="520" r:id="rId18"/>
    <p:sldId id="521" r:id="rId19"/>
    <p:sldId id="522" r:id="rId20"/>
    <p:sldId id="523" r:id="rId21"/>
    <p:sldId id="552" r:id="rId22"/>
    <p:sldId id="525" r:id="rId23"/>
    <p:sldId id="526" r:id="rId24"/>
    <p:sldId id="527" r:id="rId25"/>
    <p:sldId id="528" r:id="rId26"/>
    <p:sldId id="529" r:id="rId27"/>
    <p:sldId id="530" r:id="rId28"/>
    <p:sldId id="531" r:id="rId29"/>
    <p:sldId id="532" r:id="rId30"/>
    <p:sldId id="533" r:id="rId31"/>
    <p:sldId id="534" r:id="rId32"/>
    <p:sldId id="535" r:id="rId33"/>
    <p:sldId id="536" r:id="rId34"/>
    <p:sldId id="537" r:id="rId35"/>
    <p:sldId id="538" r:id="rId36"/>
    <p:sldId id="539" r:id="rId37"/>
    <p:sldId id="540" r:id="rId38"/>
    <p:sldId id="541" r:id="rId39"/>
    <p:sldId id="542" r:id="rId40"/>
    <p:sldId id="543" r:id="rId41"/>
    <p:sldId id="544" r:id="rId42"/>
    <p:sldId id="545" r:id="rId43"/>
    <p:sldId id="546" r:id="rId44"/>
    <p:sldId id="547" r:id="rId45"/>
    <p:sldId id="548" r:id="rId46"/>
    <p:sldId id="549" r:id="rId4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B37D"/>
    <a:srgbClr val="460023"/>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89" d="100"/>
          <a:sy n="89" d="100"/>
        </p:scale>
        <p:origin x="-1258"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7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061591227476933"/>
          <c:y val="0.10717702272518584"/>
          <c:w val="0.73592805500539482"/>
          <c:h val="0.76343173834339406"/>
        </c:manualLayout>
      </c:layout>
      <c:barChart>
        <c:barDir val="bar"/>
        <c:grouping val="stacked"/>
        <c:varyColors val="0"/>
        <c:ser>
          <c:idx val="0"/>
          <c:order val="0"/>
          <c:tx>
            <c:v/>
          </c:tx>
          <c:spPr>
            <a:solidFill>
              <a:schemeClr val="tx2">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Sheet1!$A$2:$A$10</c:f>
              <c:strCache>
                <c:ptCount val="9"/>
                <c:pt idx="0">
                  <c:v>Nortel - Jul 2000</c:v>
                </c:pt>
                <c:pt idx="1">
                  <c:v>Worldcom - Apr 1999</c:v>
                </c:pt>
                <c:pt idx="2">
                  <c:v>Tyco - Dec 2001</c:v>
                </c:pt>
                <c:pt idx="3">
                  <c:v>Valeant - Aug 2015</c:v>
                </c:pt>
                <c:pt idx="4">
                  <c:v>BlackBerry - Jun 2008</c:v>
                </c:pt>
                <c:pt idx="5">
                  <c:v>Enron - Nov 2000</c:v>
                </c:pt>
                <c:pt idx="6">
                  <c:v>Ballard - Sep 2000</c:v>
                </c:pt>
                <c:pt idx="7">
                  <c:v>Sino Forest - Mar 2011</c:v>
                </c:pt>
                <c:pt idx="8">
                  <c:v>Royal Tech - 2003</c:v>
                </c:pt>
              </c:strCache>
            </c:strRef>
          </c:cat>
          <c:val>
            <c:numRef>
              <c:f>Sheet1!$B$2:$B$10</c:f>
              <c:numCache>
                <c:formatCode>General</c:formatCode>
                <c:ptCount val="9"/>
                <c:pt idx="0" formatCode="&quot;$&quot;#,##0_);[Red]\(&quot;$&quot;#,##0\)">
                  <c:v>283</c:v>
                </c:pt>
                <c:pt idx="1">
                  <c:v>186</c:v>
                </c:pt>
                <c:pt idx="2">
                  <c:v>120</c:v>
                </c:pt>
                <c:pt idx="3">
                  <c:v>90</c:v>
                </c:pt>
                <c:pt idx="4">
                  <c:v>83</c:v>
                </c:pt>
                <c:pt idx="5">
                  <c:v>66</c:v>
                </c:pt>
                <c:pt idx="6">
                  <c:v>20</c:v>
                </c:pt>
                <c:pt idx="7">
                  <c:v>6</c:v>
                </c:pt>
                <c:pt idx="8">
                  <c:v>2</c:v>
                </c:pt>
              </c:numCache>
            </c:numRef>
          </c:val>
          <c:extLst xmlns:c16r2="http://schemas.microsoft.com/office/drawing/2015/06/chart">
            <c:ext xmlns:c16="http://schemas.microsoft.com/office/drawing/2014/chart" uri="{C3380CC4-5D6E-409C-BE32-E72D297353CC}">
              <c16:uniqueId val="{00000000-D15B-4B85-9678-434CE1DA1785}"/>
            </c:ext>
          </c:extLst>
        </c:ser>
        <c:ser>
          <c:idx val="1"/>
          <c:order val="1"/>
          <c:tx>
            <c:v>Covered by Veritas</c:v>
          </c:tx>
          <c:spPr>
            <a:solidFill>
              <a:schemeClr val="tx1"/>
            </a:solidFill>
          </c:spPr>
          <c:invertIfNegative val="0"/>
          <c:cat>
            <c:strRef>
              <c:f>Sheet1!$A$2:$A$10</c:f>
              <c:strCache>
                <c:ptCount val="9"/>
                <c:pt idx="0">
                  <c:v>Nortel - Jul 2000</c:v>
                </c:pt>
                <c:pt idx="1">
                  <c:v>Worldcom - Apr 1999</c:v>
                </c:pt>
                <c:pt idx="2">
                  <c:v>Tyco - Dec 2001</c:v>
                </c:pt>
                <c:pt idx="3">
                  <c:v>Valeant - Aug 2015</c:v>
                </c:pt>
                <c:pt idx="4">
                  <c:v>BlackBerry - Jun 2008</c:v>
                </c:pt>
                <c:pt idx="5">
                  <c:v>Enron - Nov 2000</c:v>
                </c:pt>
                <c:pt idx="6">
                  <c:v>Ballard - Sep 2000</c:v>
                </c:pt>
                <c:pt idx="7">
                  <c:v>Sino Forest - Mar 2011</c:v>
                </c:pt>
                <c:pt idx="8">
                  <c:v>Royal Tech - 2003</c:v>
                </c:pt>
              </c:strCache>
            </c:strRef>
          </c:cat>
          <c:val>
            <c:numRef>
              <c:f>Sheet1!#REF!</c:f>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1-D15B-4B85-9678-434CE1DA1785}"/>
            </c:ext>
          </c:extLst>
        </c:ser>
        <c:dLbls>
          <c:showLegendKey val="0"/>
          <c:showVal val="0"/>
          <c:showCatName val="0"/>
          <c:showSerName val="0"/>
          <c:showPercent val="0"/>
          <c:showBubbleSize val="0"/>
        </c:dLbls>
        <c:gapWidth val="100"/>
        <c:overlap val="100"/>
        <c:axId val="133164032"/>
        <c:axId val="133960448"/>
      </c:barChart>
      <c:catAx>
        <c:axId val="133164032"/>
        <c:scaling>
          <c:orientation val="minMax"/>
        </c:scaling>
        <c:delete val="0"/>
        <c:axPos val="l"/>
        <c:numFmt formatCode="General" sourceLinked="0"/>
        <c:majorTickMark val="out"/>
        <c:minorTickMark val="none"/>
        <c:tickLblPos val="nextTo"/>
        <c:txPr>
          <a:bodyPr/>
          <a:lstStyle/>
          <a:p>
            <a:pPr>
              <a:defRPr sz="1475" b="1"/>
            </a:pPr>
            <a:endParaRPr lang="en-US"/>
          </a:p>
        </c:txPr>
        <c:crossAx val="133960448"/>
        <c:crosses val="autoZero"/>
        <c:auto val="1"/>
        <c:lblAlgn val="ctr"/>
        <c:lblOffset val="100"/>
        <c:noMultiLvlLbl val="0"/>
      </c:catAx>
      <c:valAx>
        <c:axId val="133960448"/>
        <c:scaling>
          <c:orientation val="minMax"/>
        </c:scaling>
        <c:delete val="0"/>
        <c:axPos val="b"/>
        <c:majorGridlines/>
        <c:title>
          <c:tx>
            <c:rich>
              <a:bodyPr/>
              <a:lstStyle/>
              <a:p>
                <a:pPr>
                  <a:defRPr sz="2000"/>
                </a:pPr>
                <a:r>
                  <a:rPr lang="en-CA" sz="2000"/>
                  <a:t>Peak</a:t>
                </a:r>
                <a:r>
                  <a:rPr lang="en-CA" sz="2000" baseline="0"/>
                  <a:t> Market Capitalization</a:t>
                </a:r>
              </a:p>
            </c:rich>
          </c:tx>
          <c:layout/>
          <c:overlay val="0"/>
        </c:title>
        <c:numFmt formatCode="&quot;$&quot;#,##0_);[Red]\(&quot;$&quot;#,##0\)" sourceLinked="1"/>
        <c:majorTickMark val="out"/>
        <c:minorTickMark val="none"/>
        <c:tickLblPos val="nextTo"/>
        <c:txPr>
          <a:bodyPr/>
          <a:lstStyle/>
          <a:p>
            <a:pPr>
              <a:defRPr sz="1800" b="1"/>
            </a:pPr>
            <a:endParaRPr lang="en-US"/>
          </a:p>
        </c:txPr>
        <c:crossAx val="13316403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59646150427731"/>
          <c:y val="0.12982109800911365"/>
          <c:w val="0.83624221350884376"/>
          <c:h val="0.618266366128851"/>
        </c:manualLayout>
      </c:layout>
      <c:barChart>
        <c:barDir val="col"/>
        <c:grouping val="stacked"/>
        <c:varyColors val="0"/>
        <c:ser>
          <c:idx val="0"/>
          <c:order val="0"/>
          <c:tx>
            <c:strRef>
              <c:f>Sheet1!$B$1</c:f>
              <c:strCache>
                <c:ptCount val="1"/>
                <c:pt idx="0">
                  <c:v>Fully avoided</c:v>
                </c:pt>
              </c:strCache>
            </c:strRef>
          </c:tx>
          <c:spPr>
            <a:solidFill>
              <a:srgbClr val="541037"/>
            </a:solidFill>
          </c:spPr>
          <c:invertIfNegative val="0"/>
          <c:dPt>
            <c:idx val="0"/>
            <c:invertIfNegative val="0"/>
            <c:bubble3D val="0"/>
            <c:extLst xmlns:c16r2="http://schemas.microsoft.com/office/drawing/2015/06/chart">
              <c:ext xmlns:c16="http://schemas.microsoft.com/office/drawing/2014/chart" uri="{C3380CC4-5D6E-409C-BE32-E72D297353CC}">
                <c16:uniqueId val="{00000000-92B6-4CEA-88EA-AA34D4BF3C7C}"/>
              </c:ext>
            </c:extLst>
          </c:dPt>
          <c:dPt>
            <c:idx val="1"/>
            <c:invertIfNegative val="0"/>
            <c:bubble3D val="0"/>
            <c:spPr>
              <a:solidFill>
                <a:srgbClr val="541037"/>
              </a:solidFill>
            </c:spPr>
            <c:extLst xmlns:c16r2="http://schemas.microsoft.com/office/drawing/2015/06/chart">
              <c:ext xmlns:c16="http://schemas.microsoft.com/office/drawing/2014/chart" uri="{C3380CC4-5D6E-409C-BE32-E72D297353CC}">
                <c16:uniqueId val="{00000002-92B6-4CEA-88EA-AA34D4BF3C7C}"/>
              </c:ext>
            </c:extLst>
          </c:dPt>
          <c:dPt>
            <c:idx val="3"/>
            <c:invertIfNegative val="0"/>
            <c:bubble3D val="0"/>
            <c:extLst xmlns:c16r2="http://schemas.microsoft.com/office/drawing/2015/06/chart">
              <c:ext xmlns:c16="http://schemas.microsoft.com/office/drawing/2014/chart" uri="{C3380CC4-5D6E-409C-BE32-E72D297353CC}">
                <c16:uniqueId val="{00000003-92B6-4CEA-88EA-AA34D4BF3C7C}"/>
              </c:ext>
            </c:extLst>
          </c:dPt>
          <c:dPt>
            <c:idx val="4"/>
            <c:invertIfNegative val="0"/>
            <c:bubble3D val="0"/>
            <c:spPr>
              <a:solidFill>
                <a:srgbClr val="541037"/>
              </a:solidFill>
            </c:spPr>
            <c:extLst xmlns:c16r2="http://schemas.microsoft.com/office/drawing/2015/06/chart">
              <c:ext xmlns:c16="http://schemas.microsoft.com/office/drawing/2014/chart" uri="{C3380CC4-5D6E-409C-BE32-E72D297353CC}">
                <c16:uniqueId val="{00000005-92B6-4CEA-88EA-AA34D4BF3C7C}"/>
              </c:ext>
            </c:extLst>
          </c:dPt>
          <c:dPt>
            <c:idx val="5"/>
            <c:invertIfNegative val="0"/>
            <c:bubble3D val="0"/>
            <c:extLst xmlns:c16r2="http://schemas.microsoft.com/office/drawing/2015/06/chart">
              <c:ext xmlns:c16="http://schemas.microsoft.com/office/drawing/2014/chart" uri="{C3380CC4-5D6E-409C-BE32-E72D297353CC}">
                <c16:uniqueId val="{00000006-92B6-4CEA-88EA-AA34D4BF3C7C}"/>
              </c:ext>
            </c:extLst>
          </c:dPt>
          <c:dPt>
            <c:idx val="7"/>
            <c:invertIfNegative val="0"/>
            <c:bubble3D val="0"/>
            <c:spPr>
              <a:solidFill>
                <a:srgbClr val="541037"/>
              </a:solidFill>
            </c:spPr>
            <c:extLst xmlns:c16r2="http://schemas.microsoft.com/office/drawing/2015/06/chart">
              <c:ext xmlns:c16="http://schemas.microsoft.com/office/drawing/2014/chart" uri="{C3380CC4-5D6E-409C-BE32-E72D297353CC}">
                <c16:uniqueId val="{00000008-92B6-4CEA-88EA-AA34D4BF3C7C}"/>
              </c:ext>
            </c:extLst>
          </c:dPt>
          <c:dPt>
            <c:idx val="8"/>
            <c:invertIfNegative val="0"/>
            <c:bubble3D val="0"/>
            <c:spPr>
              <a:solidFill>
                <a:srgbClr val="541037"/>
              </a:solidFill>
            </c:spPr>
            <c:extLst xmlns:c16r2="http://schemas.microsoft.com/office/drawing/2015/06/chart">
              <c:ext xmlns:c16="http://schemas.microsoft.com/office/drawing/2014/chart" uri="{C3380CC4-5D6E-409C-BE32-E72D297353CC}">
                <c16:uniqueId val="{0000000A-92B6-4CEA-88EA-AA34D4BF3C7C}"/>
              </c:ext>
            </c:extLst>
          </c:dPt>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Sheet1!$B$2:$B$18</c:f>
              <c:numCache>
                <c:formatCode>_(* #,##0_);_(* \(#,##0\);_(* "-"??_);_(@_)</c:formatCode>
                <c:ptCount val="17"/>
                <c:pt idx="0">
                  <c:v>5</c:v>
                </c:pt>
                <c:pt idx="1">
                  <c:v>2</c:v>
                </c:pt>
                <c:pt idx="2">
                  <c:v>8</c:v>
                </c:pt>
                <c:pt idx="3">
                  <c:v>4</c:v>
                </c:pt>
                <c:pt idx="4">
                  <c:v>5</c:v>
                </c:pt>
                <c:pt idx="5">
                  <c:v>1</c:v>
                </c:pt>
                <c:pt idx="6">
                  <c:v>2</c:v>
                </c:pt>
                <c:pt idx="7">
                  <c:v>1</c:v>
                </c:pt>
                <c:pt idx="8">
                  <c:v>2</c:v>
                </c:pt>
                <c:pt idx="9">
                  <c:v>4</c:v>
                </c:pt>
                <c:pt idx="10">
                  <c:v>4</c:v>
                </c:pt>
                <c:pt idx="11">
                  <c:v>1</c:v>
                </c:pt>
                <c:pt idx="12">
                  <c:v>5</c:v>
                </c:pt>
                <c:pt idx="13">
                  <c:v>4</c:v>
                </c:pt>
                <c:pt idx="14">
                  <c:v>2</c:v>
                </c:pt>
                <c:pt idx="15">
                  <c:v>2</c:v>
                </c:pt>
                <c:pt idx="16">
                  <c:v>4</c:v>
                </c:pt>
              </c:numCache>
            </c:numRef>
          </c:val>
          <c:extLst xmlns:c16r2="http://schemas.microsoft.com/office/drawing/2015/06/chart">
            <c:ext xmlns:c16="http://schemas.microsoft.com/office/drawing/2014/chart" uri="{C3380CC4-5D6E-409C-BE32-E72D297353CC}">
              <c16:uniqueId val="{0000000B-92B6-4CEA-88EA-AA34D4BF3C7C}"/>
            </c:ext>
          </c:extLst>
        </c:ser>
        <c:ser>
          <c:idx val="3"/>
          <c:order val="1"/>
          <c:tx>
            <c:strRef>
              <c:f>Sheet1!$C$1</c:f>
              <c:strCache>
                <c:ptCount val="1"/>
                <c:pt idx="0">
                  <c:v>Majority avoided</c:v>
                </c:pt>
              </c:strCache>
            </c:strRef>
          </c:tx>
          <c:spPr>
            <a:solidFill>
              <a:srgbClr val="541037">
                <a:alpha val="60000"/>
              </a:srgbClr>
            </a:solidFill>
          </c:spPr>
          <c:invertIfNegative val="0"/>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Sheet1!$C$2:$C$18</c:f>
              <c:numCache>
                <c:formatCode>General</c:formatCode>
                <c:ptCount val="17"/>
                <c:pt idx="5" formatCode="_(* #,##0_);_(* \(#,##0\);_(* &quot;-&quot;??_);_(@_)">
                  <c:v>2</c:v>
                </c:pt>
                <c:pt idx="6" formatCode="_(* #,##0_);_(* \(#,##0\);_(* &quot;-&quot;??_);_(@_)">
                  <c:v>0</c:v>
                </c:pt>
                <c:pt idx="7" formatCode="_(* #,##0_);_(* \(#,##0\);_(* &quot;-&quot;??_);_(@_)">
                  <c:v>2</c:v>
                </c:pt>
                <c:pt idx="8" formatCode="_(* #,##0_);_(* \(#,##0\);_(* &quot;-&quot;??_);_(@_)">
                  <c:v>1</c:v>
                </c:pt>
                <c:pt idx="9" formatCode="_(* #,##0_);_(* \(#,##0\);_(* &quot;-&quot;??_);_(@_)">
                  <c:v>0</c:v>
                </c:pt>
                <c:pt idx="10" formatCode="_(* #,##0_);_(* \(#,##0\);_(* &quot;-&quot;??_);_(@_)">
                  <c:v>1</c:v>
                </c:pt>
                <c:pt idx="11" formatCode="_(* #,##0_);_(* \(#,##0\);_(* &quot;-&quot;??_);_(@_)">
                  <c:v>2</c:v>
                </c:pt>
                <c:pt idx="12" formatCode="_(* #,##0_);_(* \(#,##0\);_(* &quot;-&quot;??_);_(@_)">
                  <c:v>0</c:v>
                </c:pt>
                <c:pt idx="13" formatCode="_(* #,##0_);_(* \(#,##0\);_(* &quot;-&quot;??_);_(@_)">
                  <c:v>2</c:v>
                </c:pt>
                <c:pt idx="15" formatCode="_(* #,##0_);_(* \(#,##0\);_(* &quot;-&quot;??_);_(@_)">
                  <c:v>1</c:v>
                </c:pt>
              </c:numCache>
            </c:numRef>
          </c:val>
          <c:extLst xmlns:c16r2="http://schemas.microsoft.com/office/drawing/2015/06/chart">
            <c:ext xmlns:c16="http://schemas.microsoft.com/office/drawing/2014/chart" uri="{C3380CC4-5D6E-409C-BE32-E72D297353CC}">
              <c16:uniqueId val="{0000000C-92B6-4CEA-88EA-AA34D4BF3C7C}"/>
            </c:ext>
          </c:extLst>
        </c:ser>
        <c:ser>
          <c:idx val="1"/>
          <c:order val="2"/>
          <c:tx>
            <c:strRef>
              <c:f>Sheet1!$D$1</c:f>
              <c:strCache>
                <c:ptCount val="1"/>
                <c:pt idx="0">
                  <c:v>Partially avoided</c:v>
                </c:pt>
              </c:strCache>
            </c:strRef>
          </c:tx>
          <c:spPr>
            <a:solidFill>
              <a:srgbClr val="FFFFCC"/>
            </a:solidFill>
            <a:ln>
              <a:solidFill>
                <a:schemeClr val="bg1">
                  <a:lumMod val="50000"/>
                </a:schemeClr>
              </a:solidFill>
            </a:ln>
          </c:spPr>
          <c:invertIfNegative val="0"/>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Sheet1!$D$2:$D$18</c:f>
              <c:numCache>
                <c:formatCode>General</c:formatCode>
                <c:ptCount val="17"/>
                <c:pt idx="6" formatCode="_(* #,##0_);_(* \(#,##0\);_(* &quot;-&quot;??_);_(@_)">
                  <c:v>0</c:v>
                </c:pt>
                <c:pt idx="8" formatCode="_(* #,##0_);_(* \(#,##0\);_(* &quot;-&quot;??_);_(@_)">
                  <c:v>0</c:v>
                </c:pt>
                <c:pt idx="9" formatCode="_(* #,##0_);_(* \(#,##0\);_(* &quot;-&quot;??_);_(@_)">
                  <c:v>0</c:v>
                </c:pt>
                <c:pt idx="10" formatCode="_(* #,##0_);_(* \(#,##0\);_(* &quot;-&quot;??_);_(@_)">
                  <c:v>0</c:v>
                </c:pt>
                <c:pt idx="11" formatCode="_(* #,##0_);_(* \(#,##0\);_(* &quot;-&quot;??_);_(@_)">
                  <c:v>0</c:v>
                </c:pt>
                <c:pt idx="12" formatCode="_(* #,##0_);_(* \(#,##0\);_(* &quot;-&quot;??_);_(@_)">
                  <c:v>1</c:v>
                </c:pt>
                <c:pt idx="13" formatCode="_(* #,##0_);_(* \(#,##0\);_(* &quot;-&quot;??_);_(@_)">
                  <c:v>2</c:v>
                </c:pt>
                <c:pt idx="14" formatCode="_(* #,##0_);_(* \(#,##0\);_(* &quot;-&quot;??_);_(@_)">
                  <c:v>1</c:v>
                </c:pt>
                <c:pt idx="15" formatCode="_(* #,##0_);_(* \(#,##0\);_(* &quot;-&quot;??_);_(@_)">
                  <c:v>3</c:v>
                </c:pt>
                <c:pt idx="16" formatCode="_(* #,##0_);_(* \(#,##0\);_(* &quot;-&quot;??_);_(@_)">
                  <c:v>0</c:v>
                </c:pt>
              </c:numCache>
            </c:numRef>
          </c:val>
          <c:extLst xmlns:c16r2="http://schemas.microsoft.com/office/drawing/2015/06/chart">
            <c:ext xmlns:c16="http://schemas.microsoft.com/office/drawing/2014/chart" uri="{C3380CC4-5D6E-409C-BE32-E72D297353CC}">
              <c16:uniqueId val="{0000000D-92B6-4CEA-88EA-AA34D4BF3C7C}"/>
            </c:ext>
          </c:extLst>
        </c:ser>
        <c:dLbls>
          <c:showLegendKey val="0"/>
          <c:showVal val="0"/>
          <c:showCatName val="0"/>
          <c:showSerName val="0"/>
          <c:showPercent val="0"/>
          <c:showBubbleSize val="0"/>
        </c:dLbls>
        <c:gapWidth val="70"/>
        <c:overlap val="100"/>
        <c:axId val="134095616"/>
        <c:axId val="134097152"/>
      </c:barChart>
      <c:catAx>
        <c:axId val="134095616"/>
        <c:scaling>
          <c:orientation val="minMax"/>
        </c:scaling>
        <c:delete val="0"/>
        <c:axPos val="b"/>
        <c:numFmt formatCode="General" sourceLinked="1"/>
        <c:majorTickMark val="out"/>
        <c:minorTickMark val="none"/>
        <c:tickLblPos val="nextTo"/>
        <c:txPr>
          <a:bodyPr rot="5400000" vert="horz"/>
          <a:lstStyle/>
          <a:p>
            <a:pPr>
              <a:defRPr sz="1800"/>
            </a:pPr>
            <a:endParaRPr lang="en-US"/>
          </a:p>
        </c:txPr>
        <c:crossAx val="134097152"/>
        <c:crosses val="autoZero"/>
        <c:auto val="1"/>
        <c:lblAlgn val="ctr"/>
        <c:lblOffset val="100"/>
        <c:noMultiLvlLbl val="0"/>
      </c:catAx>
      <c:valAx>
        <c:axId val="134097152"/>
        <c:scaling>
          <c:orientation val="minMax"/>
          <c:max val="10"/>
        </c:scaling>
        <c:delete val="0"/>
        <c:axPos val="l"/>
        <c:majorGridlines>
          <c:spPr>
            <a:ln w="3175">
              <a:solidFill>
                <a:schemeClr val="bg1">
                  <a:lumMod val="75000"/>
                </a:schemeClr>
              </a:solidFill>
            </a:ln>
          </c:spPr>
        </c:majorGridlines>
        <c:numFmt formatCode="#,##0" sourceLinked="0"/>
        <c:majorTickMark val="out"/>
        <c:minorTickMark val="none"/>
        <c:tickLblPos val="nextTo"/>
        <c:txPr>
          <a:bodyPr rot="0" vert="horz"/>
          <a:lstStyle/>
          <a:p>
            <a:pPr>
              <a:defRPr sz="2000"/>
            </a:pPr>
            <a:endParaRPr lang="en-US"/>
          </a:p>
        </c:txPr>
        <c:crossAx val="134095616"/>
        <c:crosses val="autoZero"/>
        <c:crossBetween val="between"/>
        <c:majorUnit val="1"/>
      </c:valAx>
      <c:spPr>
        <a:solidFill>
          <a:schemeClr val="accent1">
            <a:lumMod val="20000"/>
            <a:lumOff val="80000"/>
          </a:schemeClr>
        </a:solidFill>
        <a:ln>
          <a:solidFill>
            <a:schemeClr val="accent4"/>
          </a:solidFill>
        </a:ln>
      </c:spPr>
    </c:plotArea>
    <c:legend>
      <c:legendPos val="b"/>
      <c:layout>
        <c:manualLayout>
          <c:xMode val="edge"/>
          <c:yMode val="edge"/>
          <c:x val="4.9999952112600513E-2"/>
          <c:y val="0.91112661392411776"/>
          <c:w val="0.89999997605630022"/>
          <c:h val="7.2715590999980914E-2"/>
        </c:manualLayout>
      </c:layout>
      <c:overlay val="0"/>
      <c:txPr>
        <a:bodyPr/>
        <a:lstStyle/>
        <a:p>
          <a:pPr>
            <a:defRPr sz="2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Organic Revenue Growth - Evolution</a:t>
            </a:r>
          </a:p>
        </c:rich>
      </c:tx>
      <c:layout>
        <c:manualLayout>
          <c:xMode val="edge"/>
          <c:yMode val="edge"/>
          <c:x val="0.32130852963297546"/>
          <c:y val="2.8612303290414878E-2"/>
        </c:manualLayout>
      </c:layout>
      <c:overlay val="1"/>
    </c:title>
    <c:autoTitleDeleted val="0"/>
    <c:plotArea>
      <c:layout>
        <c:manualLayout>
          <c:layoutTarget val="inner"/>
          <c:xMode val="edge"/>
          <c:yMode val="edge"/>
          <c:x val="8.5739559410922483E-2"/>
          <c:y val="0.1180832009732689"/>
          <c:w val="0.86963119098917729"/>
          <c:h val="0.66901129848039387"/>
        </c:manualLayout>
      </c:layout>
      <c:barChart>
        <c:barDir val="col"/>
        <c:grouping val="clustered"/>
        <c:varyColors val="0"/>
        <c:ser>
          <c:idx val="0"/>
          <c:order val="0"/>
          <c:spPr>
            <a:solidFill>
              <a:schemeClr val="tx2">
                <a:lumMod val="75000"/>
              </a:schemeClr>
            </a:solidFill>
          </c:spPr>
          <c:invertIfNegative val="0"/>
          <c:dPt>
            <c:idx val="1"/>
            <c:invertIfNegative val="0"/>
            <c:bubble3D val="0"/>
            <c:spPr>
              <a:solidFill>
                <a:schemeClr val="tx2">
                  <a:lumMod val="60000"/>
                  <a:lumOff val="40000"/>
                </a:schemeClr>
              </a:solidFill>
            </c:spPr>
            <c:extLst xmlns:c16r2="http://schemas.microsoft.com/office/drawing/2015/06/chart">
              <c:ext xmlns:c16="http://schemas.microsoft.com/office/drawing/2014/chart" uri="{C3380CC4-5D6E-409C-BE32-E72D297353CC}">
                <c16:uniqueId val="{00000001-02FF-4377-A973-80B0105AF5E0}"/>
              </c:ext>
            </c:extLst>
          </c:dPt>
          <c:dPt>
            <c:idx val="5"/>
            <c:invertIfNegative val="0"/>
            <c:bubble3D val="0"/>
            <c:spPr>
              <a:solidFill>
                <a:srgbClr val="92D050"/>
              </a:solidFill>
            </c:spPr>
            <c:extLst xmlns:c16r2="http://schemas.microsoft.com/office/drawing/2015/06/chart">
              <c:ext xmlns:c16="http://schemas.microsoft.com/office/drawing/2014/chart" uri="{C3380CC4-5D6E-409C-BE32-E72D297353CC}">
                <c16:uniqueId val="{00000003-02FF-4377-A973-80B0105AF5E0}"/>
              </c:ext>
            </c:extLst>
          </c:dPt>
          <c:dPt>
            <c:idx val="6"/>
            <c:invertIfNegative val="0"/>
            <c:bubble3D val="0"/>
            <c:spPr>
              <a:solidFill>
                <a:srgbClr val="92D050"/>
              </a:solidFill>
            </c:spPr>
            <c:extLst xmlns:c16r2="http://schemas.microsoft.com/office/drawing/2015/06/chart">
              <c:ext xmlns:c16="http://schemas.microsoft.com/office/drawing/2014/chart" uri="{C3380CC4-5D6E-409C-BE32-E72D297353CC}">
                <c16:uniqueId val="{00000005-02FF-4377-A973-80B0105AF5E0}"/>
              </c:ext>
            </c:extLst>
          </c:dPt>
          <c:dPt>
            <c:idx val="7"/>
            <c:invertIfNegative val="0"/>
            <c:bubble3D val="0"/>
            <c:spPr>
              <a:solidFill>
                <a:srgbClr val="92D050"/>
              </a:solidFill>
            </c:spPr>
            <c:extLst xmlns:c16r2="http://schemas.microsoft.com/office/drawing/2015/06/chart">
              <c:ext xmlns:c16="http://schemas.microsoft.com/office/drawing/2014/chart" uri="{C3380CC4-5D6E-409C-BE32-E72D297353CC}">
                <c16:uniqueId val="{00000007-02FF-4377-A973-80B0105AF5E0}"/>
              </c:ext>
            </c:extLst>
          </c:dPt>
          <c:dPt>
            <c:idx val="8"/>
            <c:invertIfNegative val="0"/>
            <c:bubble3D val="0"/>
            <c:spPr>
              <a:solidFill>
                <a:srgbClr val="92D050"/>
              </a:solidFill>
            </c:spPr>
            <c:extLst xmlns:c16r2="http://schemas.microsoft.com/office/drawing/2015/06/chart">
              <c:ext xmlns:c16="http://schemas.microsoft.com/office/drawing/2014/chart" uri="{C3380CC4-5D6E-409C-BE32-E72D297353CC}">
                <c16:uniqueId val="{00000009-02FF-4377-A973-80B0105AF5E0}"/>
              </c:ext>
            </c:extLst>
          </c:dPt>
          <c:dPt>
            <c:idx val="9"/>
            <c:invertIfNegative val="0"/>
            <c:bubble3D val="0"/>
            <c:spPr>
              <a:solidFill>
                <a:srgbClr val="92D050"/>
              </a:solidFill>
            </c:spPr>
            <c:extLst xmlns:c16r2="http://schemas.microsoft.com/office/drawing/2015/06/chart">
              <c:ext xmlns:c16="http://schemas.microsoft.com/office/drawing/2014/chart" uri="{C3380CC4-5D6E-409C-BE32-E72D297353CC}">
                <c16:uniqueId val="{0000000B-02FF-4377-A973-80B0105AF5E0}"/>
              </c:ext>
            </c:extLst>
          </c:dPt>
          <c:dPt>
            <c:idx val="10"/>
            <c:invertIfNegative val="0"/>
            <c:bubble3D val="0"/>
            <c:spPr>
              <a:solidFill>
                <a:srgbClr val="FF0000"/>
              </a:solidFill>
            </c:spPr>
            <c:extLst xmlns:c16r2="http://schemas.microsoft.com/office/drawing/2015/06/chart">
              <c:ext xmlns:c16="http://schemas.microsoft.com/office/drawing/2014/chart" uri="{C3380CC4-5D6E-409C-BE32-E72D297353CC}">
                <c16:uniqueId val="{0000000D-02FF-4377-A973-80B0105AF5E0}"/>
              </c:ext>
            </c:extLst>
          </c:dPt>
          <c:dPt>
            <c:idx val="11"/>
            <c:invertIfNegative val="0"/>
            <c:bubble3D val="0"/>
            <c:spPr>
              <a:solidFill>
                <a:srgbClr val="FF0000"/>
              </a:solidFill>
            </c:spPr>
            <c:extLst xmlns:c16r2="http://schemas.microsoft.com/office/drawing/2015/06/chart">
              <c:ext xmlns:c16="http://schemas.microsoft.com/office/drawing/2014/chart" uri="{C3380CC4-5D6E-409C-BE32-E72D297353CC}">
                <c16:uniqueId val="{0000000F-02FF-4377-A973-80B0105AF5E0}"/>
              </c:ext>
            </c:extLst>
          </c:dPt>
          <c:dPt>
            <c:idx val="12"/>
            <c:invertIfNegative val="0"/>
            <c:bubble3D val="0"/>
            <c:spPr>
              <a:solidFill>
                <a:srgbClr val="92D050"/>
              </a:solidFill>
            </c:spPr>
            <c:extLst xmlns:c16r2="http://schemas.microsoft.com/office/drawing/2015/06/chart">
              <c:ext xmlns:c16="http://schemas.microsoft.com/office/drawing/2014/chart" uri="{C3380CC4-5D6E-409C-BE32-E72D297353CC}">
                <c16:uniqueId val="{00000011-02FF-4377-A973-80B0105AF5E0}"/>
              </c:ext>
            </c:extLst>
          </c:dPt>
          <c:dPt>
            <c:idx val="13"/>
            <c:invertIfNegative val="0"/>
            <c:bubble3D val="0"/>
            <c:spPr>
              <a:solidFill>
                <a:srgbClr val="92D050"/>
              </a:solidFill>
            </c:spPr>
            <c:extLst xmlns:c16r2="http://schemas.microsoft.com/office/drawing/2015/06/chart">
              <c:ext xmlns:c16="http://schemas.microsoft.com/office/drawing/2014/chart" uri="{C3380CC4-5D6E-409C-BE32-E72D297353CC}">
                <c16:uniqueId val="{00000013-02FF-4377-A973-80B0105AF5E0}"/>
              </c:ext>
            </c:extLst>
          </c:dPt>
          <c:dLbls>
            <c:dLbl>
              <c:idx val="12"/>
              <c:layout>
                <c:manualLayout>
                  <c:x val="3.6633322651017986E-3"/>
                  <c:y val="5.5096430684026523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02FF-4377-A973-80B0105AF5E0}"/>
                </c:ext>
              </c:extLst>
            </c:dLbl>
            <c:spPr>
              <a:noFill/>
              <a:ln>
                <a:noFill/>
              </a:ln>
              <a:effectLst/>
            </c:spPr>
            <c:txPr>
              <a:bodyPr/>
              <a:lstStyle/>
              <a:p>
                <a:pPr>
                  <a:defRPr sz="1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Sheet1!$A$1:$A$5</c:f>
              <c:strCache>
                <c:ptCount val="5"/>
                <c:pt idx="0">
                  <c:v>Q1-F11</c:v>
                </c:pt>
                <c:pt idx="1">
                  <c:v>Q2-F11</c:v>
                </c:pt>
                <c:pt idx="2">
                  <c:v>Q3-F11</c:v>
                </c:pt>
                <c:pt idx="3">
                  <c:v>Q4-F11</c:v>
                </c:pt>
                <c:pt idx="4">
                  <c:v>Q1-F12</c:v>
                </c:pt>
              </c:strCache>
            </c:strRef>
          </c:cat>
          <c:val>
            <c:numRef>
              <c:f>Sheet1!$C$1:$C$5</c:f>
              <c:numCache>
                <c:formatCode>0%</c:formatCode>
                <c:ptCount val="5"/>
                <c:pt idx="1">
                  <c:v>0.04</c:v>
                </c:pt>
              </c:numCache>
            </c:numRef>
          </c:val>
          <c:extLst xmlns:c16r2="http://schemas.microsoft.com/office/drawing/2015/06/chart">
            <c:ext xmlns:c16="http://schemas.microsoft.com/office/drawing/2014/chart" uri="{C3380CC4-5D6E-409C-BE32-E72D297353CC}">
              <c16:uniqueId val="{00000014-02FF-4377-A973-80B0105AF5E0}"/>
            </c:ext>
          </c:extLst>
        </c:ser>
        <c:ser>
          <c:idx val="1"/>
          <c:order val="1"/>
          <c:spPr>
            <a:solidFill>
              <a:schemeClr val="tx2">
                <a:lumMod val="75000"/>
              </a:schemeClr>
            </a:solidFill>
          </c:spPr>
          <c:invertIfNegative val="0"/>
          <c:dPt>
            <c:idx val="0"/>
            <c:invertIfNegative val="0"/>
            <c:bubble3D val="0"/>
            <c:spPr>
              <a:solidFill>
                <a:srgbClr val="92D050"/>
              </a:solidFill>
            </c:spPr>
            <c:extLst xmlns:c16r2="http://schemas.microsoft.com/office/drawing/2015/06/chart">
              <c:ext xmlns:c16="http://schemas.microsoft.com/office/drawing/2014/chart" uri="{C3380CC4-5D6E-409C-BE32-E72D297353CC}">
                <c16:uniqueId val="{00000016-02FF-4377-A973-80B0105AF5E0}"/>
              </c:ext>
            </c:extLst>
          </c:dPt>
          <c:dLbls>
            <c:dLbl>
              <c:idx val="6"/>
              <c:layout>
                <c:manualLayout>
                  <c:x val="5.5096410765289143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02FF-4377-A973-80B0105AF5E0}"/>
                </c:ext>
              </c:extLst>
            </c:dLbl>
            <c:dLbl>
              <c:idx val="8"/>
              <c:layout>
                <c:manualLayout>
                  <c:x val="7.346188102038553E-3"/>
                  <c:y val="2.8612303290414878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02FF-4377-A973-80B0105AF5E0}"/>
                </c:ext>
              </c:extLst>
            </c:dLbl>
            <c:dLbl>
              <c:idx val="9"/>
              <c:layout>
                <c:manualLayout>
                  <c:x val="3.6730940510192765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02FF-4377-A973-80B0105AF5E0}"/>
                </c:ext>
              </c:extLst>
            </c:dLbl>
            <c:dLbl>
              <c:idx val="10"/>
              <c:layout>
                <c:manualLayout>
                  <c:x val="5.5096410765289143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02FF-4377-A973-80B0105AF5E0}"/>
                </c:ext>
              </c:extLst>
            </c:dLbl>
            <c:dLbl>
              <c:idx val="11"/>
              <c:layout>
                <c:manualLayout>
                  <c:x val="5.5096410765289143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02FF-4377-A973-80B0105AF5E0}"/>
                </c:ext>
              </c:extLst>
            </c:dLbl>
            <c:dLbl>
              <c:idx val="12"/>
              <c:layout>
                <c:manualLayout>
                  <c:x val="3.6633322651017986E-3"/>
                  <c:y val="5.5096430684026523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02FF-4377-A973-80B0105AF5E0}"/>
                </c:ext>
              </c:extLst>
            </c:dLbl>
            <c:spPr>
              <a:noFill/>
              <a:ln>
                <a:noFill/>
              </a:ln>
              <a:effectLst/>
            </c:spPr>
            <c:txPr>
              <a:bodyPr/>
              <a:lstStyle/>
              <a:p>
                <a:pPr>
                  <a:defRPr sz="1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Sheet1!$A$1:$A$5</c:f>
              <c:strCache>
                <c:ptCount val="5"/>
                <c:pt idx="0">
                  <c:v>Q1-F11</c:v>
                </c:pt>
                <c:pt idx="1">
                  <c:v>Q2-F11</c:v>
                </c:pt>
                <c:pt idx="2">
                  <c:v>Q3-F11</c:v>
                </c:pt>
                <c:pt idx="3">
                  <c:v>Q4-F11</c:v>
                </c:pt>
                <c:pt idx="4">
                  <c:v>Q1-F12</c:v>
                </c:pt>
              </c:strCache>
            </c:strRef>
          </c:cat>
          <c:val>
            <c:numRef>
              <c:f>Sheet1!$B$1:$B$5</c:f>
              <c:numCache>
                <c:formatCode>General</c:formatCode>
                <c:ptCount val="5"/>
                <c:pt idx="0" formatCode="0%">
                  <c:v>7.0000000000000007E-2</c:v>
                </c:pt>
                <c:pt idx="2" formatCode="0%">
                  <c:v>0.15</c:v>
                </c:pt>
                <c:pt idx="3" formatCode="0%">
                  <c:v>0.1</c:v>
                </c:pt>
                <c:pt idx="4" formatCode="0%">
                  <c:v>0.11</c:v>
                </c:pt>
              </c:numCache>
            </c:numRef>
          </c:val>
          <c:extLst xmlns:c16r2="http://schemas.microsoft.com/office/drawing/2015/06/chart">
            <c:ext xmlns:c16="http://schemas.microsoft.com/office/drawing/2014/chart" uri="{C3380CC4-5D6E-409C-BE32-E72D297353CC}">
              <c16:uniqueId val="{0000001D-02FF-4377-A973-80B0105AF5E0}"/>
            </c:ext>
          </c:extLst>
        </c:ser>
        <c:ser>
          <c:idx val="2"/>
          <c:order val="2"/>
          <c:spPr>
            <a:solidFill>
              <a:srgbClr val="92D050"/>
            </a:solidFill>
            <a:ln>
              <a:solidFill>
                <a:schemeClr val="tx1"/>
              </a:solidFill>
            </a:ln>
          </c:spPr>
          <c:invertIfNegative val="0"/>
          <c:dPt>
            <c:idx val="1"/>
            <c:invertIfNegative val="0"/>
            <c:bubble3D val="0"/>
            <c:spPr>
              <a:solidFill>
                <a:srgbClr val="FFFF00"/>
              </a:solidFill>
              <a:ln>
                <a:solidFill>
                  <a:schemeClr val="tx1"/>
                </a:solidFill>
              </a:ln>
            </c:spPr>
            <c:extLst xmlns:c16r2="http://schemas.microsoft.com/office/drawing/2015/06/chart">
              <c:ext xmlns:c16="http://schemas.microsoft.com/office/drawing/2014/chart" uri="{C3380CC4-5D6E-409C-BE32-E72D297353CC}">
                <c16:uniqueId val="{0000001F-02FF-4377-A973-80B0105AF5E0}"/>
              </c:ext>
            </c:extLst>
          </c:dPt>
          <c:dPt>
            <c:idx val="2"/>
            <c:invertIfNegative val="0"/>
            <c:bubble3D val="0"/>
            <c:spPr>
              <a:solidFill>
                <a:srgbClr val="FFFF00"/>
              </a:solidFill>
              <a:ln>
                <a:solidFill>
                  <a:schemeClr val="tx1"/>
                </a:solidFill>
              </a:ln>
            </c:spPr>
            <c:extLst xmlns:c16r2="http://schemas.microsoft.com/office/drawing/2015/06/chart">
              <c:ext xmlns:c16="http://schemas.microsoft.com/office/drawing/2014/chart" uri="{C3380CC4-5D6E-409C-BE32-E72D297353CC}">
                <c16:uniqueId val="{00000021-02FF-4377-A973-80B0105AF5E0}"/>
              </c:ext>
            </c:extLst>
          </c:dPt>
          <c:dPt>
            <c:idx val="3"/>
            <c:invertIfNegative val="0"/>
            <c:bubble3D val="0"/>
            <c:spPr>
              <a:solidFill>
                <a:srgbClr val="FFFF00"/>
              </a:solidFill>
              <a:ln>
                <a:solidFill>
                  <a:schemeClr val="tx1"/>
                </a:solidFill>
              </a:ln>
            </c:spPr>
            <c:extLst xmlns:c16r2="http://schemas.microsoft.com/office/drawing/2015/06/chart">
              <c:ext xmlns:c16="http://schemas.microsoft.com/office/drawing/2014/chart" uri="{C3380CC4-5D6E-409C-BE32-E72D297353CC}">
                <c16:uniqueId val="{00000023-02FF-4377-A973-80B0105AF5E0}"/>
              </c:ext>
            </c:extLst>
          </c:dPt>
          <c:dPt>
            <c:idx val="4"/>
            <c:invertIfNegative val="0"/>
            <c:bubble3D val="0"/>
            <c:spPr>
              <a:solidFill>
                <a:srgbClr val="FFFF00"/>
              </a:solidFill>
              <a:ln>
                <a:solidFill>
                  <a:schemeClr val="tx1"/>
                </a:solidFill>
              </a:ln>
            </c:spPr>
            <c:extLst xmlns:c16r2="http://schemas.microsoft.com/office/drawing/2015/06/chart">
              <c:ext xmlns:c16="http://schemas.microsoft.com/office/drawing/2014/chart" uri="{C3380CC4-5D6E-409C-BE32-E72D297353CC}">
                <c16:uniqueId val="{00000025-02FF-4377-A973-80B0105AF5E0}"/>
              </c:ext>
            </c:extLst>
          </c:dPt>
          <c:dPt>
            <c:idx val="10"/>
            <c:invertIfNegative val="0"/>
            <c:bubble3D val="0"/>
            <c:spPr>
              <a:solidFill>
                <a:srgbClr val="FFFF00"/>
              </a:solidFill>
              <a:ln>
                <a:solidFill>
                  <a:schemeClr val="tx1"/>
                </a:solidFill>
              </a:ln>
            </c:spPr>
            <c:extLst xmlns:c16r2="http://schemas.microsoft.com/office/drawing/2015/06/chart">
              <c:ext xmlns:c16="http://schemas.microsoft.com/office/drawing/2014/chart" uri="{C3380CC4-5D6E-409C-BE32-E72D297353CC}">
                <c16:uniqueId val="{00000027-02FF-4377-A973-80B0105AF5E0}"/>
              </c:ext>
            </c:extLst>
          </c:dPt>
          <c:dPt>
            <c:idx val="12"/>
            <c:invertIfNegative val="0"/>
            <c:bubble3D val="0"/>
            <c:spPr>
              <a:solidFill>
                <a:srgbClr val="FFFF00"/>
              </a:solidFill>
              <a:ln>
                <a:solidFill>
                  <a:schemeClr val="tx1"/>
                </a:solidFill>
              </a:ln>
            </c:spPr>
            <c:extLst xmlns:c16r2="http://schemas.microsoft.com/office/drawing/2015/06/chart">
              <c:ext xmlns:c16="http://schemas.microsoft.com/office/drawing/2014/chart" uri="{C3380CC4-5D6E-409C-BE32-E72D297353CC}">
                <c16:uniqueId val="{00000029-02FF-4377-A973-80B0105AF5E0}"/>
              </c:ext>
            </c:extLst>
          </c:dPt>
          <c:dPt>
            <c:idx val="13"/>
            <c:invertIfNegative val="0"/>
            <c:bubble3D val="0"/>
            <c:spPr>
              <a:solidFill>
                <a:srgbClr val="FFFF00"/>
              </a:solidFill>
              <a:ln>
                <a:solidFill>
                  <a:schemeClr val="tx1"/>
                </a:solidFill>
              </a:ln>
            </c:spPr>
            <c:extLst xmlns:c16r2="http://schemas.microsoft.com/office/drawing/2015/06/chart">
              <c:ext xmlns:c16="http://schemas.microsoft.com/office/drawing/2014/chart" uri="{C3380CC4-5D6E-409C-BE32-E72D297353CC}">
                <c16:uniqueId val="{0000002B-02FF-4377-A973-80B0105AF5E0}"/>
              </c:ext>
            </c:extLst>
          </c:dPt>
          <c:dLbls>
            <c:dLbl>
              <c:idx val="2"/>
              <c:layout>
                <c:manualLayout>
                  <c:x val="7.346188102038553E-3"/>
                  <c:y val="-2.8760425654299686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02FF-4377-A973-80B0105AF5E0}"/>
                </c:ext>
              </c:extLst>
            </c:dLbl>
            <c:dLbl>
              <c:idx val="3"/>
              <c:layout>
                <c:manualLayout>
                  <c:x val="3.6730940510192765E-3"/>
                  <c:y val="8.6281276962899053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3-02FF-4377-A973-80B0105AF5E0}"/>
                </c:ext>
              </c:extLst>
            </c:dLbl>
            <c:dLbl>
              <c:idx val="4"/>
              <c:layout>
                <c:manualLayout>
                  <c:x val="7.346188102038553E-3"/>
                  <c:y val="8.6281276962899053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5-02FF-4377-A973-80B0105AF5E0}"/>
                </c:ext>
              </c:extLst>
            </c:dLbl>
            <c:dLbl>
              <c:idx val="11"/>
              <c:layout>
                <c:manualLayout>
                  <c:x val="1.8658476186465343E-3"/>
                  <c:y val="2.754821534201326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C-02FF-4377-A973-80B0105AF5E0}"/>
                </c:ext>
              </c:extLst>
            </c:dLbl>
            <c:dLbl>
              <c:idx val="13"/>
              <c:layout>
                <c:manualLayout>
                  <c:x val="-1.1413704650870536E-16"/>
                  <c:y val="-1.652892920520795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B-02FF-4377-A973-80B0105AF5E0}"/>
                </c:ext>
              </c:extLst>
            </c:dLbl>
            <c:spPr>
              <a:noFill/>
              <a:ln>
                <a:noFill/>
              </a:ln>
              <a:effectLst/>
            </c:spPr>
            <c:txPr>
              <a:bodyPr/>
              <a:lstStyle/>
              <a:p>
                <a:pPr>
                  <a:defRPr sz="1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Sheet1!$A$1:$A$5</c:f>
              <c:strCache>
                <c:ptCount val="5"/>
                <c:pt idx="0">
                  <c:v>Q1-F11</c:v>
                </c:pt>
                <c:pt idx="1">
                  <c:v>Q2-F11</c:v>
                </c:pt>
                <c:pt idx="2">
                  <c:v>Q3-F11</c:v>
                </c:pt>
                <c:pt idx="3">
                  <c:v>Q4-F11</c:v>
                </c:pt>
                <c:pt idx="4">
                  <c:v>Q1-F12</c:v>
                </c:pt>
              </c:strCache>
            </c:strRef>
          </c:cat>
          <c:val>
            <c:numRef>
              <c:f>Sheet1!$D$1:$D$5</c:f>
              <c:numCache>
                <c:formatCode>0%</c:formatCode>
                <c:ptCount val="5"/>
                <c:pt idx="1">
                  <c:v>-0.03</c:v>
                </c:pt>
                <c:pt idx="2">
                  <c:v>0.1</c:v>
                </c:pt>
                <c:pt idx="3">
                  <c:v>7.0000000000000007E-2</c:v>
                </c:pt>
                <c:pt idx="4">
                  <c:v>0.05</c:v>
                </c:pt>
              </c:numCache>
            </c:numRef>
          </c:val>
          <c:extLst xmlns:c16r2="http://schemas.microsoft.com/office/drawing/2015/06/chart">
            <c:ext xmlns:c16="http://schemas.microsoft.com/office/drawing/2014/chart" uri="{C3380CC4-5D6E-409C-BE32-E72D297353CC}">
              <c16:uniqueId val="{0000002D-02FF-4377-A973-80B0105AF5E0}"/>
            </c:ext>
          </c:extLst>
        </c:ser>
        <c:dLbls>
          <c:showLegendKey val="0"/>
          <c:showVal val="0"/>
          <c:showCatName val="0"/>
          <c:showSerName val="0"/>
          <c:showPercent val="0"/>
          <c:showBubbleSize val="0"/>
        </c:dLbls>
        <c:gapWidth val="6"/>
        <c:axId val="154825088"/>
        <c:axId val="154826624"/>
      </c:barChart>
      <c:catAx>
        <c:axId val="154825088"/>
        <c:scaling>
          <c:orientation val="minMax"/>
        </c:scaling>
        <c:delete val="0"/>
        <c:axPos val="b"/>
        <c:numFmt formatCode="General" sourceLinked="0"/>
        <c:majorTickMark val="out"/>
        <c:minorTickMark val="none"/>
        <c:tickLblPos val="nextTo"/>
        <c:txPr>
          <a:bodyPr/>
          <a:lstStyle/>
          <a:p>
            <a:pPr>
              <a:defRPr sz="1400"/>
            </a:pPr>
            <a:endParaRPr lang="en-US"/>
          </a:p>
        </c:txPr>
        <c:crossAx val="154826624"/>
        <c:crosses val="autoZero"/>
        <c:auto val="1"/>
        <c:lblAlgn val="ctr"/>
        <c:lblOffset val="100"/>
        <c:noMultiLvlLbl val="0"/>
      </c:catAx>
      <c:valAx>
        <c:axId val="154826624"/>
        <c:scaling>
          <c:orientation val="minMax"/>
        </c:scaling>
        <c:delete val="0"/>
        <c:axPos val="l"/>
        <c:majorGridlines>
          <c:spPr>
            <a:ln w="3175">
              <a:solidFill>
                <a:schemeClr val="bg1">
                  <a:lumMod val="85000"/>
                </a:schemeClr>
              </a:solidFill>
              <a:prstDash val="lgDash"/>
            </a:ln>
          </c:spPr>
        </c:majorGridlines>
        <c:numFmt formatCode="0%" sourceLinked="0"/>
        <c:majorTickMark val="out"/>
        <c:minorTickMark val="none"/>
        <c:tickLblPos val="nextTo"/>
        <c:txPr>
          <a:bodyPr/>
          <a:lstStyle/>
          <a:p>
            <a:pPr>
              <a:defRPr sz="1200"/>
            </a:pPr>
            <a:endParaRPr lang="en-US"/>
          </a:p>
        </c:txPr>
        <c:crossAx val="154825088"/>
        <c:crosses val="autoZero"/>
        <c:crossBetween val="between"/>
      </c:valAx>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drawing1.xml><?xml version="1.0" encoding="utf-8"?>
<c:userShapes xmlns:c="http://schemas.openxmlformats.org/drawingml/2006/chart">
  <cdr:relSizeAnchor xmlns:cdr="http://schemas.openxmlformats.org/drawingml/2006/chartDrawing">
    <cdr:from>
      <cdr:x>0.37171</cdr:x>
      <cdr:y>0.88822</cdr:y>
    </cdr:from>
    <cdr:to>
      <cdr:x>0.3841</cdr:x>
      <cdr:y>0.91397</cdr:y>
    </cdr:to>
    <cdr:sp macro="" textlink="">
      <cdr:nvSpPr>
        <cdr:cNvPr id="17" name="Rectangle 16"/>
        <cdr:cNvSpPr/>
      </cdr:nvSpPr>
      <cdr:spPr>
        <a:xfrm xmlns:a="http://schemas.openxmlformats.org/drawingml/2006/main">
          <a:off x="3033033" y="4094782"/>
          <a:ext cx="101099" cy="118710"/>
        </a:xfrm>
        <a:prstGeom xmlns:a="http://schemas.openxmlformats.org/drawingml/2006/main" prst="rect">
          <a:avLst/>
        </a:prstGeom>
        <a:solidFill xmlns:a="http://schemas.openxmlformats.org/drawingml/2006/main">
          <a:srgbClr val="FFFF00"/>
        </a:solidFill>
        <a:ln xmlns:a="http://schemas.openxmlformats.org/drawingml/2006/main" w="3175">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CA" sz="1100"/>
        </a:p>
      </cdr:txBody>
    </cdr:sp>
  </cdr:relSizeAnchor>
  <cdr:relSizeAnchor xmlns:cdr="http://schemas.openxmlformats.org/drawingml/2006/chartDrawing">
    <cdr:from>
      <cdr:x>0.39192</cdr:x>
      <cdr:y>0.87207</cdr:y>
    </cdr:from>
    <cdr:to>
      <cdr:x>0.54896</cdr:x>
      <cdr:y>0.95641</cdr:y>
    </cdr:to>
    <cdr:sp macro="" textlink="">
      <cdr:nvSpPr>
        <cdr:cNvPr id="18" name="TextBox 1"/>
        <cdr:cNvSpPr txBox="1"/>
      </cdr:nvSpPr>
      <cdr:spPr>
        <a:xfrm xmlns:a="http://schemas.openxmlformats.org/drawingml/2006/main">
          <a:off x="3197985" y="4020336"/>
          <a:ext cx="1281316" cy="388816"/>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marR="0" indent="0" algn="l" defTabSz="914400" eaLnBrk="1" fontAlgn="auto" latinLnBrk="0" hangingPunct="1">
            <a:lnSpc>
              <a:spcPct val="100000"/>
            </a:lnSpc>
            <a:spcBef>
              <a:spcPts val="0"/>
            </a:spcBef>
            <a:spcAft>
              <a:spcPts val="0"/>
            </a:spcAft>
            <a:buClrTx/>
            <a:buSzTx/>
            <a:buFontTx/>
            <a:buNone/>
            <a:tabLst/>
            <a:defRPr/>
          </a:pPr>
          <a:r>
            <a:rPr lang="en-CA" sz="1000">
              <a:latin typeface="Arial" panose="020B0604020202020204" pitchFamily="34" charset="0"/>
              <a:cs typeface="Arial" panose="020B0604020202020204" pitchFamily="34" charset="0"/>
            </a:rPr>
            <a:t>same store</a:t>
          </a:r>
          <a:r>
            <a:rPr lang="en-CA" sz="1000" baseline="0">
              <a:latin typeface="Arial" panose="020B0604020202020204" pitchFamily="34" charset="0"/>
              <a:cs typeface="Arial" panose="020B0604020202020204" pitchFamily="34" charset="0"/>
            </a:rPr>
            <a:t>-Veritas  </a:t>
          </a:r>
          <a:r>
            <a:rPr lang="en-CA" sz="1000">
              <a:solidFill>
                <a:schemeClr val="dk1"/>
              </a:solidFill>
              <a:effectLst/>
              <a:latin typeface="Arial" panose="020B0604020202020204" pitchFamily="34" charset="0"/>
              <a:ea typeface="+mn-ea"/>
              <a:cs typeface="Arial" panose="020B0604020202020204" pitchFamily="34" charset="0"/>
            </a:rPr>
            <a:t>    </a:t>
          </a:r>
          <a:endParaRPr lang="en-CA" sz="100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0.37171</cdr:x>
      <cdr:y>0.88822</cdr:y>
    </cdr:from>
    <cdr:to>
      <cdr:x>0.3841</cdr:x>
      <cdr:y>0.91397</cdr:y>
    </cdr:to>
    <cdr:sp macro="" textlink="">
      <cdr:nvSpPr>
        <cdr:cNvPr id="2" name="Rectangle 16"/>
        <cdr:cNvSpPr/>
      </cdr:nvSpPr>
      <cdr:spPr>
        <a:xfrm xmlns:a="http://schemas.openxmlformats.org/drawingml/2006/main">
          <a:off x="3033033" y="4094782"/>
          <a:ext cx="101099" cy="118710"/>
        </a:xfrm>
        <a:prstGeom xmlns:a="http://schemas.openxmlformats.org/drawingml/2006/main" prst="rect">
          <a:avLst/>
        </a:prstGeom>
        <a:solidFill xmlns:a="http://schemas.openxmlformats.org/drawingml/2006/main">
          <a:srgbClr val="FFFF00"/>
        </a:solidFill>
        <a:ln xmlns:a="http://schemas.openxmlformats.org/drawingml/2006/main" w="3175">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CA" sz="1100"/>
        </a:p>
      </cdr:txBody>
    </cdr:sp>
  </cdr:relSizeAnchor>
  <cdr:relSizeAnchor xmlns:cdr="http://schemas.openxmlformats.org/drawingml/2006/chartDrawing">
    <cdr:from>
      <cdr:x>0.39192</cdr:x>
      <cdr:y>0.87207</cdr:y>
    </cdr:from>
    <cdr:to>
      <cdr:x>0.54896</cdr:x>
      <cdr:y>0.95641</cdr:y>
    </cdr:to>
    <cdr:sp macro="" textlink="">
      <cdr:nvSpPr>
        <cdr:cNvPr id="3" name="TextBox 1"/>
        <cdr:cNvSpPr txBox="1"/>
      </cdr:nvSpPr>
      <cdr:spPr>
        <a:xfrm xmlns:a="http://schemas.openxmlformats.org/drawingml/2006/main">
          <a:off x="3197985" y="4020336"/>
          <a:ext cx="1281316" cy="388816"/>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marR="0" indent="0" algn="l" defTabSz="914400" eaLnBrk="1" fontAlgn="auto" latinLnBrk="0" hangingPunct="1">
            <a:lnSpc>
              <a:spcPct val="100000"/>
            </a:lnSpc>
            <a:spcBef>
              <a:spcPts val="0"/>
            </a:spcBef>
            <a:spcAft>
              <a:spcPts val="0"/>
            </a:spcAft>
            <a:buClrTx/>
            <a:buSzTx/>
            <a:buFontTx/>
            <a:buNone/>
            <a:tabLst/>
            <a:defRPr/>
          </a:pPr>
          <a:r>
            <a:rPr lang="en-CA" sz="1400" dirty="0">
              <a:latin typeface="Arial" panose="020B0604020202020204" pitchFamily="34" charset="0"/>
              <a:cs typeface="Arial" panose="020B0604020202020204" pitchFamily="34" charset="0"/>
            </a:rPr>
            <a:t>same store</a:t>
          </a:r>
          <a:r>
            <a:rPr lang="en-CA" sz="1400" baseline="0" dirty="0">
              <a:latin typeface="Arial" panose="020B0604020202020204" pitchFamily="34" charset="0"/>
              <a:cs typeface="Arial" panose="020B0604020202020204" pitchFamily="34" charset="0"/>
            </a:rPr>
            <a:t>-Veritas  </a:t>
          </a:r>
          <a:r>
            <a:rPr lang="en-CA" sz="1400" dirty="0">
              <a:solidFill>
                <a:schemeClr val="dk1"/>
              </a:solidFill>
              <a:effectLst/>
              <a:latin typeface="Arial" panose="020B0604020202020204" pitchFamily="34" charset="0"/>
              <a:ea typeface="+mn-ea"/>
              <a:cs typeface="Arial" panose="020B0604020202020204" pitchFamily="34" charset="0"/>
            </a:rPr>
            <a:t>    </a:t>
          </a:r>
          <a:endParaRPr lang="en-CA"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0.06109</cdr:x>
      <cdr:y>0.87108</cdr:y>
    </cdr:from>
    <cdr:to>
      <cdr:x>0.21811</cdr:x>
      <cdr:y>0.96383</cdr:y>
    </cdr:to>
    <cdr:sp macro="" textlink="">
      <cdr:nvSpPr>
        <cdr:cNvPr id="6" name="TextBox 1"/>
        <cdr:cNvSpPr txBox="1"/>
      </cdr:nvSpPr>
      <cdr:spPr>
        <a:xfrm xmlns:a="http://schemas.openxmlformats.org/drawingml/2006/main">
          <a:off x="498444" y="4015756"/>
          <a:ext cx="1281273" cy="427587"/>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marR="0" indent="0" algn="l" defTabSz="914400" eaLnBrk="1" fontAlgn="auto" latinLnBrk="0" hangingPunct="1">
            <a:lnSpc>
              <a:spcPct val="100000"/>
            </a:lnSpc>
            <a:spcBef>
              <a:spcPts val="0"/>
            </a:spcBef>
            <a:spcAft>
              <a:spcPts val="0"/>
            </a:spcAft>
            <a:buClrTx/>
            <a:buSzTx/>
            <a:buFontTx/>
            <a:buNone/>
            <a:tabLst/>
            <a:defRPr/>
          </a:pPr>
          <a:r>
            <a:rPr lang="en-CA" sz="1400" dirty="0">
              <a:latin typeface="Arial" panose="020B0604020202020204" pitchFamily="34" charset="0"/>
              <a:cs typeface="Arial" panose="020B0604020202020204" pitchFamily="34" charset="0"/>
            </a:rPr>
            <a:t>same store</a:t>
          </a:r>
          <a:r>
            <a:rPr lang="en-CA" sz="1400" baseline="0" dirty="0">
              <a:latin typeface="Arial" panose="020B0604020202020204" pitchFamily="34" charset="0"/>
              <a:cs typeface="Arial" panose="020B0604020202020204" pitchFamily="34" charset="0"/>
            </a:rPr>
            <a:t> </a:t>
          </a:r>
          <a:r>
            <a:rPr lang="en-CA" sz="1400" dirty="0">
              <a:solidFill>
                <a:schemeClr val="dk1"/>
              </a:solidFill>
              <a:effectLst/>
              <a:latin typeface="Arial" panose="020B0604020202020204" pitchFamily="34" charset="0"/>
              <a:ea typeface="+mn-ea"/>
              <a:cs typeface="Arial" panose="020B0604020202020204" pitchFamily="34" charset="0"/>
            </a:rPr>
            <a:t>    </a:t>
          </a:r>
          <a:endParaRPr lang="en-CA"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0.04456</cdr:x>
      <cdr:y>0.88825</cdr:y>
    </cdr:from>
    <cdr:to>
      <cdr:x>0.05695</cdr:x>
      <cdr:y>0.914</cdr:y>
    </cdr:to>
    <cdr:sp macro="" textlink="">
      <cdr:nvSpPr>
        <cdr:cNvPr id="7" name="Rectangle 6"/>
        <cdr:cNvSpPr/>
      </cdr:nvSpPr>
      <cdr:spPr>
        <a:xfrm xmlns:a="http://schemas.openxmlformats.org/drawingml/2006/main">
          <a:off x="363573" y="4094900"/>
          <a:ext cx="101153" cy="118715"/>
        </a:xfrm>
        <a:prstGeom xmlns:a="http://schemas.openxmlformats.org/drawingml/2006/main" prst="rect">
          <a:avLst/>
        </a:prstGeom>
        <a:solidFill xmlns:a="http://schemas.openxmlformats.org/drawingml/2006/main">
          <a:srgbClr val="92D05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CA" sz="1100"/>
        </a:p>
      </cdr:txBody>
    </cdr:sp>
  </cdr:relSizeAnchor>
  <cdr:relSizeAnchor xmlns:cdr="http://schemas.openxmlformats.org/drawingml/2006/chartDrawing">
    <cdr:from>
      <cdr:x>0.22502</cdr:x>
      <cdr:y>0.87537</cdr:y>
    </cdr:from>
    <cdr:to>
      <cdr:x>0.35312</cdr:x>
      <cdr:y>0.9376</cdr:y>
    </cdr:to>
    <cdr:sp macro="" textlink="">
      <cdr:nvSpPr>
        <cdr:cNvPr id="8" name="TextBox 5"/>
        <cdr:cNvSpPr txBox="1"/>
      </cdr:nvSpPr>
      <cdr:spPr>
        <a:xfrm xmlns:a="http://schemas.openxmlformats.org/drawingml/2006/main">
          <a:off x="1836063" y="4035542"/>
          <a:ext cx="1045249" cy="286895"/>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marR="0" indent="0" algn="l" defTabSz="914400" eaLnBrk="1" fontAlgn="auto" latinLnBrk="0" hangingPunct="1">
            <a:lnSpc>
              <a:spcPct val="100000"/>
            </a:lnSpc>
            <a:spcBef>
              <a:spcPts val="0"/>
            </a:spcBef>
            <a:spcAft>
              <a:spcPts val="0"/>
            </a:spcAft>
            <a:buClrTx/>
            <a:buSzTx/>
            <a:buFontTx/>
            <a:buNone/>
            <a:tabLst/>
            <a:defRPr/>
          </a:pPr>
          <a:r>
            <a:rPr lang="en-CA" sz="1400" dirty="0">
              <a:latin typeface="Arial" panose="020B0604020202020204" pitchFamily="34" charset="0"/>
              <a:cs typeface="Arial" panose="020B0604020202020204" pitchFamily="34" charset="0"/>
            </a:rPr>
            <a:t>pro-forma</a:t>
          </a:r>
        </a:p>
      </cdr:txBody>
    </cdr:sp>
  </cdr:relSizeAnchor>
  <cdr:relSizeAnchor xmlns:cdr="http://schemas.openxmlformats.org/drawingml/2006/chartDrawing">
    <cdr:from>
      <cdr:x>0.20849</cdr:x>
      <cdr:y>0.8861</cdr:y>
    </cdr:from>
    <cdr:to>
      <cdr:x>0.22088</cdr:x>
      <cdr:y>0.91185</cdr:y>
    </cdr:to>
    <cdr:sp macro="" textlink="">
      <cdr:nvSpPr>
        <cdr:cNvPr id="9" name="Rectangle 8"/>
        <cdr:cNvSpPr/>
      </cdr:nvSpPr>
      <cdr:spPr>
        <a:xfrm xmlns:a="http://schemas.openxmlformats.org/drawingml/2006/main">
          <a:off x="1701191" y="4085007"/>
          <a:ext cx="101153" cy="118715"/>
        </a:xfrm>
        <a:prstGeom xmlns:a="http://schemas.openxmlformats.org/drawingml/2006/main" prst="rect">
          <a:avLst/>
        </a:prstGeom>
        <a:solidFill xmlns:a="http://schemas.openxmlformats.org/drawingml/2006/main">
          <a:schemeClr val="tx2">
            <a:lumMod val="7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CA" sz="1100"/>
        </a:p>
      </cdr:txBody>
    </cdr:sp>
  </cdr:relSizeAnchor>
  <cdr:relSizeAnchor xmlns:cdr="http://schemas.openxmlformats.org/drawingml/2006/chartDrawing">
    <cdr:from>
      <cdr:x>0.61349</cdr:x>
      <cdr:y>0.8693</cdr:y>
    </cdr:from>
    <cdr:to>
      <cdr:x>0.93891</cdr:x>
      <cdr:y>1</cdr:y>
    </cdr:to>
    <cdr:sp macro="" textlink="">
      <cdr:nvSpPr>
        <cdr:cNvPr id="10" name="TextBox 7"/>
        <cdr:cNvSpPr txBox="1"/>
      </cdr:nvSpPr>
      <cdr:spPr>
        <a:xfrm xmlns:a="http://schemas.openxmlformats.org/drawingml/2006/main">
          <a:off x="5005858" y="4007575"/>
          <a:ext cx="2655386" cy="602524"/>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marR="0" indent="0" algn="l" defTabSz="914400" eaLnBrk="1" fontAlgn="auto" latinLnBrk="0" hangingPunct="1">
            <a:lnSpc>
              <a:spcPct val="100000"/>
            </a:lnSpc>
            <a:spcBef>
              <a:spcPts val="0"/>
            </a:spcBef>
            <a:spcAft>
              <a:spcPts val="0"/>
            </a:spcAft>
            <a:buClrTx/>
            <a:buSzTx/>
            <a:buFontTx/>
            <a:buNone/>
            <a:tabLst/>
            <a:defRPr/>
          </a:pPr>
          <a:r>
            <a:rPr lang="en-CA" sz="1400" dirty="0">
              <a:latin typeface="Arial" panose="020B0604020202020204" pitchFamily="34" charset="0"/>
              <a:cs typeface="Arial" panose="020B0604020202020204" pitchFamily="34" charset="0"/>
            </a:rPr>
            <a:t>same store with  </a:t>
          </a:r>
        </a:p>
        <a:p xmlns:a="http://schemas.openxmlformats.org/drawingml/2006/main">
          <a:pPr marL="0" marR="0" indent="0" algn="l" defTabSz="914400" eaLnBrk="1" fontAlgn="auto" latinLnBrk="0" hangingPunct="1">
            <a:lnSpc>
              <a:spcPct val="100000"/>
            </a:lnSpc>
            <a:spcBef>
              <a:spcPts val="0"/>
            </a:spcBef>
            <a:spcAft>
              <a:spcPts val="0"/>
            </a:spcAft>
            <a:buClrTx/>
            <a:buSzTx/>
            <a:buFontTx/>
            <a:buNone/>
            <a:tabLst/>
            <a:defRPr/>
          </a:pPr>
          <a:r>
            <a:rPr lang="en-CA" sz="1400" dirty="0">
              <a:latin typeface="Arial" panose="020B0604020202020204" pitchFamily="34" charset="0"/>
              <a:cs typeface="Arial" panose="020B0604020202020204" pitchFamily="34" charset="0"/>
            </a:rPr>
            <a:t>questionable</a:t>
          </a:r>
          <a:r>
            <a:rPr lang="en-CA" sz="1400" baseline="0" dirty="0">
              <a:latin typeface="Arial" panose="020B0604020202020204" pitchFamily="34" charset="0"/>
              <a:cs typeface="Arial" panose="020B0604020202020204" pitchFamily="34" charset="0"/>
            </a:rPr>
            <a:t> adjustments</a:t>
          </a:r>
          <a:endParaRPr lang="en-CA"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0.58619</cdr:x>
      <cdr:y>0.88874</cdr:y>
    </cdr:from>
    <cdr:to>
      <cdr:x>0.59858</cdr:x>
      <cdr:y>0.91449</cdr:y>
    </cdr:to>
    <cdr:sp macro="" textlink="">
      <cdr:nvSpPr>
        <cdr:cNvPr id="11" name="Rectangle 10"/>
        <cdr:cNvSpPr/>
      </cdr:nvSpPr>
      <cdr:spPr>
        <a:xfrm xmlns:a="http://schemas.openxmlformats.org/drawingml/2006/main">
          <a:off x="4783103" y="4097173"/>
          <a:ext cx="101153" cy="118715"/>
        </a:xfrm>
        <a:prstGeom xmlns:a="http://schemas.openxmlformats.org/drawingml/2006/main" prst="rect">
          <a:avLst/>
        </a:prstGeom>
        <a:solidFill xmlns:a="http://schemas.openxmlformats.org/drawingml/2006/main">
          <a:schemeClr val="tx2">
            <a:lumMod val="60000"/>
            <a:lumOff val="4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CA"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DB88AEC-D93D-4453-B22B-EC191B10F3AD}" type="datetimeFigureOut">
              <a:rPr lang="en-CA" smtClean="0"/>
              <a:t>2017-09-14</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0ED637D-07D6-48CE-9733-A3B19AEFE1FF}" type="slidenum">
              <a:rPr lang="en-CA" smtClean="0"/>
              <a:t>‹#›</a:t>
            </a:fld>
            <a:endParaRPr lang="en-CA"/>
          </a:p>
        </p:txBody>
      </p:sp>
    </p:spTree>
    <p:extLst>
      <p:ext uri="{BB962C8B-B14F-4D97-AF65-F5344CB8AC3E}">
        <p14:creationId xmlns:p14="http://schemas.microsoft.com/office/powerpoint/2010/main" val="2919577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i="0" u="none" baseline="0" dirty="0"/>
              <a:t>Talk to you about the rise of non-GAAP metrics and how they are replacing traditional</a:t>
            </a:r>
            <a:r>
              <a:rPr lang="en-CA" sz="1200" b="1" i="0" u="none" dirty="0"/>
              <a:t> Financial Statements in and Stock Market Valuations</a:t>
            </a:r>
          </a:p>
          <a:p>
            <a:endParaRPr lang="en-CA" baseline="0" dirty="0"/>
          </a:p>
        </p:txBody>
      </p:sp>
      <p:sp>
        <p:nvSpPr>
          <p:cNvPr id="4" name="Slide Number Placeholder 3"/>
          <p:cNvSpPr>
            <a:spLocks noGrp="1"/>
          </p:cNvSpPr>
          <p:nvPr>
            <p:ph type="sldNum" sz="quarter" idx="10"/>
          </p:nvPr>
        </p:nvSpPr>
        <p:spPr>
          <a:xfrm>
            <a:off x="3970940" y="8829967"/>
            <a:ext cx="3037840" cy="464820"/>
          </a:xfrm>
          <a:prstGeom prst="rect">
            <a:avLst/>
          </a:prstGeom>
        </p:spPr>
        <p:txBody>
          <a:bodyPr lIns="91410" tIns="45704" rIns="91410" bIns="45704"/>
          <a:lstStyle/>
          <a:p>
            <a:fld id="{FC861001-6807-4335-86D8-38652B92D323}" type="slidenum">
              <a:rPr lang="en-CA" smtClean="0"/>
              <a:pPr/>
              <a:t>1</a:t>
            </a:fld>
            <a:endParaRPr lang="en-CA" dirty="0"/>
          </a:p>
        </p:txBody>
      </p:sp>
    </p:spTree>
    <p:extLst>
      <p:ext uri="{BB962C8B-B14F-4D97-AF65-F5344CB8AC3E}">
        <p14:creationId xmlns:p14="http://schemas.microsoft.com/office/powerpoint/2010/main" val="3987149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noRot="1" noChangeAspect="1"/>
          </p:cNvSpPr>
          <p:nvPr>
            <p:ph type="sldImg"/>
          </p:nvPr>
        </p:nvSpPr>
        <p:spPr>
          <a:prstGeom prst="rect">
            <a:avLst/>
          </a:prstGeom>
        </p:spPr>
        <p:txBody>
          <a:bodyPr/>
          <a:lstStyle/>
          <a:p>
            <a:endParaRPr/>
          </a:p>
        </p:txBody>
      </p:sp>
      <p:sp>
        <p:nvSpPr>
          <p:cNvPr id="241" name="Shape 241"/>
          <p:cNvSpPr>
            <a:spLocks noGrp="1"/>
          </p:cNvSpPr>
          <p:nvPr>
            <p:ph type="body" sz="quarter" idx="1"/>
          </p:nvPr>
        </p:nvSpPr>
        <p:spPr>
          <a:prstGeom prst="rect">
            <a:avLst/>
          </a:prstGeom>
        </p:spPr>
        <p:txBody>
          <a:bodyPr/>
          <a:lstStyle/>
          <a:p>
            <a:r>
              <a:t>Upcoming events</a:t>
            </a:r>
          </a:p>
        </p:txBody>
      </p:sp>
    </p:spTree>
    <p:extLst>
      <p:ext uri="{BB962C8B-B14F-4D97-AF65-F5344CB8AC3E}">
        <p14:creationId xmlns:p14="http://schemas.microsoft.com/office/powerpoint/2010/main" val="3494441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are the key</a:t>
            </a:r>
            <a:r>
              <a:rPr lang="en-US" b="1" baseline="0" dirty="0"/>
              <a:t> non-GAAP metrics and how they compare to GAAP KPIs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i="1" dirty="0"/>
              <a:t>Aggressive non-GAAP metrics are a symptom of underlying operating issues</a:t>
            </a:r>
            <a:endParaRPr lang="en-US" sz="1200" i="1" dirty="0"/>
          </a:p>
          <a:p>
            <a:endParaRPr lang="en-US" b="1" dirty="0"/>
          </a:p>
        </p:txBody>
      </p:sp>
      <p:sp>
        <p:nvSpPr>
          <p:cNvPr id="4" name="Slide Number Placeholder 3"/>
          <p:cNvSpPr>
            <a:spLocks noGrp="1"/>
          </p:cNvSpPr>
          <p:nvPr>
            <p:ph type="sldNum" sz="quarter" idx="10"/>
          </p:nvPr>
        </p:nvSpPr>
        <p:spPr/>
        <p:txBody>
          <a:bodyPr/>
          <a:lstStyle/>
          <a:p>
            <a:fld id="{FC861001-6807-4335-86D8-38652B92D323}" type="slidenum">
              <a:rPr lang="en-CA" smtClean="0"/>
              <a:t>13</a:t>
            </a:fld>
            <a:endParaRPr lang="en-CA" dirty="0"/>
          </a:p>
        </p:txBody>
      </p:sp>
    </p:spTree>
    <p:extLst>
      <p:ext uri="{BB962C8B-B14F-4D97-AF65-F5344CB8AC3E}">
        <p14:creationId xmlns:p14="http://schemas.microsoft.com/office/powerpoint/2010/main" val="159918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Commend CPA Canada team</a:t>
            </a:r>
            <a:r>
              <a:rPr lang="en-US" b="1" baseline="0" dirty="0"/>
              <a:t> by name </a:t>
            </a:r>
            <a:endParaRPr lang="en-US" b="1" dirty="0"/>
          </a:p>
        </p:txBody>
      </p:sp>
      <p:sp>
        <p:nvSpPr>
          <p:cNvPr id="4" name="Slide Number Placeholder 3"/>
          <p:cNvSpPr>
            <a:spLocks noGrp="1"/>
          </p:cNvSpPr>
          <p:nvPr>
            <p:ph type="sldNum" sz="quarter" idx="10"/>
          </p:nvPr>
        </p:nvSpPr>
        <p:spPr/>
        <p:txBody>
          <a:bodyPr/>
          <a:lstStyle/>
          <a:p>
            <a:fld id="{FC861001-6807-4335-86D8-38652B92D323}" type="slidenum">
              <a:rPr lang="en-CA" smtClean="0"/>
              <a:t>14</a:t>
            </a:fld>
            <a:endParaRPr lang="en-CA" dirty="0"/>
          </a:p>
        </p:txBody>
      </p:sp>
    </p:spTree>
    <p:extLst>
      <p:ext uri="{BB962C8B-B14F-4D97-AF65-F5344CB8AC3E}">
        <p14:creationId xmlns:p14="http://schemas.microsoft.com/office/powerpoint/2010/main" val="3486564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a:lstStyle/>
          <a:p>
            <a:r>
              <a:rPr lang="en-CA" sz="1200" b="1" dirty="0">
                <a:solidFill>
                  <a:srgbClr val="460023"/>
                </a:solidFill>
              </a:rPr>
              <a:t>Why investors like non-GAAP metrics</a:t>
            </a:r>
            <a:r>
              <a:rPr lang="en-CA" sz="1200" b="1" baseline="0" dirty="0">
                <a:solidFill>
                  <a:srgbClr val="460023"/>
                </a:solidFill>
              </a:rPr>
              <a:t> because </a:t>
            </a:r>
            <a:r>
              <a:rPr lang="en-CA" sz="1200" b="1" dirty="0">
                <a:solidFill>
                  <a:srgbClr val="460023"/>
                </a:solidFill>
              </a:rPr>
              <a:t>bridges</a:t>
            </a:r>
            <a:r>
              <a:rPr lang="en-CA" sz="1200" b="1" baseline="0" dirty="0">
                <a:solidFill>
                  <a:srgbClr val="460023"/>
                </a:solidFill>
              </a:rPr>
              <a:t> the gap b/w past and future </a:t>
            </a:r>
            <a:endParaRPr lang="en-CA" altLang="en-US" b="1" dirty="0"/>
          </a:p>
        </p:txBody>
      </p:sp>
      <p:sp>
        <p:nvSpPr>
          <p:cNvPr id="18436" name="Slide Number Placeholder 3"/>
          <p:cNvSpPr>
            <a:spLocks noGrp="1"/>
          </p:cNvSpPr>
          <p:nvPr>
            <p:ph type="sldNum" sz="quarter" idx="4294967295"/>
          </p:nvPr>
        </p:nvSpPr>
        <p:spPr bwMode="auto">
          <a:xfrm>
            <a:off x="3970339" y="8829675"/>
            <a:ext cx="3038475" cy="465138"/>
          </a:xfrm>
          <a:prstGeom prst="rect">
            <a:avLst/>
          </a:prstGeom>
          <a:noFill/>
          <a:ln>
            <a:miter lim="800000"/>
            <a:headEnd/>
            <a:tailEnd/>
          </a:ln>
        </p:spPr>
        <p:txBody>
          <a:bodyPr/>
          <a:lstStyle/>
          <a:p>
            <a:pPr defTabSz="930224"/>
            <a:fld id="{5F5BBCE3-D928-4382-AFEE-AC755C3DB7B9}" type="slidenum">
              <a:rPr lang="en-US" altLang="en-US" sz="1300">
                <a:latin typeface="Arial" charset="0"/>
              </a:rPr>
              <a:pPr defTabSz="930224"/>
              <a:t>16</a:t>
            </a:fld>
            <a:endParaRPr lang="en-US" altLang="en-US" sz="1300" dirty="0">
              <a:latin typeface="Arial" charset="0"/>
            </a:endParaRPr>
          </a:p>
        </p:txBody>
      </p:sp>
      <p:sp>
        <p:nvSpPr>
          <p:cNvPr id="18437" name="Footer Placeholder 1"/>
          <p:cNvSpPr>
            <a:spLocks noGrp="1"/>
          </p:cNvSpPr>
          <p:nvPr>
            <p:ph type="ftr" sz="quarter" idx="4294967295"/>
          </p:nvPr>
        </p:nvSpPr>
        <p:spPr bwMode="auto">
          <a:xfrm>
            <a:off x="1" y="8829675"/>
            <a:ext cx="3038475" cy="465138"/>
          </a:xfrm>
          <a:prstGeom prst="rect">
            <a:avLst/>
          </a:prstGeom>
          <a:noFill/>
          <a:ln>
            <a:miter lim="800000"/>
            <a:headEnd/>
            <a:tailEnd/>
          </a:ln>
        </p:spPr>
        <p:txBody>
          <a:bodyPr/>
          <a:lstStyle/>
          <a:p>
            <a:pPr eaLnBrk="1" hangingPunct="1"/>
            <a:r>
              <a:rPr lang="en-US" altLang="en-US"/>
              <a:t>(c) Veritas Investment Research Corporation</a:t>
            </a:r>
            <a:endParaRPr lang="en-CA" altLang="en-US"/>
          </a:p>
        </p:txBody>
      </p:sp>
    </p:spTree>
    <p:extLst>
      <p:ext uri="{BB962C8B-B14F-4D97-AF65-F5344CB8AC3E}">
        <p14:creationId xmlns:p14="http://schemas.microsoft.com/office/powerpoint/2010/main" val="422519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a:t>
            </a:r>
            <a:r>
              <a:rPr lang="en-US" baseline="0" dirty="0"/>
              <a:t> helps user the  key investor question    </a:t>
            </a:r>
            <a:r>
              <a:rPr lang="en-US" dirty="0"/>
              <a:t>The other usefulness of non-GAAP is to</a:t>
            </a:r>
            <a:r>
              <a:rPr lang="en-US" baseline="0" dirty="0"/>
              <a:t> answer the? </a:t>
            </a:r>
            <a:endParaRPr lang="en-US" dirty="0"/>
          </a:p>
        </p:txBody>
      </p:sp>
      <p:sp>
        <p:nvSpPr>
          <p:cNvPr id="4" name="Slide Number Placeholder 3"/>
          <p:cNvSpPr>
            <a:spLocks noGrp="1"/>
          </p:cNvSpPr>
          <p:nvPr>
            <p:ph type="sldNum" sz="quarter" idx="10"/>
          </p:nvPr>
        </p:nvSpPr>
        <p:spPr/>
        <p:txBody>
          <a:bodyPr/>
          <a:lstStyle/>
          <a:p>
            <a:fld id="{FC861001-6807-4335-86D8-38652B92D323}" type="slidenum">
              <a:rPr lang="en-CA" smtClean="0"/>
              <a:t>17</a:t>
            </a:fld>
            <a:endParaRPr lang="en-CA" dirty="0"/>
          </a:p>
        </p:txBody>
      </p:sp>
    </p:spTree>
    <p:extLst>
      <p:ext uri="{BB962C8B-B14F-4D97-AF65-F5344CB8AC3E}">
        <p14:creationId xmlns:p14="http://schemas.microsoft.com/office/powerpoint/2010/main" val="3818866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Analyst</a:t>
            </a:r>
            <a:r>
              <a:rPr lang="en-US" b="1" baseline="0" dirty="0"/>
              <a:t> and investor’s job is to evaluate performance and distinguish between business and accounting innovation </a:t>
            </a:r>
            <a:endParaRPr lang="en-US" b="1" dirty="0"/>
          </a:p>
        </p:txBody>
      </p:sp>
      <p:sp>
        <p:nvSpPr>
          <p:cNvPr id="4" name="Slide Number Placeholder 3"/>
          <p:cNvSpPr>
            <a:spLocks noGrp="1"/>
          </p:cNvSpPr>
          <p:nvPr>
            <p:ph type="sldNum" sz="quarter" idx="10"/>
          </p:nvPr>
        </p:nvSpPr>
        <p:spPr/>
        <p:txBody>
          <a:bodyPr/>
          <a:lstStyle/>
          <a:p>
            <a:fld id="{FC861001-6807-4335-86D8-38652B92D323}" type="slidenum">
              <a:rPr lang="en-CA" smtClean="0"/>
              <a:t>18</a:t>
            </a:fld>
            <a:endParaRPr lang="en-CA" dirty="0"/>
          </a:p>
        </p:txBody>
      </p:sp>
    </p:spTree>
    <p:extLst>
      <p:ext uri="{BB962C8B-B14F-4D97-AF65-F5344CB8AC3E}">
        <p14:creationId xmlns:p14="http://schemas.microsoft.com/office/powerpoint/2010/main" val="4260091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problem with non-GAAP</a:t>
            </a:r>
            <a:r>
              <a:rPr lang="en-US" baseline="0" dirty="0"/>
              <a:t> metrics is that they tend to substitute business innovation with accounting innovation and also tend to ignore recurring costs integral to sustainable earnings  </a:t>
            </a:r>
            <a:endParaRPr lang="en-US" dirty="0"/>
          </a:p>
        </p:txBody>
      </p:sp>
      <p:sp>
        <p:nvSpPr>
          <p:cNvPr id="4" name="Slide Number Placeholder 3"/>
          <p:cNvSpPr>
            <a:spLocks noGrp="1"/>
          </p:cNvSpPr>
          <p:nvPr>
            <p:ph type="sldNum" sz="quarter" idx="10"/>
          </p:nvPr>
        </p:nvSpPr>
        <p:spPr/>
        <p:txBody>
          <a:bodyPr/>
          <a:lstStyle/>
          <a:p>
            <a:fld id="{FC861001-6807-4335-86D8-38652B92D323}" type="slidenum">
              <a:rPr lang="en-CA" smtClean="0"/>
              <a:t>19</a:t>
            </a:fld>
            <a:endParaRPr lang="en-CA" dirty="0"/>
          </a:p>
        </p:txBody>
      </p:sp>
    </p:spTree>
    <p:extLst>
      <p:ext uri="{BB962C8B-B14F-4D97-AF65-F5344CB8AC3E}">
        <p14:creationId xmlns:p14="http://schemas.microsoft.com/office/powerpoint/2010/main" val="3913248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days to 90 days, discontinuations, </a:t>
            </a:r>
            <a:r>
              <a:rPr lang="en-US" dirty="0" err="1"/>
              <a:t>genericization</a:t>
            </a:r>
            <a:r>
              <a:rPr lang="en-US" dirty="0"/>
              <a:t>, sale of old drugs through newly acquired channels deemed organic, unsupported FX adjustments</a:t>
            </a:r>
          </a:p>
          <a:p>
            <a:endParaRPr lang="en-CA" dirty="0"/>
          </a:p>
          <a:p>
            <a:r>
              <a:rPr lang="en-CA" dirty="0" err="1"/>
              <a:t>Philidor</a:t>
            </a:r>
            <a:r>
              <a:rPr lang="en-CA" dirty="0"/>
              <a:t> 55% (</a:t>
            </a:r>
            <a:r>
              <a:rPr lang="en-CA" dirty="0" err="1"/>
              <a:t>incl</a:t>
            </a:r>
            <a:r>
              <a:rPr lang="en-CA" dirty="0"/>
              <a:t> price hikes) and price hikes another 25% </a:t>
            </a:r>
            <a:endParaRPr lang="en-US" dirty="0"/>
          </a:p>
        </p:txBody>
      </p:sp>
      <p:sp>
        <p:nvSpPr>
          <p:cNvPr id="4" name="Slide Number Placeholder 3"/>
          <p:cNvSpPr>
            <a:spLocks noGrp="1"/>
          </p:cNvSpPr>
          <p:nvPr>
            <p:ph type="sldNum" sz="quarter" idx="10"/>
          </p:nvPr>
        </p:nvSpPr>
        <p:spPr/>
        <p:txBody>
          <a:bodyPr/>
          <a:lstStyle/>
          <a:p>
            <a:fld id="{FC861001-6807-4335-86D8-38652B92D323}" type="slidenum">
              <a:rPr lang="en-CA" smtClean="0"/>
              <a:t>20</a:t>
            </a:fld>
            <a:endParaRPr lang="en-CA"/>
          </a:p>
        </p:txBody>
      </p:sp>
    </p:spTree>
    <p:extLst>
      <p:ext uri="{BB962C8B-B14F-4D97-AF65-F5344CB8AC3E}">
        <p14:creationId xmlns:p14="http://schemas.microsoft.com/office/powerpoint/2010/main" val="3313813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48">
              <a:defRPr/>
            </a:pPr>
            <a:r>
              <a:rPr lang="en-US" dirty="0"/>
              <a:t>Houghton Mifflin Harcourt Co – publishing/academic</a:t>
            </a:r>
            <a:r>
              <a:rPr lang="en-US" baseline="0" dirty="0"/>
              <a:t> learning company </a:t>
            </a:r>
            <a:endParaRPr lang="en-US" dirty="0"/>
          </a:p>
          <a:p>
            <a:pPr defTabSz="914248">
              <a:defRPr/>
            </a:pPr>
            <a:r>
              <a:rPr lang="en-US" dirty="0"/>
              <a:t>Nothing changed in business – why emphasize deferred revenue now? But they have always had Basal programs in adoption states. time…Our basal programs, primarily in adoption states, typically have the higher deferred sales than other parts of the business. The higher deferred sales are primarily due to the length of time that our programs are being delivered, along with greater component and digital product offerings.</a:t>
            </a:r>
            <a:endParaRPr lang="en-US" sz="1600" dirty="0"/>
          </a:p>
          <a:p>
            <a:endParaRPr lang="en-US" dirty="0"/>
          </a:p>
        </p:txBody>
      </p:sp>
      <p:sp>
        <p:nvSpPr>
          <p:cNvPr id="4" name="Slide Number Placeholder 3"/>
          <p:cNvSpPr>
            <a:spLocks noGrp="1"/>
          </p:cNvSpPr>
          <p:nvPr>
            <p:ph type="sldNum" sz="quarter" idx="10"/>
          </p:nvPr>
        </p:nvSpPr>
        <p:spPr/>
        <p:txBody>
          <a:bodyPr/>
          <a:lstStyle/>
          <a:p>
            <a:fld id="{FC861001-6807-4335-86D8-38652B92D323}" type="slidenum">
              <a:rPr lang="en-CA" smtClean="0"/>
              <a:t>21</a:t>
            </a:fld>
            <a:endParaRPr lang="en-CA" dirty="0"/>
          </a:p>
        </p:txBody>
      </p:sp>
    </p:spTree>
    <p:extLst>
      <p:ext uri="{BB962C8B-B14F-4D97-AF65-F5344CB8AC3E}">
        <p14:creationId xmlns:p14="http://schemas.microsoft.com/office/powerpoint/2010/main" val="173894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Investors belief in non-GAAP metrics has been reinforced</a:t>
            </a:r>
            <a:r>
              <a:rPr lang="en-US" b="1" baseline="0" dirty="0"/>
              <a:t> by the prevalence of their use </a:t>
            </a:r>
            <a:endParaRPr lang="en-US" b="1" dirty="0"/>
          </a:p>
        </p:txBody>
      </p:sp>
      <p:sp>
        <p:nvSpPr>
          <p:cNvPr id="4" name="Slide Number Placeholder 3"/>
          <p:cNvSpPr>
            <a:spLocks noGrp="1"/>
          </p:cNvSpPr>
          <p:nvPr>
            <p:ph type="sldNum" sz="quarter" idx="10"/>
          </p:nvPr>
        </p:nvSpPr>
        <p:spPr/>
        <p:txBody>
          <a:bodyPr/>
          <a:lstStyle/>
          <a:p>
            <a:fld id="{FC861001-6807-4335-86D8-38652B92D323}" type="slidenum">
              <a:rPr lang="en-CA" smtClean="0"/>
              <a:t>22</a:t>
            </a:fld>
            <a:endParaRPr lang="en-CA" dirty="0"/>
          </a:p>
        </p:txBody>
      </p:sp>
    </p:spTree>
    <p:extLst>
      <p:ext uri="{BB962C8B-B14F-4D97-AF65-F5344CB8AC3E}">
        <p14:creationId xmlns:p14="http://schemas.microsoft.com/office/powerpoint/2010/main" val="2706273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pitchFamily="34" charset="0"/>
              <a:buChar char="•"/>
              <a:defRPr/>
            </a:pPr>
            <a:r>
              <a:rPr lang="en-US" sz="3000" dirty="0"/>
              <a:t>Temporary differences may become permanent in practice: </a:t>
            </a:r>
          </a:p>
          <a:p>
            <a:pPr lvl="3">
              <a:defRPr/>
            </a:pPr>
            <a:endParaRPr lang="en-US" sz="500" dirty="0"/>
          </a:p>
          <a:p>
            <a:pPr lvl="3">
              <a:buFont typeface="Courier New" pitchFamily="49" charset="0"/>
              <a:buChar char="o"/>
              <a:defRPr/>
            </a:pPr>
            <a:r>
              <a:rPr lang="en-US" sz="2800" dirty="0"/>
              <a:t> </a:t>
            </a:r>
            <a:r>
              <a:rPr lang="en-US" sz="2400" dirty="0"/>
              <a:t>Cost capitalization with low amortization rate</a:t>
            </a:r>
            <a:endParaRPr lang="en-US" sz="500" dirty="0">
              <a:ea typeface="+mn-ea"/>
              <a:cs typeface="+mn-cs"/>
            </a:endParaRPr>
          </a:p>
          <a:p>
            <a:pPr lvl="3">
              <a:buFont typeface="Courier New" pitchFamily="49" charset="0"/>
              <a:buChar char="o"/>
              <a:defRPr/>
            </a:pPr>
            <a:r>
              <a:rPr lang="en-US" sz="2800" dirty="0">
                <a:ea typeface="+mn-ea"/>
                <a:cs typeface="+mn-cs"/>
              </a:rPr>
              <a:t> </a:t>
            </a:r>
            <a:r>
              <a:rPr lang="en-US" sz="2400" dirty="0">
                <a:ea typeface="+mn-ea"/>
                <a:cs typeface="+mn-cs"/>
              </a:rPr>
              <a:t>Deferred income taxes </a:t>
            </a:r>
            <a:endParaRPr lang="en-US" sz="2800" dirty="0"/>
          </a:p>
          <a:p>
            <a:endParaRPr lang="en-US" dirty="0"/>
          </a:p>
        </p:txBody>
      </p:sp>
    </p:spTree>
    <p:extLst>
      <p:ext uri="{BB962C8B-B14F-4D97-AF65-F5344CB8AC3E}">
        <p14:creationId xmlns:p14="http://schemas.microsoft.com/office/powerpoint/2010/main" val="83362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a:t>The discussion related to non-GAAP metrics is important to </a:t>
            </a:r>
            <a:r>
              <a:rPr lang="en-CA" sz="1200" b="1" u="sng" dirty="0"/>
              <a:t>valuation.</a:t>
            </a:r>
            <a:endParaRPr lang="en-CA" sz="1200" dirty="0"/>
          </a:p>
          <a:p>
            <a:endParaRPr lang="en-US" dirty="0"/>
          </a:p>
        </p:txBody>
      </p:sp>
      <p:sp>
        <p:nvSpPr>
          <p:cNvPr id="4" name="Slide Number Placeholder 3"/>
          <p:cNvSpPr>
            <a:spLocks noGrp="1"/>
          </p:cNvSpPr>
          <p:nvPr>
            <p:ph type="sldNum" sz="quarter" idx="10"/>
          </p:nvPr>
        </p:nvSpPr>
        <p:spPr/>
        <p:txBody>
          <a:bodyPr/>
          <a:lstStyle/>
          <a:p>
            <a:fld id="{FC861001-6807-4335-86D8-38652B92D323}" type="slidenum">
              <a:rPr lang="en-CA" smtClean="0"/>
              <a:t>23</a:t>
            </a:fld>
            <a:endParaRPr lang="en-CA" dirty="0"/>
          </a:p>
        </p:txBody>
      </p:sp>
    </p:spTree>
    <p:extLst>
      <p:ext uri="{BB962C8B-B14F-4D97-AF65-F5344CB8AC3E}">
        <p14:creationId xmlns:p14="http://schemas.microsoft.com/office/powerpoint/2010/main" val="958901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Goodwill </a:t>
            </a:r>
            <a:endParaRPr lang="en-US" dirty="0"/>
          </a:p>
        </p:txBody>
      </p:sp>
    </p:spTree>
    <p:extLst>
      <p:ext uri="{BB962C8B-B14F-4D97-AF65-F5344CB8AC3E}">
        <p14:creationId xmlns:p14="http://schemas.microsoft.com/office/powerpoint/2010/main" val="3442324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
        <p:nvSpPr>
          <p:cNvPr id="3" name="Slide Number Placeholder 2"/>
          <p:cNvSpPr>
            <a:spLocks noGrp="1"/>
          </p:cNvSpPr>
          <p:nvPr>
            <p:ph type="sldNum" sz="quarter" idx="10"/>
          </p:nvPr>
        </p:nvSpPr>
        <p:spPr/>
        <p:txBody>
          <a:bodyPr/>
          <a:lstStyle/>
          <a:p>
            <a:fld id="{C440C59A-5637-49D2-90E3-547CCC190BE8}" type="slidenum">
              <a:rPr lang="en-CA" smtClean="0">
                <a:solidFill>
                  <a:prstClr val="black"/>
                </a:solidFill>
              </a:rPr>
              <a:pPr/>
              <a:t>29</a:t>
            </a:fld>
            <a:endParaRPr lang="en-CA" dirty="0">
              <a:solidFill>
                <a:prstClr val="black"/>
              </a:solidFill>
            </a:endParaRPr>
          </a:p>
        </p:txBody>
      </p:sp>
    </p:spTree>
    <p:extLst>
      <p:ext uri="{BB962C8B-B14F-4D97-AF65-F5344CB8AC3E}">
        <p14:creationId xmlns:p14="http://schemas.microsoft.com/office/powerpoint/2010/main" val="360855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C861001-6807-4335-86D8-38652B92D323}" type="slidenum">
              <a:rPr lang="en-CA" smtClean="0"/>
              <a:pPr/>
              <a:t>35</a:t>
            </a:fld>
            <a:endParaRPr lang="en-CA" dirty="0"/>
          </a:p>
        </p:txBody>
      </p:sp>
    </p:spTree>
    <p:extLst>
      <p:ext uri="{BB962C8B-B14F-4D97-AF65-F5344CB8AC3E}">
        <p14:creationId xmlns:p14="http://schemas.microsoft.com/office/powerpoint/2010/main" val="4130728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fld id="{FC861001-6807-4335-86D8-38652B92D323}" type="slidenum">
              <a:rPr lang="en-CA" smtClean="0"/>
              <a:t>39</a:t>
            </a:fld>
            <a:endParaRPr lang="en-CA" dirty="0"/>
          </a:p>
        </p:txBody>
      </p:sp>
    </p:spTree>
    <p:extLst>
      <p:ext uri="{BB962C8B-B14F-4D97-AF65-F5344CB8AC3E}">
        <p14:creationId xmlns:p14="http://schemas.microsoft.com/office/powerpoint/2010/main" val="2908607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pitchFamily="34" charset="0"/>
              <a:buChar char="•"/>
              <a:defRPr/>
            </a:pPr>
            <a:r>
              <a:rPr lang="en-US" sz="3000" dirty="0"/>
              <a:t>Temporary differences may become permanent in practice: </a:t>
            </a:r>
          </a:p>
          <a:p>
            <a:pPr lvl="3">
              <a:defRPr/>
            </a:pPr>
            <a:endParaRPr lang="en-US" sz="500" dirty="0"/>
          </a:p>
          <a:p>
            <a:pPr lvl="3">
              <a:buFont typeface="Courier New" pitchFamily="49" charset="0"/>
              <a:buChar char="o"/>
              <a:defRPr/>
            </a:pPr>
            <a:r>
              <a:rPr lang="en-US" sz="2800" dirty="0"/>
              <a:t> </a:t>
            </a:r>
            <a:r>
              <a:rPr lang="en-US" sz="2400" dirty="0"/>
              <a:t>Cost capitalization with low amortization rate</a:t>
            </a:r>
            <a:endParaRPr lang="en-US" sz="500" dirty="0">
              <a:ea typeface="+mn-ea"/>
              <a:cs typeface="+mn-cs"/>
            </a:endParaRPr>
          </a:p>
          <a:p>
            <a:pPr lvl="3">
              <a:buFont typeface="Courier New" pitchFamily="49" charset="0"/>
              <a:buChar char="o"/>
              <a:defRPr/>
            </a:pPr>
            <a:r>
              <a:rPr lang="en-US" sz="2800" dirty="0">
                <a:ea typeface="+mn-ea"/>
                <a:cs typeface="+mn-cs"/>
              </a:rPr>
              <a:t> </a:t>
            </a:r>
            <a:r>
              <a:rPr lang="en-US" sz="2400" dirty="0">
                <a:ea typeface="+mn-ea"/>
                <a:cs typeface="+mn-cs"/>
              </a:rPr>
              <a:t>Deferred income taxes </a:t>
            </a:r>
            <a:endParaRPr lang="en-US" sz="2800" dirty="0"/>
          </a:p>
          <a:p>
            <a:endParaRPr lang="en-US" dirty="0"/>
          </a:p>
        </p:txBody>
      </p:sp>
    </p:spTree>
    <p:extLst>
      <p:ext uri="{BB962C8B-B14F-4D97-AF65-F5344CB8AC3E}">
        <p14:creationId xmlns:p14="http://schemas.microsoft.com/office/powerpoint/2010/main" val="3251498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
        <p:nvSpPr>
          <p:cNvPr id="3" name="Slide Number Placeholder 2"/>
          <p:cNvSpPr>
            <a:spLocks noGrp="1"/>
          </p:cNvSpPr>
          <p:nvPr>
            <p:ph type="sldNum" sz="quarter" idx="10"/>
          </p:nvPr>
        </p:nvSpPr>
        <p:spPr>
          <a:xfrm>
            <a:off x="3970940" y="8829967"/>
            <a:ext cx="3037840" cy="464820"/>
          </a:xfrm>
          <a:prstGeom prst="rect">
            <a:avLst/>
          </a:prstGeom>
        </p:spPr>
        <p:txBody>
          <a:bodyPr lIns="91410" tIns="45704" rIns="91410" bIns="45704"/>
          <a:lstStyle/>
          <a:p>
            <a:fld id="{C440C59A-5637-49D2-90E3-547CCC190BE8}" type="slidenum">
              <a:rPr lang="en-CA" smtClean="0"/>
              <a:pPr/>
              <a:t>45</a:t>
            </a:fld>
            <a:endParaRPr lang="en-CA" dirty="0"/>
          </a:p>
        </p:txBody>
      </p:sp>
    </p:spTree>
    <p:extLst>
      <p:ext uri="{BB962C8B-B14F-4D97-AF65-F5344CB8AC3E}">
        <p14:creationId xmlns:p14="http://schemas.microsoft.com/office/powerpoint/2010/main" val="2379761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xfrm>
            <a:off x="1190625" y="692150"/>
            <a:ext cx="4633913" cy="3475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xfrm>
            <a:off x="935039" y="4400550"/>
            <a:ext cx="5140325" cy="416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811"/>
            <a:r>
              <a:rPr lang="en-US" altLang="en-US" b="1" dirty="0">
                <a:latin typeface="Arial" pitchFamily="34" charset="0"/>
              </a:rPr>
              <a:t>YouTube commercial </a:t>
            </a:r>
          </a:p>
        </p:txBody>
      </p:sp>
      <p:sp>
        <p:nvSpPr>
          <p:cNvPr id="61444" name="Slide Number Placeholder 1"/>
          <p:cNvSpPr>
            <a:spLocks noGrp="1"/>
          </p:cNvSpPr>
          <p:nvPr>
            <p:ph type="sldNum" sz="quarter" idx="4294967295"/>
          </p:nvPr>
        </p:nvSpPr>
        <p:spPr bwMode="auto">
          <a:xfrm>
            <a:off x="3970339"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1"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DE5B96E-6B12-47B1-9609-22F474634137}" type="slidenum">
              <a:rPr lang="en-CA" altLang="en-US" sz="1800"/>
              <a:pPr eaLnBrk="1" hangingPunct="1">
                <a:spcBef>
                  <a:spcPct val="0"/>
                </a:spcBef>
              </a:pPr>
              <a:t>3</a:t>
            </a:fld>
            <a:endParaRPr lang="en-CA" altLang="en-US" sz="1800"/>
          </a:p>
        </p:txBody>
      </p:sp>
    </p:spTree>
    <p:extLst>
      <p:ext uri="{BB962C8B-B14F-4D97-AF65-F5344CB8AC3E}">
        <p14:creationId xmlns:p14="http://schemas.microsoft.com/office/powerpoint/2010/main" val="1768745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pPr marL="165091" indent="-165091">
              <a:buFontTx/>
              <a:buChar char="•"/>
            </a:pPr>
            <a:r>
              <a:rPr lang="en-US" altLang="en-US" dirty="0"/>
              <a:t>when you understand the accounting and disclosures you are two steps ahead when shit hits the fan.  We were two steps ahead.</a:t>
            </a:r>
          </a:p>
          <a:p>
            <a:pPr marL="165091" indent="-165091">
              <a:buFontTx/>
              <a:buChar char="•"/>
            </a:pPr>
            <a:r>
              <a:rPr lang="en-US" altLang="en-US" dirty="0"/>
              <a:t>we never let up on our view</a:t>
            </a:r>
          </a:p>
          <a:p>
            <a:pPr marL="165091" indent="-165091">
              <a:buFontTx/>
              <a:buChar char="•"/>
            </a:pPr>
            <a:r>
              <a:rPr lang="en-US" altLang="en-US" dirty="0"/>
              <a:t>If entered somewhere in 2013-2015 would have lost clients </a:t>
            </a:r>
          </a:p>
        </p:txBody>
      </p:sp>
      <p:sp>
        <p:nvSpPr>
          <p:cNvPr id="28676" name="Slide Number Placeholder 3"/>
          <p:cNvSpPr>
            <a:spLocks noGrp="1"/>
          </p:cNvSpPr>
          <p:nvPr>
            <p:ph type="sldNum" sz="quarter" idx="4294967295"/>
          </p:nvPr>
        </p:nvSpPr>
        <p:spPr bwMode="auto">
          <a:xfrm>
            <a:off x="3970339" y="8829675"/>
            <a:ext cx="3038475" cy="465138"/>
          </a:xfrm>
          <a:prstGeom prst="rect">
            <a:avLst/>
          </a:prstGeom>
          <a:noFill/>
          <a:ln>
            <a:miter lim="800000"/>
            <a:headEnd/>
            <a:tailEnd/>
          </a:ln>
        </p:spPr>
        <p:txBody>
          <a:bodyPr/>
          <a:lstStyle/>
          <a:p>
            <a:pPr eaLnBrk="1" hangingPunct="1"/>
            <a:fld id="{0A1FC9BD-05A3-433B-9666-1C9D16E1ABCA}" type="slidenum">
              <a:rPr lang="en-CA" altLang="en-US"/>
              <a:pPr eaLnBrk="1" hangingPunct="1"/>
              <a:t>4</a:t>
            </a:fld>
            <a:endParaRPr lang="en-CA" altLang="en-US"/>
          </a:p>
        </p:txBody>
      </p:sp>
    </p:spTree>
    <p:extLst>
      <p:ext uri="{BB962C8B-B14F-4D97-AF65-F5344CB8AC3E}">
        <p14:creationId xmlns:p14="http://schemas.microsoft.com/office/powerpoint/2010/main" val="2000642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817" eaLnBrk="0" hangingPunct="0">
              <a:defRPr>
                <a:solidFill>
                  <a:schemeClr val="tx1"/>
                </a:solidFill>
                <a:latin typeface="Arial" pitchFamily="34" charset="0"/>
              </a:defRPr>
            </a:lvl1pPr>
            <a:lvl2pPr marL="756891" indent="-291112" defTabSz="955817" eaLnBrk="0" hangingPunct="0">
              <a:defRPr>
                <a:solidFill>
                  <a:schemeClr val="tx1"/>
                </a:solidFill>
                <a:latin typeface="Arial" pitchFamily="34" charset="0"/>
              </a:defRPr>
            </a:lvl2pPr>
            <a:lvl3pPr marL="1164447" indent="-232888" defTabSz="955817" eaLnBrk="0" hangingPunct="0">
              <a:defRPr>
                <a:solidFill>
                  <a:schemeClr val="tx1"/>
                </a:solidFill>
                <a:latin typeface="Arial" pitchFamily="34" charset="0"/>
              </a:defRPr>
            </a:lvl3pPr>
            <a:lvl4pPr marL="1630225" indent="-232888" defTabSz="955817" eaLnBrk="0" hangingPunct="0">
              <a:defRPr>
                <a:solidFill>
                  <a:schemeClr val="tx1"/>
                </a:solidFill>
                <a:latin typeface="Arial" pitchFamily="34" charset="0"/>
              </a:defRPr>
            </a:lvl4pPr>
            <a:lvl5pPr marL="2096006" indent="-232888" defTabSz="955817" eaLnBrk="0" hangingPunct="0">
              <a:defRPr>
                <a:solidFill>
                  <a:schemeClr val="tx1"/>
                </a:solidFill>
                <a:latin typeface="Arial" pitchFamily="34" charset="0"/>
              </a:defRPr>
            </a:lvl5pPr>
            <a:lvl6pPr marL="2561783" indent="-232888" defTabSz="955817" eaLnBrk="0" fontAlgn="base" hangingPunct="0">
              <a:spcBef>
                <a:spcPct val="0"/>
              </a:spcBef>
              <a:spcAft>
                <a:spcPct val="0"/>
              </a:spcAft>
              <a:defRPr>
                <a:solidFill>
                  <a:schemeClr val="tx1"/>
                </a:solidFill>
                <a:latin typeface="Arial" pitchFamily="34" charset="0"/>
              </a:defRPr>
            </a:lvl6pPr>
            <a:lvl7pPr marL="3027560" indent="-232888" defTabSz="955817" eaLnBrk="0" fontAlgn="base" hangingPunct="0">
              <a:spcBef>
                <a:spcPct val="0"/>
              </a:spcBef>
              <a:spcAft>
                <a:spcPct val="0"/>
              </a:spcAft>
              <a:defRPr>
                <a:solidFill>
                  <a:schemeClr val="tx1"/>
                </a:solidFill>
                <a:latin typeface="Arial" pitchFamily="34" charset="0"/>
              </a:defRPr>
            </a:lvl7pPr>
            <a:lvl8pPr marL="3493340" indent="-232888" defTabSz="955817" eaLnBrk="0" fontAlgn="base" hangingPunct="0">
              <a:spcBef>
                <a:spcPct val="0"/>
              </a:spcBef>
              <a:spcAft>
                <a:spcPct val="0"/>
              </a:spcAft>
              <a:defRPr>
                <a:solidFill>
                  <a:schemeClr val="tx1"/>
                </a:solidFill>
                <a:latin typeface="Arial" pitchFamily="34" charset="0"/>
              </a:defRPr>
            </a:lvl8pPr>
            <a:lvl9pPr marL="3959119" indent="-232888" defTabSz="955817" eaLnBrk="0" fontAlgn="base" hangingPunct="0">
              <a:spcBef>
                <a:spcPct val="0"/>
              </a:spcBef>
              <a:spcAft>
                <a:spcPct val="0"/>
              </a:spcAft>
              <a:defRPr>
                <a:solidFill>
                  <a:schemeClr val="tx1"/>
                </a:solidFill>
                <a:latin typeface="Arial" pitchFamily="34" charset="0"/>
              </a:defRPr>
            </a:lvl9pPr>
          </a:lstStyle>
          <a:p>
            <a:pPr eaLnBrk="1" hangingPunct="1"/>
            <a:fld id="{675A67C7-2E20-4878-8D2F-DD0A0F8F8C04}" type="slidenum">
              <a:rPr lang="en-US" altLang="en-US">
                <a:solidFill>
                  <a:prstClr val="black"/>
                </a:solidFill>
              </a:rPr>
              <a:pPr eaLnBrk="1" hangingPunct="1"/>
              <a:t>5</a:t>
            </a:fld>
            <a:endParaRPr lang="en-US" altLang="en-US">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1932189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7048">
              <a:defRPr>
                <a:solidFill>
                  <a:schemeClr val="tx1"/>
                </a:solidFill>
                <a:latin typeface="Calibri" pitchFamily="34" charset="0"/>
              </a:defRPr>
            </a:lvl1pPr>
            <a:lvl2pPr marL="741323" indent="-284147" defTabSz="927048">
              <a:defRPr>
                <a:solidFill>
                  <a:schemeClr val="tx1"/>
                </a:solidFill>
                <a:latin typeface="Calibri" pitchFamily="34" charset="0"/>
              </a:defRPr>
            </a:lvl2pPr>
            <a:lvl3pPr marL="1141350" indent="-227001" defTabSz="927048">
              <a:defRPr>
                <a:solidFill>
                  <a:schemeClr val="tx1"/>
                </a:solidFill>
                <a:latin typeface="Calibri" pitchFamily="34" charset="0"/>
              </a:defRPr>
            </a:lvl3pPr>
            <a:lvl4pPr marL="1598525" indent="-227001" defTabSz="927048">
              <a:defRPr>
                <a:solidFill>
                  <a:schemeClr val="tx1"/>
                </a:solidFill>
                <a:latin typeface="Calibri" pitchFamily="34" charset="0"/>
              </a:defRPr>
            </a:lvl4pPr>
            <a:lvl5pPr marL="2055699" indent="-227001" defTabSz="927048">
              <a:defRPr>
                <a:solidFill>
                  <a:schemeClr val="tx1"/>
                </a:solidFill>
                <a:latin typeface="Calibri" pitchFamily="34" charset="0"/>
              </a:defRPr>
            </a:lvl5pPr>
            <a:lvl6pPr marL="2512874" indent="-227001" defTabSz="927048" fontAlgn="base">
              <a:spcBef>
                <a:spcPct val="0"/>
              </a:spcBef>
              <a:spcAft>
                <a:spcPct val="0"/>
              </a:spcAft>
              <a:defRPr>
                <a:solidFill>
                  <a:schemeClr val="tx1"/>
                </a:solidFill>
                <a:latin typeface="Calibri" pitchFamily="34" charset="0"/>
              </a:defRPr>
            </a:lvl6pPr>
            <a:lvl7pPr marL="2970049" indent="-227001" defTabSz="927048" fontAlgn="base">
              <a:spcBef>
                <a:spcPct val="0"/>
              </a:spcBef>
              <a:spcAft>
                <a:spcPct val="0"/>
              </a:spcAft>
              <a:defRPr>
                <a:solidFill>
                  <a:schemeClr val="tx1"/>
                </a:solidFill>
                <a:latin typeface="Calibri" pitchFamily="34" charset="0"/>
              </a:defRPr>
            </a:lvl7pPr>
            <a:lvl8pPr marL="3427223" indent="-227001" defTabSz="927048" fontAlgn="base">
              <a:spcBef>
                <a:spcPct val="0"/>
              </a:spcBef>
              <a:spcAft>
                <a:spcPct val="0"/>
              </a:spcAft>
              <a:defRPr>
                <a:solidFill>
                  <a:schemeClr val="tx1"/>
                </a:solidFill>
                <a:latin typeface="Calibri" pitchFamily="34" charset="0"/>
              </a:defRPr>
            </a:lvl8pPr>
            <a:lvl9pPr marL="3884398" indent="-227001" defTabSz="92704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z="1300">
                <a:latin typeface="Arial" charset="0"/>
              </a:rPr>
              <a:t>Veritas Investment Research Corporation © 2011</a:t>
            </a:r>
          </a:p>
        </p:txBody>
      </p:sp>
      <p:sp>
        <p:nvSpPr>
          <p:cNvPr id="1536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4116532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127125" y="682625"/>
            <a:ext cx="4540250" cy="3405188"/>
          </a:xfrm>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73" tIns="45287" rIns="90573" bIns="45287"/>
          <a:lstStyle/>
          <a:p>
            <a:endParaRPr lang="en-CA"/>
          </a:p>
        </p:txBody>
      </p:sp>
    </p:spTree>
    <p:extLst>
      <p:ext uri="{BB962C8B-B14F-4D97-AF65-F5344CB8AC3E}">
        <p14:creationId xmlns:p14="http://schemas.microsoft.com/office/powerpoint/2010/main" val="983094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861001-6807-4335-86D8-38652B92D323}" type="slidenum">
              <a:rPr lang="en-CA" smtClean="0"/>
              <a:t>9</a:t>
            </a:fld>
            <a:endParaRPr lang="en-CA" dirty="0"/>
          </a:p>
        </p:txBody>
      </p:sp>
    </p:spTree>
    <p:extLst>
      <p:ext uri="{BB962C8B-B14F-4D97-AF65-F5344CB8AC3E}">
        <p14:creationId xmlns:p14="http://schemas.microsoft.com/office/powerpoint/2010/main" val="3262550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t>As a lead up</a:t>
            </a:r>
            <a:r>
              <a:rPr lang="en-US" sz="2400" b="1" baseline="0" dirty="0"/>
              <a:t> </a:t>
            </a:r>
            <a:r>
              <a:rPr lang="en-US" sz="2400" b="1" dirty="0"/>
              <a:t>into non-GAAP</a:t>
            </a:r>
            <a:r>
              <a:rPr lang="en-US" sz="2400" b="1" baseline="0" dirty="0"/>
              <a:t> let’s look at the perception of audit and what information is used for investors decision making </a:t>
            </a:r>
            <a:endParaRPr lang="en-US" sz="2400" b="1" dirty="0"/>
          </a:p>
        </p:txBody>
      </p:sp>
      <p:sp>
        <p:nvSpPr>
          <p:cNvPr id="4" name="Slide Number Placeholder 3"/>
          <p:cNvSpPr>
            <a:spLocks noGrp="1"/>
          </p:cNvSpPr>
          <p:nvPr>
            <p:ph type="sldNum" sz="quarter" idx="10"/>
          </p:nvPr>
        </p:nvSpPr>
        <p:spPr/>
        <p:txBody>
          <a:bodyPr/>
          <a:lstStyle/>
          <a:p>
            <a:fld id="{FC861001-6807-4335-86D8-38652B92D323}" type="slidenum">
              <a:rPr lang="en-CA" smtClean="0"/>
              <a:t>10</a:t>
            </a:fld>
            <a:endParaRPr lang="en-CA" dirty="0"/>
          </a:p>
        </p:txBody>
      </p:sp>
    </p:spTree>
    <p:extLst>
      <p:ext uri="{BB962C8B-B14F-4D97-AF65-F5344CB8AC3E}">
        <p14:creationId xmlns:p14="http://schemas.microsoft.com/office/powerpoint/2010/main" val="146942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93310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64343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7609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87"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0050133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84181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5045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80305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1916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9/14/2017</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94960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36068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1399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55320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09320"/>
            <a:ext cx="2133600" cy="365125"/>
          </a:xfrm>
          <a:prstGeom prst="rect">
            <a:avLst/>
          </a:prstGeom>
        </p:spPr>
        <p:txBody>
          <a:bodyPr vert="horz" lIns="91440" tIns="45720" rIns="91440" bIns="45720" rtlCol="0" anchor="ctr"/>
          <a:lstStyle>
            <a:lvl1pPr algn="r">
              <a:defRPr sz="1200">
                <a:solidFill>
                  <a:srgbClr val="460023"/>
                </a:solidFill>
              </a:defRPr>
            </a:lvl1pPr>
          </a:lstStyle>
          <a:p>
            <a:fld id="{B6F15528-21DE-4FAA-801E-634DDDAF4B2B}" type="slidenum">
              <a:rPr lang="en-US" smtClean="0"/>
              <a:pPr/>
              <a:t>‹#›</a:t>
            </a:fld>
            <a:endParaRPr lang="en-US"/>
          </a:p>
        </p:txBody>
      </p:sp>
      <p:cxnSp>
        <p:nvCxnSpPr>
          <p:cNvPr id="8" name="Straight Connector 7"/>
          <p:cNvCxnSpPr/>
          <p:nvPr/>
        </p:nvCxnSpPr>
        <p:spPr>
          <a:xfrm>
            <a:off x="395536" y="6093296"/>
            <a:ext cx="8416552" cy="0"/>
          </a:xfrm>
          <a:prstGeom prst="line">
            <a:avLst/>
          </a:prstGeom>
          <a:ln w="25400">
            <a:solidFill>
              <a:srgbClr val="460023"/>
            </a:solidFill>
          </a:ln>
        </p:spPr>
        <p:style>
          <a:lnRef idx="1">
            <a:schemeClr val="accent1"/>
          </a:lnRef>
          <a:fillRef idx="0">
            <a:schemeClr val="accent1"/>
          </a:fillRef>
          <a:effectRef idx="0">
            <a:schemeClr val="accent1"/>
          </a:effectRef>
          <a:fontRef idx="minor">
            <a:schemeClr val="tx1"/>
          </a:fontRef>
        </p:style>
      </p:cxnSp>
      <p:pic>
        <p:nvPicPr>
          <p:cNvPr id="9" name="Picture 8" descr="A close up of a sign&#10;&#10;Description generated with very high confidence">
            <a:extLst>
              <a:ext uri="{FF2B5EF4-FFF2-40B4-BE49-F238E27FC236}">
                <a16:creationId xmlns="" xmlns:a16="http://schemas.microsoft.com/office/drawing/2014/main" id="{FEB6291E-0302-46A0-B118-63875445CF5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00" y="6189467"/>
            <a:ext cx="1477888" cy="604830"/>
          </a:xfrm>
          <a:prstGeom prst="rect">
            <a:avLst/>
          </a:prstGeom>
        </p:spPr>
      </p:pic>
    </p:spTree>
    <p:extLst>
      <p:ext uri="{BB962C8B-B14F-4D97-AF65-F5344CB8AC3E}">
        <p14:creationId xmlns:p14="http://schemas.microsoft.com/office/powerpoint/2010/main" val="34416779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3"/>
          <p:cNvSpPr txBox="1">
            <a:spLocks/>
          </p:cNvSpPr>
          <p:nvPr/>
        </p:nvSpPr>
        <p:spPr>
          <a:xfrm>
            <a:off x="616024" y="1988840"/>
            <a:ext cx="7772400" cy="79208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460023"/>
                </a:solidFill>
              </a:rPr>
              <a:t>The Rise Of Non-GAAP Metrics</a:t>
            </a:r>
          </a:p>
          <a:p>
            <a:pPr algn="l"/>
            <a:endParaRPr lang="en-US" sz="2800" dirty="0">
              <a:solidFill>
                <a:srgbClr val="460023"/>
              </a:solidFill>
            </a:endParaRPr>
          </a:p>
          <a:p>
            <a:pPr algn="l"/>
            <a:endParaRPr lang="en-US" sz="2800" dirty="0">
              <a:solidFill>
                <a:srgbClr val="460023"/>
              </a:solidFill>
            </a:endParaRPr>
          </a:p>
        </p:txBody>
      </p:sp>
      <p:sp>
        <p:nvSpPr>
          <p:cNvPr id="5" name="Title 13"/>
          <p:cNvSpPr txBox="1">
            <a:spLocks/>
          </p:cNvSpPr>
          <p:nvPr/>
        </p:nvSpPr>
        <p:spPr>
          <a:xfrm>
            <a:off x="4788024" y="5375920"/>
            <a:ext cx="3822576"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CA" sz="1500" dirty="0">
                <a:solidFill>
                  <a:srgbClr val="460023"/>
                </a:solidFill>
              </a:rPr>
              <a:t>Dimitry Khmelnitsky, CPA, CA</a:t>
            </a:r>
          </a:p>
          <a:p>
            <a:pPr algn="r"/>
            <a:r>
              <a:rPr lang="en-CA" sz="1500" dirty="0">
                <a:solidFill>
                  <a:srgbClr val="460023"/>
                </a:solidFill>
              </a:rPr>
              <a:t>Vice President </a:t>
            </a:r>
            <a:endParaRPr lang="en-US" sz="1500" dirty="0">
              <a:solidFill>
                <a:srgbClr val="460023"/>
              </a:solidFill>
            </a:endParaRPr>
          </a:p>
          <a:p>
            <a:pPr algn="r"/>
            <a:r>
              <a:rPr lang="en-CA" sz="1500" dirty="0">
                <a:solidFill>
                  <a:srgbClr val="460023"/>
                </a:solidFill>
              </a:rPr>
              <a:t>Head of Accounting &amp; Special Situations Group</a:t>
            </a:r>
            <a:endParaRPr lang="en-US" sz="1500" dirty="0">
              <a:solidFill>
                <a:srgbClr val="460023"/>
              </a:solidFill>
            </a:endParaRPr>
          </a:p>
          <a:p>
            <a:pPr algn="r"/>
            <a:endParaRPr lang="en-CA" sz="1500" dirty="0">
              <a:solidFill>
                <a:srgbClr val="460023"/>
              </a:solidFill>
            </a:endParaRPr>
          </a:p>
        </p:txBody>
      </p:sp>
      <p:cxnSp>
        <p:nvCxnSpPr>
          <p:cNvPr id="6" name="Straight Connector 5"/>
          <p:cNvCxnSpPr/>
          <p:nvPr/>
        </p:nvCxnSpPr>
        <p:spPr>
          <a:xfrm>
            <a:off x="395536" y="6093296"/>
            <a:ext cx="8416552" cy="0"/>
          </a:xfrm>
          <a:prstGeom prst="line">
            <a:avLst/>
          </a:prstGeom>
          <a:ln w="25400">
            <a:solidFill>
              <a:srgbClr val="460023"/>
            </a:solidFill>
          </a:ln>
        </p:spPr>
        <p:style>
          <a:lnRef idx="1">
            <a:schemeClr val="accent1"/>
          </a:lnRef>
          <a:fillRef idx="0">
            <a:schemeClr val="accent1"/>
          </a:fillRef>
          <a:effectRef idx="0">
            <a:schemeClr val="accent1"/>
          </a:effectRef>
          <a:fontRef idx="minor">
            <a:schemeClr val="tx1"/>
          </a:fontRef>
        </p:style>
      </p:cxnSp>
      <p:sp>
        <p:nvSpPr>
          <p:cNvPr id="7" name="Title 13"/>
          <p:cNvSpPr txBox="1">
            <a:spLocks/>
          </p:cNvSpPr>
          <p:nvPr/>
        </p:nvSpPr>
        <p:spPr>
          <a:xfrm>
            <a:off x="520824" y="5486400"/>
            <a:ext cx="3822576"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1500" dirty="0">
                <a:solidFill>
                  <a:srgbClr val="460023"/>
                </a:solidFill>
              </a:rPr>
              <a:t>Professional Accounting Futures (PAC)</a:t>
            </a:r>
            <a:endParaRPr lang="en-US" sz="1500" dirty="0">
              <a:solidFill>
                <a:srgbClr val="460023"/>
              </a:solidFill>
            </a:endParaRPr>
          </a:p>
          <a:p>
            <a:pPr algn="l"/>
            <a:r>
              <a:rPr lang="en-CA" sz="1500" dirty="0">
                <a:solidFill>
                  <a:srgbClr val="460023"/>
                </a:solidFill>
              </a:rPr>
              <a:t>September 15, 2017</a:t>
            </a:r>
          </a:p>
          <a:p>
            <a:pPr algn="l"/>
            <a:endParaRPr lang="en-CA" sz="1500" dirty="0">
              <a:solidFill>
                <a:srgbClr val="460023"/>
              </a:solidFill>
            </a:endParaRPr>
          </a:p>
        </p:txBody>
      </p:sp>
    </p:spTree>
    <p:extLst>
      <p:ext uri="{BB962C8B-B14F-4D97-AF65-F5344CB8AC3E}">
        <p14:creationId xmlns:p14="http://schemas.microsoft.com/office/powerpoint/2010/main" val="4054582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ISSUE: Is the Audit losing Relevance?…"/>
          <p:cNvSpPr>
            <a:spLocks noGrp="1"/>
          </p:cNvSpPr>
          <p:nvPr>
            <p:ph type="body" idx="4294967295"/>
          </p:nvPr>
        </p:nvSpPr>
        <p:spPr>
          <a:xfrm>
            <a:off x="457200" y="1196752"/>
            <a:ext cx="8229600" cy="3846015"/>
          </a:xfrm>
          <a:prstGeom prst="rect">
            <a:avLst/>
          </a:prstGeom>
        </p:spPr>
        <p:txBody>
          <a:bodyPr/>
          <a:lstStyle/>
          <a:p>
            <a:pPr marL="278606" indent="-278606">
              <a:defRPr sz="2600"/>
            </a:pPr>
            <a:r>
              <a:rPr dirty="0"/>
              <a:t>CFA Society Toronto, AASB, </a:t>
            </a:r>
            <a:r>
              <a:rPr dirty="0" err="1"/>
              <a:t>AcSB</a:t>
            </a:r>
            <a:r>
              <a:rPr dirty="0"/>
              <a:t> and CPAB partnered together to solicit input from investors and financial analysts </a:t>
            </a:r>
          </a:p>
          <a:p>
            <a:pPr marL="278606" indent="-278606">
              <a:lnSpc>
                <a:spcPct val="75000"/>
              </a:lnSpc>
              <a:defRPr sz="2600"/>
            </a:pPr>
            <a:endParaRPr dirty="0"/>
          </a:p>
          <a:p>
            <a:pPr marL="278606" indent="-278606">
              <a:defRPr sz="2600"/>
            </a:pPr>
            <a:r>
              <a:rPr dirty="0"/>
              <a:t>Surveyed institutional investors representing $3+ trillion</a:t>
            </a:r>
            <a:r>
              <a:rPr lang="en-US" dirty="0"/>
              <a:t>      &amp; </a:t>
            </a:r>
          </a:p>
          <a:p>
            <a:pPr marL="278606" indent="-278606">
              <a:defRPr sz="2600"/>
            </a:pPr>
            <a:r>
              <a:rPr dirty="0"/>
              <a:t>Major sell-side research firms and credit rating agencies</a:t>
            </a:r>
          </a:p>
        </p:txBody>
      </p:sp>
      <p:sp>
        <p:nvSpPr>
          <p:cNvPr id="231" name="Slide Number"/>
          <p:cNvSpPr>
            <a:spLocks noGrp="1"/>
          </p:cNvSpPr>
          <p:nvPr>
            <p:ph type="sldNum" sz="quarter" idx="2"/>
          </p:nvPr>
        </p:nvSpPr>
        <p:spPr>
          <a:xfrm>
            <a:off x="8316416" y="6391592"/>
            <a:ext cx="370385" cy="294641"/>
          </a:xfrm>
          <a:prstGeom prst="rect">
            <a:avLst/>
          </a:prstGeom>
          <a:extLst>
            <a:ext uri="{C572A759-6A51-4108-AA02-DFA0A04FC94B}">
              <ma14:wrappingTextBoxFlag xmlns="" xmlns:ma14="http://schemas.microsoft.com/office/mac/drawingml/2011/main" val="1"/>
            </a:ext>
          </a:extLst>
        </p:spPr>
        <p:txBody>
          <a:bodyPr/>
          <a:lstStyle>
            <a:lvl1pPr>
              <a:defRPr sz="1400">
                <a:solidFill>
                  <a:srgbClr val="000000"/>
                </a:solidFill>
              </a:defRPr>
            </a:lvl1pPr>
          </a:lstStyle>
          <a:p>
            <a:fld id="{86CB4B4D-7CA3-9044-876B-883B54F8677D}" type="slidenum">
              <a:rPr sz="1200">
                <a:solidFill>
                  <a:srgbClr val="460023"/>
                </a:solidFill>
              </a:rPr>
              <a:t>10</a:t>
            </a:fld>
            <a:endParaRPr sz="1200" dirty="0">
              <a:solidFill>
                <a:srgbClr val="460023"/>
              </a:solidFill>
            </a:endParaRPr>
          </a:p>
        </p:txBody>
      </p:sp>
      <p:sp>
        <p:nvSpPr>
          <p:cNvPr id="4" name="Title 11"/>
          <p:cNvSpPr txBox="1">
            <a:spLocks/>
          </p:cNvSpPr>
          <p:nvPr/>
        </p:nvSpPr>
        <p:spPr>
          <a:xfrm>
            <a:off x="260701" y="5261"/>
            <a:ext cx="8883299"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3200" dirty="0">
                <a:solidFill>
                  <a:srgbClr val="460023"/>
                </a:solidFill>
              </a:rPr>
              <a:t>Recent Study: Is the Audit Losing Relevance?</a:t>
            </a:r>
          </a:p>
        </p:txBody>
      </p:sp>
    </p:spTree>
    <p:extLst>
      <p:ext uri="{BB962C8B-B14F-4D97-AF65-F5344CB8AC3E}">
        <p14:creationId xmlns:p14="http://schemas.microsoft.com/office/powerpoint/2010/main" val="2742315011"/>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KEY MESSAGES:…"/>
          <p:cNvSpPr>
            <a:spLocks noGrp="1"/>
          </p:cNvSpPr>
          <p:nvPr>
            <p:ph type="body" idx="4294967295"/>
          </p:nvPr>
        </p:nvSpPr>
        <p:spPr>
          <a:xfrm>
            <a:off x="457200" y="1095153"/>
            <a:ext cx="8229600" cy="3846015"/>
          </a:xfrm>
          <a:prstGeom prst="rect">
            <a:avLst/>
          </a:prstGeom>
        </p:spPr>
        <p:txBody>
          <a:bodyPr/>
          <a:lstStyle/>
          <a:p>
            <a:pPr marL="257175" indent="-257175">
              <a:defRPr sz="2400"/>
            </a:pPr>
            <a:r>
              <a:rPr dirty="0"/>
              <a:t>The Audit is </a:t>
            </a:r>
            <a:r>
              <a:rPr u="sng" dirty="0"/>
              <a:t>Highly</a:t>
            </a:r>
            <a:r>
              <a:rPr dirty="0"/>
              <a:t> Relevant (unanimous agreement)</a:t>
            </a:r>
          </a:p>
          <a:p>
            <a:pPr marL="257175" indent="-257175">
              <a:lnSpc>
                <a:spcPct val="50000"/>
              </a:lnSpc>
              <a:defRPr sz="2400"/>
            </a:pPr>
            <a:endParaRPr dirty="0"/>
          </a:p>
          <a:p>
            <a:pPr marL="257175" indent="-257175">
              <a:defRPr sz="2400"/>
            </a:pPr>
            <a:r>
              <a:rPr dirty="0"/>
              <a:t>But, detailed knowledge about the Audit scope, Audit process, and Accountabilities is </a:t>
            </a:r>
            <a:r>
              <a:rPr u="sng" dirty="0"/>
              <a:t>low</a:t>
            </a:r>
          </a:p>
          <a:p>
            <a:pPr marL="257175" indent="-257175">
              <a:lnSpc>
                <a:spcPct val="50000"/>
              </a:lnSpc>
              <a:defRPr sz="2400"/>
            </a:pPr>
            <a:endParaRPr u="sng" dirty="0"/>
          </a:p>
          <a:p>
            <a:pPr marL="257175" indent="-257175">
              <a:defRPr sz="2400"/>
            </a:pPr>
            <a:r>
              <a:rPr dirty="0"/>
              <a:t>Investors use a </a:t>
            </a:r>
            <a:r>
              <a:rPr u="sng" dirty="0"/>
              <a:t>wide</a:t>
            </a:r>
            <a:r>
              <a:rPr dirty="0"/>
              <a:t> variety of information to make their decisions (including a variety of data aggregators)</a:t>
            </a:r>
          </a:p>
          <a:p>
            <a:pPr marL="257175" indent="-257175">
              <a:lnSpc>
                <a:spcPct val="50000"/>
              </a:lnSpc>
              <a:defRPr sz="2400"/>
            </a:pPr>
            <a:endParaRPr dirty="0"/>
          </a:p>
          <a:p>
            <a:pPr marL="257175" indent="-257175">
              <a:defRPr sz="2400"/>
            </a:pPr>
            <a:r>
              <a:rPr dirty="0"/>
              <a:t>While audited GAAP financials are fundamental, investment decisions are increasingly based on </a:t>
            </a:r>
            <a:r>
              <a:rPr u="sng" dirty="0"/>
              <a:t>unaudited information</a:t>
            </a:r>
          </a:p>
        </p:txBody>
      </p:sp>
      <p:sp>
        <p:nvSpPr>
          <p:cNvPr id="4" name="Title 11"/>
          <p:cNvSpPr txBox="1">
            <a:spLocks/>
          </p:cNvSpPr>
          <p:nvPr/>
        </p:nvSpPr>
        <p:spPr>
          <a:xfrm>
            <a:off x="251519" y="24513"/>
            <a:ext cx="8883299"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3200" dirty="0">
                <a:solidFill>
                  <a:srgbClr val="460023"/>
                </a:solidFill>
              </a:rPr>
              <a:t>Key Messages</a:t>
            </a:r>
          </a:p>
        </p:txBody>
      </p:sp>
      <p:sp>
        <p:nvSpPr>
          <p:cNvPr id="5" name="Slide Number"/>
          <p:cNvSpPr>
            <a:spLocks noGrp="1"/>
          </p:cNvSpPr>
          <p:nvPr>
            <p:ph type="sldNum" sz="quarter" idx="2"/>
          </p:nvPr>
        </p:nvSpPr>
        <p:spPr>
          <a:xfrm>
            <a:off x="8316416" y="6391592"/>
            <a:ext cx="370385" cy="294641"/>
          </a:xfrm>
          <a:prstGeom prst="rect">
            <a:avLst/>
          </a:prstGeom>
          <a:extLst>
            <a:ext uri="{C572A759-6A51-4108-AA02-DFA0A04FC94B}">
              <ma14:wrappingTextBoxFlag xmlns="" xmlns:ma14="http://schemas.microsoft.com/office/mac/drawingml/2011/main" val="1"/>
            </a:ext>
          </a:extLst>
        </p:spPr>
        <p:txBody>
          <a:bodyPr/>
          <a:lstStyle>
            <a:lvl1pPr>
              <a:defRPr sz="1400">
                <a:solidFill>
                  <a:srgbClr val="000000"/>
                </a:solidFill>
              </a:defRPr>
            </a:lvl1pPr>
          </a:lstStyle>
          <a:p>
            <a:fld id="{86CB4B4D-7CA3-9044-876B-883B54F8677D}" type="slidenum">
              <a:rPr sz="1200">
                <a:solidFill>
                  <a:srgbClr val="460023"/>
                </a:solidFill>
              </a:rPr>
              <a:t>11</a:t>
            </a:fld>
            <a:endParaRPr sz="1200" dirty="0">
              <a:solidFill>
                <a:srgbClr val="460023"/>
              </a:solidFill>
            </a:endParaRPr>
          </a:p>
        </p:txBody>
      </p:sp>
      <p:sp>
        <p:nvSpPr>
          <p:cNvPr id="2" name="Rectangle 1"/>
          <p:cNvSpPr/>
          <p:nvPr/>
        </p:nvSpPr>
        <p:spPr>
          <a:xfrm>
            <a:off x="457200" y="3861048"/>
            <a:ext cx="7931224" cy="10801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635623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Rectangle"/>
          <p:cNvSpPr/>
          <p:nvPr/>
        </p:nvSpPr>
        <p:spPr>
          <a:xfrm>
            <a:off x="2986422" y="5475634"/>
            <a:ext cx="1982788" cy="401638"/>
          </a:xfrm>
          <a:prstGeom prst="rect">
            <a:avLst/>
          </a:prstGeom>
          <a:solidFill>
            <a:schemeClr val="accent2"/>
          </a:solidFill>
          <a:ln w="12700">
            <a:miter lim="400000"/>
          </a:ln>
        </p:spPr>
        <p:txBody>
          <a:bodyPr lIns="45719" rIns="45719" anchor="ctr"/>
          <a:lstStyle/>
          <a:p>
            <a:endParaRPr/>
          </a:p>
        </p:txBody>
      </p:sp>
      <p:pic>
        <p:nvPicPr>
          <p:cNvPr id="237" name="image.png" descr="image.png"/>
          <p:cNvPicPr>
            <a:picLocks noChangeAspect="1"/>
          </p:cNvPicPr>
          <p:nvPr/>
        </p:nvPicPr>
        <p:blipFill>
          <a:blip r:embed="rId3">
            <a:extLst/>
          </a:blip>
          <a:stretch>
            <a:fillRect/>
          </a:stretch>
        </p:blipFill>
        <p:spPr>
          <a:xfrm>
            <a:off x="3977815" y="1005013"/>
            <a:ext cx="3258481" cy="4872259"/>
          </a:xfrm>
          <a:prstGeom prst="rect">
            <a:avLst/>
          </a:prstGeom>
          <a:ln w="12700">
            <a:miter lim="400000"/>
          </a:ln>
        </p:spPr>
      </p:pic>
      <p:pic>
        <p:nvPicPr>
          <p:cNvPr id="238" name="image.png" descr="image.png"/>
          <p:cNvPicPr>
            <a:picLocks noChangeAspect="1"/>
          </p:cNvPicPr>
          <p:nvPr/>
        </p:nvPicPr>
        <p:blipFill>
          <a:blip r:embed="rId4">
            <a:extLst/>
          </a:blip>
          <a:stretch>
            <a:fillRect/>
          </a:stretch>
        </p:blipFill>
        <p:spPr>
          <a:xfrm>
            <a:off x="2117123" y="1005013"/>
            <a:ext cx="1884648" cy="4872259"/>
          </a:xfrm>
          <a:prstGeom prst="rect">
            <a:avLst/>
          </a:prstGeom>
          <a:ln w="12700">
            <a:miter lim="400000"/>
          </a:ln>
        </p:spPr>
      </p:pic>
      <p:sp>
        <p:nvSpPr>
          <p:cNvPr id="6" name="Title 11"/>
          <p:cNvSpPr txBox="1">
            <a:spLocks/>
          </p:cNvSpPr>
          <p:nvPr/>
        </p:nvSpPr>
        <p:spPr>
          <a:xfrm>
            <a:off x="251519" y="24513"/>
            <a:ext cx="8883299"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3200" dirty="0">
                <a:solidFill>
                  <a:srgbClr val="460023"/>
                </a:solidFill>
              </a:rPr>
              <a:t>Sources of Information</a:t>
            </a:r>
          </a:p>
        </p:txBody>
      </p:sp>
      <p:sp>
        <p:nvSpPr>
          <p:cNvPr id="7" name="Slide Number"/>
          <p:cNvSpPr>
            <a:spLocks noGrp="1"/>
          </p:cNvSpPr>
          <p:nvPr>
            <p:ph type="sldNum" sz="quarter" idx="2"/>
          </p:nvPr>
        </p:nvSpPr>
        <p:spPr>
          <a:xfrm>
            <a:off x="8316416" y="6391592"/>
            <a:ext cx="370385" cy="294641"/>
          </a:xfrm>
          <a:prstGeom prst="rect">
            <a:avLst/>
          </a:prstGeom>
          <a:extLst>
            <a:ext uri="{C572A759-6A51-4108-AA02-DFA0A04FC94B}">
              <ma14:wrappingTextBoxFlag xmlns="" xmlns:ma14="http://schemas.microsoft.com/office/mac/drawingml/2011/main" val="1"/>
            </a:ext>
          </a:extLst>
        </p:spPr>
        <p:txBody>
          <a:bodyPr/>
          <a:lstStyle>
            <a:lvl1pPr>
              <a:defRPr sz="1400">
                <a:solidFill>
                  <a:srgbClr val="000000"/>
                </a:solidFill>
              </a:defRPr>
            </a:lvl1pPr>
          </a:lstStyle>
          <a:p>
            <a:fld id="{86CB4B4D-7CA3-9044-876B-883B54F8677D}" type="slidenum">
              <a:rPr sz="1200">
                <a:solidFill>
                  <a:srgbClr val="460023"/>
                </a:solidFill>
              </a:rPr>
              <a:t>12</a:t>
            </a:fld>
            <a:endParaRPr sz="1200" dirty="0">
              <a:solidFill>
                <a:srgbClr val="460023"/>
              </a:solidFill>
            </a:endParaRPr>
          </a:p>
        </p:txBody>
      </p:sp>
    </p:spTree>
    <p:extLst>
      <p:ext uri="{BB962C8B-B14F-4D97-AF65-F5344CB8AC3E}">
        <p14:creationId xmlns:p14="http://schemas.microsoft.com/office/powerpoint/2010/main" val="67300556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4" name="Table"/>
          <p:cNvGraphicFramePr/>
          <p:nvPr>
            <p:extLst/>
          </p:nvPr>
        </p:nvGraphicFramePr>
        <p:xfrm>
          <a:off x="277443" y="1065348"/>
          <a:ext cx="8712220" cy="4641947"/>
        </p:xfrm>
        <a:graphic>
          <a:graphicData uri="http://schemas.openxmlformats.org/drawingml/2006/table">
            <a:tbl>
              <a:tblPr bandRow="1"/>
              <a:tblGrid>
                <a:gridCol w="1906929">
                  <a:extLst>
                    <a:ext uri="{9D8B030D-6E8A-4147-A177-3AD203B41FA5}">
                      <a16:colId xmlns="" xmlns:a16="http://schemas.microsoft.com/office/drawing/2014/main" val="20000"/>
                    </a:ext>
                  </a:extLst>
                </a:gridCol>
                <a:gridCol w="1959760">
                  <a:extLst>
                    <a:ext uri="{9D8B030D-6E8A-4147-A177-3AD203B41FA5}">
                      <a16:colId xmlns="" xmlns:a16="http://schemas.microsoft.com/office/drawing/2014/main" val="20001"/>
                    </a:ext>
                  </a:extLst>
                </a:gridCol>
                <a:gridCol w="2132987">
                  <a:extLst>
                    <a:ext uri="{9D8B030D-6E8A-4147-A177-3AD203B41FA5}">
                      <a16:colId xmlns="" xmlns:a16="http://schemas.microsoft.com/office/drawing/2014/main" val="20002"/>
                    </a:ext>
                  </a:extLst>
                </a:gridCol>
                <a:gridCol w="2712544">
                  <a:extLst>
                    <a:ext uri="{9D8B030D-6E8A-4147-A177-3AD203B41FA5}">
                      <a16:colId xmlns="" xmlns:a16="http://schemas.microsoft.com/office/drawing/2014/main" val="20003"/>
                    </a:ext>
                  </a:extLst>
                </a:gridCol>
              </a:tblGrid>
              <a:tr h="715377">
                <a:tc>
                  <a:txBody>
                    <a:bodyPr/>
                    <a:lstStyle/>
                    <a:p>
                      <a:pPr algn="ctr">
                        <a:defRPr sz="1800">
                          <a:solidFill>
                            <a:srgbClr val="000000"/>
                          </a:solidFill>
                        </a:defRPr>
                      </a:pPr>
                      <a:r>
                        <a:rPr sz="2000" b="1" dirty="0">
                          <a:sym typeface="Arial"/>
                        </a:rPr>
                        <a:t>Information</a:t>
                      </a:r>
                    </a:p>
                  </a:txBody>
                  <a:tcPr marL="0" marR="0" marT="0" marB="0" anchor="ctr" horzOverflow="overflow"/>
                </a:tc>
                <a:tc>
                  <a:txBody>
                    <a:bodyPr/>
                    <a:lstStyle/>
                    <a:p>
                      <a:pPr algn="ctr">
                        <a:defRPr sz="1800">
                          <a:solidFill>
                            <a:srgbClr val="000000"/>
                          </a:solidFill>
                        </a:defRPr>
                      </a:pPr>
                      <a:r>
                        <a:rPr sz="2000" b="1" dirty="0">
                          <a:sym typeface="Arial"/>
                        </a:rPr>
                        <a:t>Examples</a:t>
                      </a:r>
                    </a:p>
                  </a:txBody>
                  <a:tcPr marL="0" marR="0" marT="0" marB="0" anchor="ctr" horzOverflow="overflow"/>
                </a:tc>
                <a:tc>
                  <a:txBody>
                    <a:bodyPr/>
                    <a:lstStyle/>
                    <a:p>
                      <a:pPr algn="ctr">
                        <a:defRPr sz="1800">
                          <a:solidFill>
                            <a:srgbClr val="000000"/>
                          </a:solidFill>
                        </a:defRPr>
                      </a:pPr>
                      <a:r>
                        <a:rPr sz="2000" b="1" dirty="0">
                          <a:sym typeface="Arial"/>
                        </a:rPr>
                        <a:t>Standard</a:t>
                      </a:r>
                      <a:r>
                        <a:rPr lang="en-CA" sz="2000" b="1" dirty="0">
                          <a:sym typeface="Arial"/>
                        </a:rPr>
                        <a:t>/</a:t>
                      </a:r>
                    </a:p>
                    <a:p>
                      <a:pPr algn="ctr">
                        <a:defRPr sz="1800">
                          <a:solidFill>
                            <a:srgbClr val="000000"/>
                          </a:solidFill>
                        </a:defRPr>
                      </a:pPr>
                      <a:r>
                        <a:rPr sz="2000" b="1" dirty="0">
                          <a:sym typeface="Arial"/>
                        </a:rPr>
                        <a:t>Policy Set by</a:t>
                      </a:r>
                    </a:p>
                  </a:txBody>
                  <a:tcPr marL="0" marR="0" marT="0" marB="0" anchor="ctr" horzOverflow="overflow"/>
                </a:tc>
                <a:tc>
                  <a:txBody>
                    <a:bodyPr/>
                    <a:lstStyle/>
                    <a:p>
                      <a:pPr algn="ctr">
                        <a:defRPr sz="1800">
                          <a:solidFill>
                            <a:srgbClr val="000000"/>
                          </a:solidFill>
                        </a:defRPr>
                      </a:pPr>
                      <a:r>
                        <a:rPr sz="2000" b="1" dirty="0">
                          <a:sym typeface="Arial"/>
                        </a:rPr>
                        <a:t>Verification</a:t>
                      </a:r>
                    </a:p>
                  </a:txBody>
                  <a:tcPr marL="0" marR="0" marT="0" marB="0" anchor="ctr" horzOverflow="overflow"/>
                </a:tc>
                <a:extLst>
                  <a:ext uri="{0D108BD9-81ED-4DB2-BD59-A6C34878D82A}">
                    <a16:rowId xmlns="" xmlns:a16="http://schemas.microsoft.com/office/drawing/2014/main" val="10000"/>
                  </a:ext>
                </a:extLst>
              </a:tr>
              <a:tr h="715377">
                <a:tc>
                  <a:txBody>
                    <a:bodyPr/>
                    <a:lstStyle/>
                    <a:p>
                      <a:pPr algn="ctr">
                        <a:defRPr sz="1800">
                          <a:solidFill>
                            <a:srgbClr val="000000"/>
                          </a:solidFill>
                        </a:defRPr>
                      </a:pPr>
                      <a:r>
                        <a:rPr sz="2000" dirty="0">
                          <a:sym typeface="Arial"/>
                        </a:rPr>
                        <a:t>GAAP
Financial KPI</a:t>
                      </a:r>
                    </a:p>
                  </a:txBody>
                  <a:tcPr marL="0" marR="0" marT="0" marB="0" anchor="ctr" horzOverflow="overflow"/>
                </a:tc>
                <a:tc>
                  <a:txBody>
                    <a:bodyPr/>
                    <a:lstStyle/>
                    <a:p>
                      <a:pPr algn="ctr">
                        <a:defRPr sz="1800">
                          <a:solidFill>
                            <a:srgbClr val="000000"/>
                          </a:solidFill>
                        </a:defRPr>
                      </a:pPr>
                      <a:r>
                        <a:rPr sz="2000" dirty="0">
                          <a:solidFill>
                            <a:schemeClr val="tx1"/>
                          </a:solidFill>
                          <a:sym typeface="Arial"/>
                        </a:rPr>
                        <a:t>EPS</a:t>
                      </a:r>
                    </a:p>
                  </a:txBody>
                  <a:tcPr marL="0" marR="0" marT="0" marB="0" anchor="ctr" horzOverflow="overflow"/>
                </a:tc>
                <a:tc>
                  <a:txBody>
                    <a:bodyPr/>
                    <a:lstStyle/>
                    <a:p>
                      <a:pPr algn="ctr">
                        <a:defRPr sz="1800">
                          <a:solidFill>
                            <a:srgbClr val="000000"/>
                          </a:solidFill>
                        </a:defRPr>
                      </a:pPr>
                      <a:r>
                        <a:rPr sz="2000" dirty="0">
                          <a:solidFill>
                            <a:schemeClr val="tx1"/>
                          </a:solidFill>
                          <a:sym typeface="Arial"/>
                        </a:rPr>
                        <a:t>GAAP 
[NI 52-109]</a:t>
                      </a:r>
                    </a:p>
                  </a:txBody>
                  <a:tcPr marL="0" marR="0" marT="0" marB="0" anchor="ctr" horzOverflow="overflow"/>
                </a:tc>
                <a:tc>
                  <a:txBody>
                    <a:bodyPr/>
                    <a:lstStyle/>
                    <a:p>
                      <a:pPr algn="ctr">
                        <a:defRPr sz="1800">
                          <a:solidFill>
                            <a:srgbClr val="000000"/>
                          </a:solidFill>
                        </a:defRPr>
                      </a:pPr>
                      <a:r>
                        <a:rPr sz="2000" dirty="0">
                          <a:solidFill>
                            <a:schemeClr val="tx1"/>
                          </a:solidFill>
                          <a:sym typeface="Arial"/>
                        </a:rPr>
                        <a:t>          External Audit</a:t>
                      </a:r>
                    </a:p>
                  </a:txBody>
                  <a:tcPr marL="0" marR="0" marT="0" marB="0" anchor="ctr" horzOverflow="overflow"/>
                </a:tc>
                <a:extLst>
                  <a:ext uri="{0D108BD9-81ED-4DB2-BD59-A6C34878D82A}">
                    <a16:rowId xmlns="" xmlns:a16="http://schemas.microsoft.com/office/drawing/2014/main" val="10001"/>
                  </a:ext>
                </a:extLst>
              </a:tr>
              <a:tr h="1425418">
                <a:tc>
                  <a:txBody>
                    <a:bodyPr/>
                    <a:lstStyle/>
                    <a:p>
                      <a:pPr algn="ctr">
                        <a:defRPr sz="1800">
                          <a:solidFill>
                            <a:srgbClr val="000000"/>
                          </a:solidFill>
                        </a:defRPr>
                      </a:pPr>
                      <a:r>
                        <a:rPr sz="2000" dirty="0">
                          <a:sym typeface="Arial"/>
                        </a:rPr>
                        <a:t>Non-GAAP
Financial KPI</a:t>
                      </a:r>
                    </a:p>
                  </a:txBody>
                  <a:tcPr marL="0" marR="0" marT="0" marB="0" anchor="ctr" horzOverflow="overflow"/>
                </a:tc>
                <a:tc>
                  <a:txBody>
                    <a:bodyPr/>
                    <a:lstStyle/>
                    <a:p>
                      <a:pPr algn="ctr">
                        <a:defRPr sz="1800">
                          <a:solidFill>
                            <a:srgbClr val="000000"/>
                          </a:solidFill>
                        </a:defRPr>
                      </a:pPr>
                      <a:r>
                        <a:rPr sz="2000" dirty="0">
                          <a:solidFill>
                            <a:schemeClr val="tx1"/>
                          </a:solidFill>
                          <a:sym typeface="Arial"/>
                        </a:rPr>
                        <a:t>Pro-Forma EPS,
Adj. EBITDA,
Free Cash Flow</a:t>
                      </a:r>
                    </a:p>
                  </a:txBody>
                  <a:tcPr marL="0" marR="0" marT="0" marB="0" anchor="ctr" horzOverflow="overflow"/>
                </a:tc>
                <a:tc>
                  <a:txBody>
                    <a:bodyPr/>
                    <a:lstStyle/>
                    <a:p>
                      <a:pPr algn="ctr">
                        <a:defRPr sz="1800">
                          <a:solidFill>
                            <a:srgbClr val="000000"/>
                          </a:solidFill>
                        </a:defRPr>
                      </a:pPr>
                      <a:r>
                        <a:rPr sz="2000" dirty="0">
                          <a:solidFill>
                            <a:schemeClr val="tx1"/>
                          </a:solidFill>
                          <a:sym typeface="Arial"/>
                        </a:rPr>
                        <a:t>Securities Regulators
[Staff Notice 52-306] </a:t>
                      </a:r>
                    </a:p>
                  </a:txBody>
                  <a:tcPr marL="0" marR="0" marT="0" marB="0" anchor="ctr" horzOverflow="overflow"/>
                </a:tc>
                <a:tc>
                  <a:txBody>
                    <a:bodyPr/>
                    <a:lstStyle/>
                    <a:p>
                      <a:pPr algn="ctr">
                        <a:defRPr sz="1800">
                          <a:solidFill>
                            <a:srgbClr val="000000"/>
                          </a:solidFill>
                        </a:defRPr>
                      </a:pPr>
                      <a:r>
                        <a:rPr sz="2000" dirty="0">
                          <a:solidFill>
                            <a:schemeClr val="tx1"/>
                          </a:solidFill>
                          <a:sym typeface="Arial"/>
                        </a:rPr>
                        <a:t>         Audit Committee;
         Auditor Review -   
         "not inconsistent"
          with GAAP F/S</a:t>
                      </a:r>
                    </a:p>
                  </a:txBody>
                  <a:tcPr marL="0" marR="0" marT="0" marB="0" anchor="ctr" horzOverflow="overflow"/>
                </a:tc>
                <a:extLst>
                  <a:ext uri="{0D108BD9-81ED-4DB2-BD59-A6C34878D82A}">
                    <a16:rowId xmlns="" xmlns:a16="http://schemas.microsoft.com/office/drawing/2014/main" val="10002"/>
                  </a:ext>
                </a:extLst>
              </a:tr>
              <a:tr h="715377">
                <a:tc>
                  <a:txBody>
                    <a:bodyPr/>
                    <a:lstStyle/>
                    <a:p>
                      <a:pPr algn="ctr">
                        <a:defRPr sz="1800">
                          <a:solidFill>
                            <a:srgbClr val="000000"/>
                          </a:solidFill>
                        </a:defRPr>
                      </a:pPr>
                      <a:r>
                        <a:rPr sz="2000" dirty="0">
                          <a:sym typeface="Arial"/>
                        </a:rPr>
                        <a:t>Other 
Financial KPI</a:t>
                      </a:r>
                    </a:p>
                  </a:txBody>
                  <a:tcPr marL="0" marR="0" marT="0" marB="0" anchor="ctr" horzOverflow="overflow"/>
                </a:tc>
                <a:tc>
                  <a:txBody>
                    <a:bodyPr/>
                    <a:lstStyle/>
                    <a:p>
                      <a:pPr algn="ctr">
                        <a:defRPr sz="1800">
                          <a:solidFill>
                            <a:srgbClr val="000000"/>
                          </a:solidFill>
                        </a:defRPr>
                      </a:pPr>
                      <a:r>
                        <a:rPr sz="2000" dirty="0">
                          <a:solidFill>
                            <a:schemeClr val="tx1"/>
                          </a:solidFill>
                          <a:sym typeface="Arial"/>
                        </a:rPr>
                        <a:t>ARPU, SSS,
Sales/</a:t>
                      </a:r>
                      <a:r>
                        <a:rPr sz="2000" dirty="0" err="1">
                          <a:solidFill>
                            <a:schemeClr val="tx1"/>
                          </a:solidFill>
                          <a:sym typeface="Arial"/>
                        </a:rPr>
                        <a:t>sqft</a:t>
                      </a:r>
                      <a:endParaRPr sz="2000" dirty="0">
                        <a:solidFill>
                          <a:schemeClr val="tx1"/>
                        </a:solidFill>
                        <a:sym typeface="Arial"/>
                      </a:endParaRPr>
                    </a:p>
                  </a:txBody>
                  <a:tcPr marL="0" marR="0" marT="0" marB="0" anchor="ctr" horzOverflow="overflow"/>
                </a:tc>
                <a:tc>
                  <a:txBody>
                    <a:bodyPr/>
                    <a:lstStyle/>
                    <a:p>
                      <a:pPr algn="ctr">
                        <a:defRPr sz="1800">
                          <a:solidFill>
                            <a:srgbClr val="000000"/>
                          </a:solidFill>
                        </a:defRPr>
                      </a:pPr>
                      <a:r>
                        <a:rPr sz="2000">
                          <a:solidFill>
                            <a:schemeClr val="tx1"/>
                          </a:solidFill>
                          <a:sym typeface="Arial"/>
                        </a:rPr>
                        <a:t>Management</a:t>
                      </a:r>
                    </a:p>
                  </a:txBody>
                  <a:tcPr marL="0" marR="0" marT="0" marB="0" anchor="ctr" horzOverflow="overflow"/>
                </a:tc>
                <a:tc>
                  <a:txBody>
                    <a:bodyPr/>
                    <a:lstStyle/>
                    <a:p>
                      <a:pPr algn="ctr">
                        <a:defRPr sz="1800">
                          <a:solidFill>
                            <a:srgbClr val="000000"/>
                          </a:solidFill>
                        </a:defRPr>
                      </a:pPr>
                      <a:r>
                        <a:rPr sz="2000" dirty="0">
                          <a:solidFill>
                            <a:schemeClr val="tx1"/>
                          </a:solidFill>
                          <a:sym typeface="Arial"/>
                        </a:rPr>
                        <a:t>          As above</a:t>
                      </a:r>
                    </a:p>
                  </a:txBody>
                  <a:tcPr marL="0" marR="0" marT="0" marB="0" anchor="ctr" horzOverflow="overflow"/>
                </a:tc>
                <a:extLst>
                  <a:ext uri="{0D108BD9-81ED-4DB2-BD59-A6C34878D82A}">
                    <a16:rowId xmlns="" xmlns:a16="http://schemas.microsoft.com/office/drawing/2014/main" val="10003"/>
                  </a:ext>
                </a:extLst>
              </a:tr>
              <a:tr h="1070398">
                <a:tc>
                  <a:txBody>
                    <a:bodyPr/>
                    <a:lstStyle/>
                    <a:p>
                      <a:pPr algn="ctr">
                        <a:defRPr sz="1800">
                          <a:solidFill>
                            <a:srgbClr val="000000"/>
                          </a:solidFill>
                        </a:defRPr>
                      </a:pPr>
                      <a:r>
                        <a:rPr sz="2000" dirty="0">
                          <a:sym typeface="Arial"/>
                        </a:rPr>
                        <a:t>Operating KPI</a:t>
                      </a:r>
                    </a:p>
                  </a:txBody>
                  <a:tcPr marL="0" marR="0" marT="0" marB="0" anchor="ctr" horzOverflow="overflow"/>
                </a:tc>
                <a:tc>
                  <a:txBody>
                    <a:bodyPr/>
                    <a:lstStyle/>
                    <a:p>
                      <a:pPr algn="ctr">
                        <a:defRPr sz="1800">
                          <a:solidFill>
                            <a:srgbClr val="000000"/>
                          </a:solidFill>
                        </a:defRPr>
                      </a:pPr>
                      <a:r>
                        <a:rPr sz="2000" dirty="0">
                          <a:solidFill>
                            <a:schemeClr val="tx1"/>
                          </a:solidFill>
                          <a:sym typeface="Arial"/>
                        </a:rPr>
                        <a:t>Churn, Barrels, Subscribers, 
Customer Sat</a:t>
                      </a:r>
                    </a:p>
                  </a:txBody>
                  <a:tcPr marL="0" marR="0" marT="0" marB="0" anchor="ctr" horzOverflow="overflow"/>
                </a:tc>
                <a:tc>
                  <a:txBody>
                    <a:bodyPr/>
                    <a:lstStyle/>
                    <a:p>
                      <a:pPr algn="ctr">
                        <a:defRPr sz="1800">
                          <a:solidFill>
                            <a:srgbClr val="000000"/>
                          </a:solidFill>
                        </a:defRPr>
                      </a:pPr>
                      <a:r>
                        <a:rPr sz="2000" dirty="0">
                          <a:solidFill>
                            <a:schemeClr val="tx1"/>
                          </a:solidFill>
                          <a:sym typeface="Arial"/>
                        </a:rPr>
                        <a:t>Management</a:t>
                      </a:r>
                    </a:p>
                  </a:txBody>
                  <a:tcPr marL="0" marR="0" marT="0" marB="0" anchor="ctr" horzOverflow="overflow"/>
                </a:tc>
                <a:tc>
                  <a:txBody>
                    <a:bodyPr/>
                    <a:lstStyle/>
                    <a:p>
                      <a:pPr algn="ctr">
                        <a:defRPr sz="1800">
                          <a:solidFill>
                            <a:srgbClr val="000000"/>
                          </a:solidFill>
                        </a:defRPr>
                      </a:pPr>
                      <a:r>
                        <a:rPr sz="2000" dirty="0">
                          <a:solidFill>
                            <a:schemeClr val="tx1"/>
                          </a:solidFill>
                          <a:sym typeface="Arial"/>
                        </a:rPr>
                        <a:t>          As above</a:t>
                      </a:r>
                    </a:p>
                  </a:txBody>
                  <a:tcPr marL="0" marR="0" marT="0" marB="0" anchor="ctr" horzOverflow="overflow"/>
                </a:tc>
                <a:extLst>
                  <a:ext uri="{0D108BD9-81ED-4DB2-BD59-A6C34878D82A}">
                    <a16:rowId xmlns="" xmlns:a16="http://schemas.microsoft.com/office/drawing/2014/main" val="10004"/>
                  </a:ext>
                </a:extLst>
              </a:tr>
            </a:tbl>
          </a:graphicData>
        </a:graphic>
      </p:graphicFrame>
      <p:sp>
        <p:nvSpPr>
          <p:cNvPr id="245" name="Oval 155"/>
          <p:cNvSpPr/>
          <p:nvPr/>
        </p:nvSpPr>
        <p:spPr>
          <a:xfrm>
            <a:off x="6355875" y="1924965"/>
            <a:ext cx="454501" cy="454500"/>
          </a:xfrm>
          <a:prstGeom prst="ellipse">
            <a:avLst/>
          </a:prstGeom>
          <a:solidFill>
            <a:srgbClr val="000000"/>
          </a:solidFill>
          <a:ln w="12700">
            <a:solidFill>
              <a:srgbClr val="000000"/>
            </a:solidFill>
          </a:ln>
        </p:spPr>
        <p:txBody>
          <a:bodyPr lIns="45719" rIns="45719" anchor="ctr"/>
          <a:lstStyle/>
          <a:p>
            <a:pPr defTabSz="914400">
              <a:spcBef>
                <a:spcPts val="1000"/>
              </a:spcBef>
              <a:defRPr sz="1400">
                <a:solidFill>
                  <a:srgbClr val="000000"/>
                </a:solidFill>
                <a:latin typeface="Verdana"/>
                <a:ea typeface="Verdana"/>
                <a:cs typeface="Verdana"/>
                <a:sym typeface="Verdana"/>
              </a:defRPr>
            </a:pPr>
            <a:endParaRPr/>
          </a:p>
        </p:txBody>
      </p:sp>
      <p:sp>
        <p:nvSpPr>
          <p:cNvPr id="246" name="Freeform 157"/>
          <p:cNvSpPr/>
          <p:nvPr/>
        </p:nvSpPr>
        <p:spPr>
          <a:xfrm>
            <a:off x="6368575" y="3014373"/>
            <a:ext cx="454501" cy="454501"/>
          </a:xfrm>
          <a:custGeom>
            <a:avLst/>
            <a:gdLst/>
            <a:ahLst/>
            <a:cxnLst>
              <a:cxn ang="0">
                <a:pos x="wd2" y="hd2"/>
              </a:cxn>
              <a:cxn ang="5400000">
                <a:pos x="wd2" y="hd2"/>
              </a:cxn>
              <a:cxn ang="10800000">
                <a:pos x="wd2" y="hd2"/>
              </a:cxn>
              <a:cxn ang="16200000">
                <a:pos x="wd2" y="hd2"/>
              </a:cxn>
            </a:cxnLst>
            <a:rect l="0" t="0" r="r" b="b"/>
            <a:pathLst>
              <a:path w="21557" h="21598" extrusionOk="0">
                <a:moveTo>
                  <a:pt x="0" y="10819"/>
                </a:moveTo>
                <a:cubicBezTo>
                  <a:pt x="-43" y="16839"/>
                  <a:pt x="4736" y="21600"/>
                  <a:pt x="10756" y="21598"/>
                </a:cubicBezTo>
                <a:cubicBezTo>
                  <a:pt x="16787" y="21600"/>
                  <a:pt x="21557" y="16819"/>
                  <a:pt x="21557" y="10798"/>
                </a:cubicBezTo>
                <a:cubicBezTo>
                  <a:pt x="21557" y="4778"/>
                  <a:pt x="16779" y="42"/>
                  <a:pt x="10759" y="0"/>
                </a:cubicBezTo>
                <a:lnTo>
                  <a:pt x="10756" y="10798"/>
                </a:lnTo>
                <a:lnTo>
                  <a:pt x="21557" y="10798"/>
                </a:lnTo>
                <a:cubicBezTo>
                  <a:pt x="21555" y="16818"/>
                  <a:pt x="16776" y="21598"/>
                  <a:pt x="10756" y="21598"/>
                </a:cubicBezTo>
                <a:cubicBezTo>
                  <a:pt x="4737" y="21598"/>
                  <a:pt x="0" y="16845"/>
                  <a:pt x="0" y="10821"/>
                </a:cubicBezTo>
                <a:cubicBezTo>
                  <a:pt x="0" y="4797"/>
                  <a:pt x="4745" y="5"/>
                  <a:pt x="10760" y="0"/>
                </a:cubicBezTo>
                <a:cubicBezTo>
                  <a:pt x="4745" y="5"/>
                  <a:pt x="42" y="4798"/>
                  <a:pt x="0" y="10819"/>
                </a:cubicBezTo>
                <a:close/>
              </a:path>
            </a:pathLst>
          </a:custGeom>
          <a:solidFill>
            <a:srgbClr val="000000"/>
          </a:solidFill>
          <a:ln w="12700">
            <a:solidFill>
              <a:srgbClr val="000000"/>
            </a:solidFill>
          </a:ln>
        </p:spPr>
        <p:txBody>
          <a:bodyPr lIns="45719" rIns="45719" anchor="ctr"/>
          <a:lstStyle/>
          <a:p>
            <a:pPr defTabSz="914400">
              <a:defRPr>
                <a:solidFill>
                  <a:srgbClr val="000000"/>
                </a:solidFill>
                <a:latin typeface="+mn-lt"/>
                <a:ea typeface="+mn-ea"/>
                <a:cs typeface="+mn-cs"/>
                <a:sym typeface="Calibri"/>
              </a:defRPr>
            </a:pPr>
            <a:endParaRPr/>
          </a:p>
        </p:txBody>
      </p:sp>
      <p:sp>
        <p:nvSpPr>
          <p:cNvPr id="247" name="Freeform 157"/>
          <p:cNvSpPr/>
          <p:nvPr/>
        </p:nvSpPr>
        <p:spPr>
          <a:xfrm>
            <a:off x="6381750" y="4066838"/>
            <a:ext cx="454500" cy="454501"/>
          </a:xfrm>
          <a:custGeom>
            <a:avLst/>
            <a:gdLst/>
            <a:ahLst/>
            <a:cxnLst>
              <a:cxn ang="0">
                <a:pos x="wd2" y="hd2"/>
              </a:cxn>
              <a:cxn ang="5400000">
                <a:pos x="wd2" y="hd2"/>
              </a:cxn>
              <a:cxn ang="10800000">
                <a:pos x="wd2" y="hd2"/>
              </a:cxn>
              <a:cxn ang="16200000">
                <a:pos x="wd2" y="hd2"/>
              </a:cxn>
            </a:cxnLst>
            <a:rect l="0" t="0" r="r" b="b"/>
            <a:pathLst>
              <a:path w="21557" h="21598" extrusionOk="0">
                <a:moveTo>
                  <a:pt x="0" y="10819"/>
                </a:moveTo>
                <a:cubicBezTo>
                  <a:pt x="-43" y="16839"/>
                  <a:pt x="4736" y="21600"/>
                  <a:pt x="10756" y="21598"/>
                </a:cubicBezTo>
                <a:cubicBezTo>
                  <a:pt x="16787" y="21600"/>
                  <a:pt x="21557" y="16819"/>
                  <a:pt x="21557" y="10798"/>
                </a:cubicBezTo>
                <a:cubicBezTo>
                  <a:pt x="21557" y="4778"/>
                  <a:pt x="16779" y="42"/>
                  <a:pt x="10759" y="0"/>
                </a:cubicBezTo>
                <a:lnTo>
                  <a:pt x="10756" y="10798"/>
                </a:lnTo>
                <a:lnTo>
                  <a:pt x="21557" y="10798"/>
                </a:lnTo>
                <a:cubicBezTo>
                  <a:pt x="21555" y="16818"/>
                  <a:pt x="16776" y="21598"/>
                  <a:pt x="10756" y="21598"/>
                </a:cubicBezTo>
                <a:cubicBezTo>
                  <a:pt x="4737" y="21598"/>
                  <a:pt x="0" y="16845"/>
                  <a:pt x="0" y="10821"/>
                </a:cubicBezTo>
                <a:cubicBezTo>
                  <a:pt x="0" y="4797"/>
                  <a:pt x="4745" y="5"/>
                  <a:pt x="10760" y="0"/>
                </a:cubicBezTo>
                <a:cubicBezTo>
                  <a:pt x="4745" y="5"/>
                  <a:pt x="42" y="4798"/>
                  <a:pt x="0" y="10819"/>
                </a:cubicBezTo>
                <a:close/>
              </a:path>
            </a:pathLst>
          </a:custGeom>
          <a:solidFill>
            <a:srgbClr val="000000"/>
          </a:solidFill>
          <a:ln w="12700">
            <a:solidFill>
              <a:srgbClr val="000000"/>
            </a:solidFill>
          </a:ln>
        </p:spPr>
        <p:txBody>
          <a:bodyPr lIns="45719" rIns="45719" anchor="ctr"/>
          <a:lstStyle/>
          <a:p>
            <a:pPr defTabSz="914400">
              <a:defRPr>
                <a:solidFill>
                  <a:srgbClr val="000000"/>
                </a:solidFill>
                <a:latin typeface="+mn-lt"/>
                <a:ea typeface="+mn-ea"/>
                <a:cs typeface="+mn-cs"/>
                <a:sym typeface="Calibri"/>
              </a:defRPr>
            </a:pPr>
            <a:endParaRPr/>
          </a:p>
        </p:txBody>
      </p:sp>
      <p:sp>
        <p:nvSpPr>
          <p:cNvPr id="248" name="Freeform 157"/>
          <p:cNvSpPr/>
          <p:nvPr/>
        </p:nvSpPr>
        <p:spPr>
          <a:xfrm>
            <a:off x="6370215" y="4982873"/>
            <a:ext cx="454501" cy="454501"/>
          </a:xfrm>
          <a:custGeom>
            <a:avLst/>
            <a:gdLst/>
            <a:ahLst/>
            <a:cxnLst>
              <a:cxn ang="0">
                <a:pos x="wd2" y="hd2"/>
              </a:cxn>
              <a:cxn ang="5400000">
                <a:pos x="wd2" y="hd2"/>
              </a:cxn>
              <a:cxn ang="10800000">
                <a:pos x="wd2" y="hd2"/>
              </a:cxn>
              <a:cxn ang="16200000">
                <a:pos x="wd2" y="hd2"/>
              </a:cxn>
            </a:cxnLst>
            <a:rect l="0" t="0" r="r" b="b"/>
            <a:pathLst>
              <a:path w="21557" h="21598" extrusionOk="0">
                <a:moveTo>
                  <a:pt x="0" y="10819"/>
                </a:moveTo>
                <a:cubicBezTo>
                  <a:pt x="-43" y="16839"/>
                  <a:pt x="4736" y="21600"/>
                  <a:pt x="10756" y="21598"/>
                </a:cubicBezTo>
                <a:cubicBezTo>
                  <a:pt x="16787" y="21600"/>
                  <a:pt x="21557" y="16819"/>
                  <a:pt x="21557" y="10798"/>
                </a:cubicBezTo>
                <a:cubicBezTo>
                  <a:pt x="21557" y="4778"/>
                  <a:pt x="16779" y="42"/>
                  <a:pt x="10759" y="0"/>
                </a:cubicBezTo>
                <a:lnTo>
                  <a:pt x="10756" y="10798"/>
                </a:lnTo>
                <a:lnTo>
                  <a:pt x="21557" y="10798"/>
                </a:lnTo>
                <a:cubicBezTo>
                  <a:pt x="21555" y="16818"/>
                  <a:pt x="16776" y="21598"/>
                  <a:pt x="10756" y="21598"/>
                </a:cubicBezTo>
                <a:cubicBezTo>
                  <a:pt x="4737" y="21598"/>
                  <a:pt x="0" y="16845"/>
                  <a:pt x="0" y="10821"/>
                </a:cubicBezTo>
                <a:cubicBezTo>
                  <a:pt x="0" y="4797"/>
                  <a:pt x="4745" y="5"/>
                  <a:pt x="10760" y="0"/>
                </a:cubicBezTo>
                <a:cubicBezTo>
                  <a:pt x="4745" y="5"/>
                  <a:pt x="42" y="4798"/>
                  <a:pt x="0" y="10819"/>
                </a:cubicBezTo>
                <a:close/>
              </a:path>
            </a:pathLst>
          </a:custGeom>
          <a:solidFill>
            <a:srgbClr val="000000"/>
          </a:solidFill>
          <a:ln w="12700">
            <a:solidFill>
              <a:srgbClr val="000000"/>
            </a:solidFill>
          </a:ln>
        </p:spPr>
        <p:txBody>
          <a:bodyPr lIns="45719" rIns="45719" anchor="ctr"/>
          <a:lstStyle/>
          <a:p>
            <a:pPr defTabSz="914400">
              <a:defRPr>
                <a:solidFill>
                  <a:srgbClr val="000000"/>
                </a:solidFill>
                <a:latin typeface="+mn-lt"/>
                <a:ea typeface="+mn-ea"/>
                <a:cs typeface="+mn-cs"/>
                <a:sym typeface="Calibri"/>
              </a:defRPr>
            </a:pPr>
            <a:endParaRPr/>
          </a:p>
        </p:txBody>
      </p:sp>
      <p:sp>
        <p:nvSpPr>
          <p:cNvPr id="9" name="Title 11"/>
          <p:cNvSpPr txBox="1">
            <a:spLocks/>
          </p:cNvSpPr>
          <p:nvPr/>
        </p:nvSpPr>
        <p:spPr>
          <a:xfrm>
            <a:off x="251519" y="24513"/>
            <a:ext cx="8883299"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3200" dirty="0">
                <a:solidFill>
                  <a:srgbClr val="460023"/>
                </a:solidFill>
              </a:rPr>
              <a:t>Understanding The GAAPs</a:t>
            </a:r>
          </a:p>
        </p:txBody>
      </p:sp>
      <p:sp>
        <p:nvSpPr>
          <p:cNvPr id="10" name="Slide Number"/>
          <p:cNvSpPr>
            <a:spLocks noGrp="1"/>
          </p:cNvSpPr>
          <p:nvPr>
            <p:ph type="sldNum" sz="quarter" idx="2"/>
          </p:nvPr>
        </p:nvSpPr>
        <p:spPr>
          <a:xfrm>
            <a:off x="8316416" y="6391592"/>
            <a:ext cx="370385" cy="294641"/>
          </a:xfrm>
          <a:prstGeom prst="rect">
            <a:avLst/>
          </a:prstGeom>
          <a:extLst>
            <a:ext uri="{C572A759-6A51-4108-AA02-DFA0A04FC94B}">
              <ma14:wrappingTextBoxFlag xmlns="" xmlns:ma14="http://schemas.microsoft.com/office/mac/drawingml/2011/main" val="1"/>
            </a:ext>
          </a:extLst>
        </p:spPr>
        <p:txBody>
          <a:bodyPr/>
          <a:lstStyle>
            <a:lvl1pPr>
              <a:defRPr sz="1400">
                <a:solidFill>
                  <a:srgbClr val="000000"/>
                </a:solidFill>
              </a:defRPr>
            </a:lvl1pPr>
          </a:lstStyle>
          <a:p>
            <a:fld id="{86CB4B4D-7CA3-9044-876B-883B54F8677D}" type="slidenum">
              <a:rPr sz="1200">
                <a:solidFill>
                  <a:srgbClr val="460023"/>
                </a:solidFill>
              </a:rPr>
              <a:t>13</a:t>
            </a:fld>
            <a:endParaRPr sz="1200" dirty="0">
              <a:solidFill>
                <a:srgbClr val="460023"/>
              </a:solidFill>
            </a:endParaRPr>
          </a:p>
        </p:txBody>
      </p:sp>
    </p:spTree>
    <p:extLst>
      <p:ext uri="{BB962C8B-B14F-4D97-AF65-F5344CB8AC3E}">
        <p14:creationId xmlns:p14="http://schemas.microsoft.com/office/powerpoint/2010/main" val="3314436377"/>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Users value:…"/>
          <p:cNvSpPr>
            <a:spLocks noGrp="1"/>
          </p:cNvSpPr>
          <p:nvPr>
            <p:ph type="body" idx="4294967295"/>
          </p:nvPr>
        </p:nvSpPr>
        <p:spPr>
          <a:xfrm>
            <a:off x="457200" y="995393"/>
            <a:ext cx="8229600" cy="4737863"/>
          </a:xfrm>
          <a:prstGeom prst="rect">
            <a:avLst/>
          </a:prstGeom>
        </p:spPr>
        <p:txBody>
          <a:bodyPr/>
          <a:lstStyle/>
          <a:p>
            <a:pPr marL="257175" indent="-257175">
              <a:defRPr sz="2400"/>
            </a:pPr>
            <a:r>
              <a:rPr dirty="0"/>
              <a:t>Dialogue with the standard setters</a:t>
            </a:r>
          </a:p>
          <a:p>
            <a:pPr marL="257175" indent="-257175">
              <a:defRPr sz="2400"/>
            </a:pPr>
            <a:r>
              <a:rPr u="sng" dirty="0"/>
              <a:t>Reliability</a:t>
            </a:r>
            <a:r>
              <a:rPr dirty="0"/>
              <a:t> of key non-GAAP financial information &amp; KPIs</a:t>
            </a:r>
          </a:p>
          <a:p>
            <a:pPr marL="257175" indent="-257175">
              <a:defRPr sz="2400"/>
            </a:pPr>
            <a:r>
              <a:rPr u="sng" dirty="0"/>
              <a:t>Consistent</a:t>
            </a:r>
            <a:r>
              <a:rPr dirty="0"/>
              <a:t> use &amp; calculation of KPIs</a:t>
            </a:r>
          </a:p>
          <a:p>
            <a:pPr marL="257175" indent="-257175">
              <a:defRPr sz="2400"/>
            </a:pPr>
            <a:r>
              <a:rPr u="sng" dirty="0"/>
              <a:t>Comparable</a:t>
            </a:r>
            <a:r>
              <a:rPr dirty="0"/>
              <a:t> definitions of KPIs within a sector</a:t>
            </a:r>
          </a:p>
          <a:p>
            <a:pPr marL="257175" indent="-257175">
              <a:defRPr sz="2400"/>
            </a:pPr>
            <a:r>
              <a:rPr dirty="0"/>
              <a:t>Greater </a:t>
            </a:r>
            <a:r>
              <a:rPr u="sng" dirty="0"/>
              <a:t>Transparency</a:t>
            </a:r>
            <a:r>
              <a:rPr dirty="0"/>
              <a:t>:</a:t>
            </a:r>
          </a:p>
          <a:p>
            <a:pPr lvl="1">
              <a:buFont typeface="Arial" panose="020B0604020202020204" pitchFamily="34" charset="0"/>
              <a:buChar char="•"/>
              <a:defRPr sz="2000"/>
            </a:pPr>
            <a:r>
              <a:rPr dirty="0"/>
              <a:t>Disclose which KPIs are most relevant (incl. </a:t>
            </a:r>
            <a:r>
              <a:rPr dirty="0" err="1"/>
              <a:t>mgmt</a:t>
            </a:r>
            <a:r>
              <a:rPr dirty="0"/>
              <a:t> compensation)</a:t>
            </a:r>
          </a:p>
          <a:p>
            <a:pPr lvl="1">
              <a:buFont typeface="Arial" panose="020B0604020202020204" pitchFamily="34" charset="0"/>
              <a:buChar char="•"/>
              <a:defRPr sz="2000"/>
            </a:pPr>
            <a:r>
              <a:rPr dirty="0"/>
              <a:t>Disclose definition &amp; calculation of KPIs</a:t>
            </a:r>
          </a:p>
          <a:p>
            <a:pPr lvl="1">
              <a:buFont typeface="Arial" panose="020B0604020202020204" pitchFamily="34" charset="0"/>
              <a:buChar char="•"/>
              <a:defRPr sz="2000"/>
            </a:pPr>
            <a:r>
              <a:rPr dirty="0"/>
              <a:t>Identify any changes in KPI definitions </a:t>
            </a:r>
          </a:p>
          <a:p>
            <a:pPr marL="257175" indent="-257175">
              <a:defRPr sz="2400"/>
            </a:pPr>
            <a:r>
              <a:rPr u="sng" dirty="0"/>
              <a:t>Accuracy</a:t>
            </a:r>
            <a:r>
              <a:rPr dirty="0"/>
              <a:t> trumps Timeliness</a:t>
            </a:r>
          </a:p>
          <a:p>
            <a:pPr marL="257175" indent="-257175">
              <a:defRPr sz="2400"/>
            </a:pPr>
            <a:r>
              <a:rPr dirty="0"/>
              <a:t>Users believe the enhancements in these areas would outweigh any incremental cost</a:t>
            </a:r>
          </a:p>
        </p:txBody>
      </p:sp>
      <p:sp>
        <p:nvSpPr>
          <p:cNvPr id="4" name="Title 11"/>
          <p:cNvSpPr txBox="1">
            <a:spLocks/>
          </p:cNvSpPr>
          <p:nvPr/>
        </p:nvSpPr>
        <p:spPr>
          <a:xfrm>
            <a:off x="251519" y="24513"/>
            <a:ext cx="8883299"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3200" dirty="0">
                <a:solidFill>
                  <a:srgbClr val="460023"/>
                </a:solidFill>
              </a:rPr>
              <a:t>Users Value (CFA/CPAB Study) </a:t>
            </a:r>
          </a:p>
        </p:txBody>
      </p:sp>
      <p:sp>
        <p:nvSpPr>
          <p:cNvPr id="5" name="Slide Number"/>
          <p:cNvSpPr>
            <a:spLocks noGrp="1"/>
          </p:cNvSpPr>
          <p:nvPr>
            <p:ph type="sldNum" sz="quarter" idx="2"/>
          </p:nvPr>
        </p:nvSpPr>
        <p:spPr>
          <a:xfrm>
            <a:off x="8244408" y="6391592"/>
            <a:ext cx="442393" cy="294641"/>
          </a:xfrm>
          <a:prstGeom prst="rect">
            <a:avLst/>
          </a:prstGeom>
          <a:extLst>
            <a:ext uri="{C572A759-6A51-4108-AA02-DFA0A04FC94B}">
              <ma14:wrappingTextBoxFlag xmlns="" xmlns:ma14="http://schemas.microsoft.com/office/mac/drawingml/2011/main" val="1"/>
            </a:ext>
          </a:extLst>
        </p:spPr>
        <p:txBody>
          <a:bodyPr/>
          <a:lstStyle>
            <a:lvl1pPr>
              <a:defRPr sz="1400">
                <a:solidFill>
                  <a:srgbClr val="000000"/>
                </a:solidFill>
              </a:defRPr>
            </a:lvl1pPr>
          </a:lstStyle>
          <a:p>
            <a:fld id="{86CB4B4D-7CA3-9044-876B-883B54F8677D}" type="slidenum">
              <a:rPr sz="1200">
                <a:solidFill>
                  <a:srgbClr val="460023"/>
                </a:solidFill>
              </a:rPr>
              <a:t>14</a:t>
            </a:fld>
            <a:endParaRPr sz="1200" dirty="0">
              <a:solidFill>
                <a:srgbClr val="460023"/>
              </a:solidFill>
            </a:endParaRPr>
          </a:p>
        </p:txBody>
      </p:sp>
    </p:spTree>
    <p:extLst>
      <p:ext uri="{BB962C8B-B14F-4D97-AF65-F5344CB8AC3E}">
        <p14:creationId xmlns:p14="http://schemas.microsoft.com/office/powerpoint/2010/main" val="85340029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297213" y="0"/>
            <a:ext cx="8883299"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3200" dirty="0">
                <a:solidFill>
                  <a:srgbClr val="460023"/>
                </a:solidFill>
              </a:rPr>
              <a:t>2013 Buy-Side Study: Veritas/PWC</a:t>
            </a:r>
          </a:p>
        </p:txBody>
      </p:sp>
      <p:sp>
        <p:nvSpPr>
          <p:cNvPr id="2" name="Rectangle 1"/>
          <p:cNvSpPr/>
          <p:nvPr/>
        </p:nvSpPr>
        <p:spPr>
          <a:xfrm>
            <a:off x="3635896" y="2276872"/>
            <a:ext cx="1987314" cy="553998"/>
          </a:xfrm>
          <a:prstGeom prst="rect">
            <a:avLst/>
          </a:prstGeom>
        </p:spPr>
        <p:txBody>
          <a:bodyPr wrap="square">
            <a:spAutoFit/>
          </a:bodyPr>
          <a:lstStyle/>
          <a:p>
            <a:pPr>
              <a:defRPr/>
            </a:pPr>
            <a:r>
              <a:rPr lang="en-CA" sz="3000" dirty="0"/>
              <a:t>EBITDA</a:t>
            </a:r>
          </a:p>
        </p:txBody>
      </p:sp>
      <p:sp>
        <p:nvSpPr>
          <p:cNvPr id="3" name="Slide Number Placeholder 2"/>
          <p:cNvSpPr>
            <a:spLocks noGrp="1"/>
          </p:cNvSpPr>
          <p:nvPr>
            <p:ph type="sldNum" sz="quarter" idx="12"/>
          </p:nvPr>
        </p:nvSpPr>
        <p:spPr/>
        <p:txBody>
          <a:bodyPr/>
          <a:lstStyle/>
          <a:p>
            <a:fld id="{4921045B-2399-48EF-9B5B-688BEF185654}" type="slidenum">
              <a:rPr lang="en-CA" smtClean="0"/>
              <a:t>15</a:t>
            </a:fld>
            <a:endParaRPr lang="en-CA" dirty="0"/>
          </a:p>
        </p:txBody>
      </p:sp>
      <p:sp>
        <p:nvSpPr>
          <p:cNvPr id="6" name="Rectangle 5"/>
          <p:cNvSpPr/>
          <p:nvPr/>
        </p:nvSpPr>
        <p:spPr>
          <a:xfrm>
            <a:off x="328410" y="1167135"/>
            <a:ext cx="8420054" cy="523220"/>
          </a:xfrm>
          <a:prstGeom prst="rect">
            <a:avLst/>
          </a:prstGeom>
        </p:spPr>
        <p:txBody>
          <a:bodyPr wrap="square">
            <a:spAutoFit/>
          </a:bodyPr>
          <a:lstStyle/>
          <a:p>
            <a:pPr>
              <a:defRPr/>
            </a:pPr>
            <a:r>
              <a:rPr lang="en-CA" sz="2800" dirty="0"/>
              <a:t>Most Used Financial Metrics for Investment Decisions:</a:t>
            </a:r>
          </a:p>
        </p:txBody>
      </p:sp>
      <p:sp>
        <p:nvSpPr>
          <p:cNvPr id="7" name="Rectangle 6"/>
          <p:cNvSpPr/>
          <p:nvPr/>
        </p:nvSpPr>
        <p:spPr>
          <a:xfrm>
            <a:off x="3059832" y="3235042"/>
            <a:ext cx="2851410" cy="553998"/>
          </a:xfrm>
          <a:prstGeom prst="rect">
            <a:avLst/>
          </a:prstGeom>
        </p:spPr>
        <p:txBody>
          <a:bodyPr wrap="square">
            <a:spAutoFit/>
          </a:bodyPr>
          <a:lstStyle/>
          <a:p>
            <a:pPr>
              <a:defRPr/>
            </a:pPr>
            <a:r>
              <a:rPr lang="en-CA" sz="3000" dirty="0"/>
              <a:t>Free Cash Flow</a:t>
            </a:r>
          </a:p>
        </p:txBody>
      </p:sp>
      <p:sp>
        <p:nvSpPr>
          <p:cNvPr id="8" name="Rectangle 7"/>
          <p:cNvSpPr/>
          <p:nvPr/>
        </p:nvSpPr>
        <p:spPr>
          <a:xfrm>
            <a:off x="3131840" y="4243154"/>
            <a:ext cx="2880320" cy="553998"/>
          </a:xfrm>
          <a:prstGeom prst="rect">
            <a:avLst/>
          </a:prstGeom>
        </p:spPr>
        <p:txBody>
          <a:bodyPr wrap="square">
            <a:spAutoFit/>
          </a:bodyPr>
          <a:lstStyle/>
          <a:p>
            <a:pPr>
              <a:defRPr/>
            </a:pPr>
            <a:r>
              <a:rPr lang="en-CA" sz="3000" dirty="0"/>
              <a:t>EPS (adjusted)</a:t>
            </a:r>
          </a:p>
        </p:txBody>
      </p:sp>
      <p:sp>
        <p:nvSpPr>
          <p:cNvPr id="4" name="Rectangle 3"/>
          <p:cNvSpPr/>
          <p:nvPr/>
        </p:nvSpPr>
        <p:spPr>
          <a:xfrm>
            <a:off x="539552" y="5301208"/>
            <a:ext cx="5325689" cy="523220"/>
          </a:xfrm>
          <a:prstGeom prst="rect">
            <a:avLst/>
          </a:prstGeom>
        </p:spPr>
        <p:txBody>
          <a:bodyPr wrap="none">
            <a:spAutoFit/>
          </a:bodyPr>
          <a:lstStyle/>
          <a:p>
            <a:pPr fontAlgn="b"/>
            <a:r>
              <a:rPr lang="en-CA" sz="2800" dirty="0"/>
              <a:t>Consistent with Veritas 2015 Study </a:t>
            </a:r>
            <a:endParaRPr lang="en-CA" sz="2400" dirty="0">
              <a:latin typeface="Calibri" panose="020F0502020204030204" pitchFamily="34" charset="0"/>
            </a:endParaRPr>
          </a:p>
        </p:txBody>
      </p:sp>
    </p:spTree>
    <p:extLst>
      <p:ext uri="{BB962C8B-B14F-4D97-AF65-F5344CB8AC3E}">
        <p14:creationId xmlns:p14="http://schemas.microsoft.com/office/powerpoint/2010/main" val="199577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12738" y="31750"/>
            <a:ext cx="8435975" cy="1081088"/>
          </a:xfrm>
        </p:spPr>
        <p:txBody>
          <a:bodyPr/>
          <a:lstStyle/>
          <a:p>
            <a:pPr algn="l"/>
            <a:r>
              <a:rPr lang="en-US" altLang="en-US" sz="3200" dirty="0">
                <a:solidFill>
                  <a:srgbClr val="460023"/>
                </a:solidFill>
              </a:rPr>
              <a:t>A Common Perception</a:t>
            </a:r>
          </a:p>
        </p:txBody>
      </p:sp>
      <p:grpSp>
        <p:nvGrpSpPr>
          <p:cNvPr id="2" name="Group 3"/>
          <p:cNvGrpSpPr>
            <a:grpSpLocks/>
          </p:cNvGrpSpPr>
          <p:nvPr/>
        </p:nvGrpSpPr>
        <p:grpSpPr bwMode="auto">
          <a:xfrm>
            <a:off x="1219200" y="2209800"/>
            <a:ext cx="7219950" cy="3773488"/>
            <a:chOff x="768" y="1104"/>
            <a:chExt cx="4548" cy="2377"/>
          </a:xfrm>
        </p:grpSpPr>
        <p:pic>
          <p:nvPicPr>
            <p:cNvPr id="17414" name="Picture 4" descr="pe01549_"/>
            <p:cNvPicPr>
              <a:picLocks noChangeAspect="1" noChangeArrowheads="1"/>
            </p:cNvPicPr>
            <p:nvPr/>
          </p:nvPicPr>
          <p:blipFill>
            <a:blip r:embed="rId3" cstate="print"/>
            <a:srcRect/>
            <a:stretch>
              <a:fillRect/>
            </a:stretch>
          </p:blipFill>
          <p:spPr bwMode="auto">
            <a:xfrm>
              <a:off x="768" y="1296"/>
              <a:ext cx="1602" cy="2185"/>
            </a:xfrm>
            <a:prstGeom prst="rect">
              <a:avLst/>
            </a:prstGeom>
            <a:noFill/>
            <a:ln w="9525">
              <a:noFill/>
              <a:miter lim="800000"/>
              <a:headEnd/>
              <a:tailEnd/>
            </a:ln>
          </p:spPr>
        </p:pic>
        <p:grpSp>
          <p:nvGrpSpPr>
            <p:cNvPr id="3" name="Group 5"/>
            <p:cNvGrpSpPr>
              <a:grpSpLocks/>
            </p:cNvGrpSpPr>
            <p:nvPr/>
          </p:nvGrpSpPr>
          <p:grpSpPr bwMode="auto">
            <a:xfrm>
              <a:off x="2736" y="1307"/>
              <a:ext cx="2580" cy="1952"/>
              <a:chOff x="2956" y="1307"/>
              <a:chExt cx="2360" cy="1786"/>
            </a:xfrm>
          </p:grpSpPr>
          <p:sp>
            <p:nvSpPr>
              <p:cNvPr id="17417" name="Freeform 6"/>
              <p:cNvSpPr>
                <a:spLocks/>
              </p:cNvSpPr>
              <p:nvPr/>
            </p:nvSpPr>
            <p:spPr bwMode="auto">
              <a:xfrm>
                <a:off x="3394" y="3008"/>
                <a:ext cx="1754" cy="81"/>
              </a:xfrm>
              <a:custGeom>
                <a:avLst/>
                <a:gdLst>
                  <a:gd name="T0" fmla="*/ 174 w 1754"/>
                  <a:gd name="T1" fmla="*/ 0 h 81"/>
                  <a:gd name="T2" fmla="*/ 1754 w 1754"/>
                  <a:gd name="T3" fmla="*/ 48 h 81"/>
                  <a:gd name="T4" fmla="*/ 469 w 1754"/>
                  <a:gd name="T5" fmla="*/ 81 h 81"/>
                  <a:gd name="T6" fmla="*/ 0 w 1754"/>
                  <a:gd name="T7" fmla="*/ 75 h 81"/>
                  <a:gd name="T8" fmla="*/ 174 w 1754"/>
                  <a:gd name="T9" fmla="*/ 0 h 81"/>
                  <a:gd name="T10" fmla="*/ 174 w 1754"/>
                  <a:gd name="T11" fmla="*/ 0 h 81"/>
                  <a:gd name="T12" fmla="*/ 0 60000 65536"/>
                  <a:gd name="T13" fmla="*/ 0 60000 65536"/>
                  <a:gd name="T14" fmla="*/ 0 60000 65536"/>
                  <a:gd name="T15" fmla="*/ 0 60000 65536"/>
                  <a:gd name="T16" fmla="*/ 0 60000 65536"/>
                  <a:gd name="T17" fmla="*/ 0 60000 65536"/>
                  <a:gd name="T18" fmla="*/ 0 w 1754"/>
                  <a:gd name="T19" fmla="*/ 0 h 81"/>
                  <a:gd name="T20" fmla="*/ 1754 w 1754"/>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754" h="81">
                    <a:moveTo>
                      <a:pt x="174" y="0"/>
                    </a:moveTo>
                    <a:lnTo>
                      <a:pt x="1754" y="48"/>
                    </a:lnTo>
                    <a:lnTo>
                      <a:pt x="469" y="81"/>
                    </a:lnTo>
                    <a:lnTo>
                      <a:pt x="0" y="75"/>
                    </a:lnTo>
                    <a:lnTo>
                      <a:pt x="174" y="0"/>
                    </a:lnTo>
                    <a:close/>
                  </a:path>
                </a:pathLst>
              </a:custGeom>
              <a:solidFill>
                <a:srgbClr val="638091"/>
              </a:solidFill>
              <a:ln w="9525">
                <a:noFill/>
                <a:round/>
                <a:headEnd/>
                <a:tailEnd/>
              </a:ln>
            </p:spPr>
            <p:txBody>
              <a:bodyPr/>
              <a:lstStyle/>
              <a:p>
                <a:endParaRPr lang="en-CA"/>
              </a:p>
            </p:txBody>
          </p:sp>
          <p:sp>
            <p:nvSpPr>
              <p:cNvPr id="17418" name="Freeform 7"/>
              <p:cNvSpPr>
                <a:spLocks/>
              </p:cNvSpPr>
              <p:nvPr/>
            </p:nvSpPr>
            <p:spPr bwMode="auto">
              <a:xfrm>
                <a:off x="2956" y="2994"/>
                <a:ext cx="81" cy="57"/>
              </a:xfrm>
              <a:custGeom>
                <a:avLst/>
                <a:gdLst>
                  <a:gd name="T0" fmla="*/ 45 w 81"/>
                  <a:gd name="T1" fmla="*/ 0 h 57"/>
                  <a:gd name="T2" fmla="*/ 21 w 81"/>
                  <a:gd name="T3" fmla="*/ 14 h 57"/>
                  <a:gd name="T4" fmla="*/ 0 w 81"/>
                  <a:gd name="T5" fmla="*/ 41 h 57"/>
                  <a:gd name="T6" fmla="*/ 34 w 81"/>
                  <a:gd name="T7" fmla="*/ 55 h 57"/>
                  <a:gd name="T8" fmla="*/ 81 w 81"/>
                  <a:gd name="T9" fmla="*/ 57 h 57"/>
                  <a:gd name="T10" fmla="*/ 45 w 81"/>
                  <a:gd name="T11" fmla="*/ 0 h 57"/>
                  <a:gd name="T12" fmla="*/ 45 w 81"/>
                  <a:gd name="T13" fmla="*/ 0 h 57"/>
                  <a:gd name="T14" fmla="*/ 0 60000 65536"/>
                  <a:gd name="T15" fmla="*/ 0 60000 65536"/>
                  <a:gd name="T16" fmla="*/ 0 60000 65536"/>
                  <a:gd name="T17" fmla="*/ 0 60000 65536"/>
                  <a:gd name="T18" fmla="*/ 0 60000 65536"/>
                  <a:gd name="T19" fmla="*/ 0 60000 65536"/>
                  <a:gd name="T20" fmla="*/ 0 60000 65536"/>
                  <a:gd name="T21" fmla="*/ 0 w 81"/>
                  <a:gd name="T22" fmla="*/ 0 h 57"/>
                  <a:gd name="T23" fmla="*/ 81 w 81"/>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57">
                    <a:moveTo>
                      <a:pt x="45" y="0"/>
                    </a:moveTo>
                    <a:lnTo>
                      <a:pt x="21" y="14"/>
                    </a:lnTo>
                    <a:lnTo>
                      <a:pt x="0" y="41"/>
                    </a:lnTo>
                    <a:lnTo>
                      <a:pt x="34" y="55"/>
                    </a:lnTo>
                    <a:lnTo>
                      <a:pt x="81" y="57"/>
                    </a:lnTo>
                    <a:lnTo>
                      <a:pt x="45" y="0"/>
                    </a:lnTo>
                    <a:close/>
                  </a:path>
                </a:pathLst>
              </a:custGeom>
              <a:solidFill>
                <a:srgbClr val="E68033"/>
              </a:solidFill>
              <a:ln w="9525">
                <a:noFill/>
                <a:round/>
                <a:headEnd/>
                <a:tailEnd/>
              </a:ln>
            </p:spPr>
            <p:txBody>
              <a:bodyPr/>
              <a:lstStyle/>
              <a:p>
                <a:endParaRPr lang="en-CA"/>
              </a:p>
            </p:txBody>
          </p:sp>
          <p:sp>
            <p:nvSpPr>
              <p:cNvPr id="17419" name="Freeform 8"/>
              <p:cNvSpPr>
                <a:spLocks/>
              </p:cNvSpPr>
              <p:nvPr/>
            </p:nvSpPr>
            <p:spPr bwMode="auto">
              <a:xfrm>
                <a:off x="3084" y="1513"/>
                <a:ext cx="1920" cy="1567"/>
              </a:xfrm>
              <a:custGeom>
                <a:avLst/>
                <a:gdLst>
                  <a:gd name="T0" fmla="*/ 121 w 1920"/>
                  <a:gd name="T1" fmla="*/ 1376 h 1567"/>
                  <a:gd name="T2" fmla="*/ 125 w 1920"/>
                  <a:gd name="T3" fmla="*/ 1373 h 1567"/>
                  <a:gd name="T4" fmla="*/ 136 w 1920"/>
                  <a:gd name="T5" fmla="*/ 1368 h 1567"/>
                  <a:gd name="T6" fmla="*/ 144 w 1920"/>
                  <a:gd name="T7" fmla="*/ 1364 h 1567"/>
                  <a:gd name="T8" fmla="*/ 153 w 1920"/>
                  <a:gd name="T9" fmla="*/ 1361 h 1567"/>
                  <a:gd name="T10" fmla="*/ 165 w 1920"/>
                  <a:gd name="T11" fmla="*/ 1357 h 1567"/>
                  <a:gd name="T12" fmla="*/ 179 w 1920"/>
                  <a:gd name="T13" fmla="*/ 1356 h 1567"/>
                  <a:gd name="T14" fmla="*/ 194 w 1920"/>
                  <a:gd name="T15" fmla="*/ 1354 h 1567"/>
                  <a:gd name="T16" fmla="*/ 219 w 1920"/>
                  <a:gd name="T17" fmla="*/ 1354 h 1567"/>
                  <a:gd name="T18" fmla="*/ 245 w 1920"/>
                  <a:gd name="T19" fmla="*/ 1354 h 1567"/>
                  <a:gd name="T20" fmla="*/ 273 w 1920"/>
                  <a:gd name="T21" fmla="*/ 1354 h 1567"/>
                  <a:gd name="T22" fmla="*/ 299 w 1920"/>
                  <a:gd name="T23" fmla="*/ 1354 h 1567"/>
                  <a:gd name="T24" fmla="*/ 322 w 1920"/>
                  <a:gd name="T25" fmla="*/ 1354 h 1567"/>
                  <a:gd name="T26" fmla="*/ 339 w 1920"/>
                  <a:gd name="T27" fmla="*/ 1354 h 1567"/>
                  <a:gd name="T28" fmla="*/ 344 w 1920"/>
                  <a:gd name="T29" fmla="*/ 1354 h 1567"/>
                  <a:gd name="T30" fmla="*/ 550 w 1920"/>
                  <a:gd name="T31" fmla="*/ 1063 h 1567"/>
                  <a:gd name="T32" fmla="*/ 894 w 1920"/>
                  <a:gd name="T33" fmla="*/ 756 h 1567"/>
                  <a:gd name="T34" fmla="*/ 900 w 1920"/>
                  <a:gd name="T35" fmla="*/ 752 h 1567"/>
                  <a:gd name="T36" fmla="*/ 907 w 1920"/>
                  <a:gd name="T37" fmla="*/ 747 h 1567"/>
                  <a:gd name="T38" fmla="*/ 916 w 1920"/>
                  <a:gd name="T39" fmla="*/ 745 h 1567"/>
                  <a:gd name="T40" fmla="*/ 925 w 1920"/>
                  <a:gd name="T41" fmla="*/ 738 h 1567"/>
                  <a:gd name="T42" fmla="*/ 935 w 1920"/>
                  <a:gd name="T43" fmla="*/ 733 h 1567"/>
                  <a:gd name="T44" fmla="*/ 945 w 1920"/>
                  <a:gd name="T45" fmla="*/ 729 h 1567"/>
                  <a:gd name="T46" fmla="*/ 955 w 1920"/>
                  <a:gd name="T47" fmla="*/ 725 h 1567"/>
                  <a:gd name="T48" fmla="*/ 971 w 1920"/>
                  <a:gd name="T49" fmla="*/ 718 h 1567"/>
                  <a:gd name="T50" fmla="*/ 983 w 1920"/>
                  <a:gd name="T51" fmla="*/ 714 h 1567"/>
                  <a:gd name="T52" fmla="*/ 993 w 1920"/>
                  <a:gd name="T53" fmla="*/ 712 h 1567"/>
                  <a:gd name="T54" fmla="*/ 1101 w 1920"/>
                  <a:gd name="T55" fmla="*/ 760 h 1567"/>
                  <a:gd name="T56" fmla="*/ 1110 w 1920"/>
                  <a:gd name="T57" fmla="*/ 747 h 1567"/>
                  <a:gd name="T58" fmla="*/ 1128 w 1920"/>
                  <a:gd name="T59" fmla="*/ 723 h 1567"/>
                  <a:gd name="T60" fmla="*/ 1153 w 1920"/>
                  <a:gd name="T61" fmla="*/ 690 h 1567"/>
                  <a:gd name="T62" fmla="*/ 1180 w 1920"/>
                  <a:gd name="T63" fmla="*/ 653 h 1567"/>
                  <a:gd name="T64" fmla="*/ 1208 w 1920"/>
                  <a:gd name="T65" fmla="*/ 614 h 1567"/>
                  <a:gd name="T66" fmla="*/ 1236 w 1920"/>
                  <a:gd name="T67" fmla="*/ 576 h 1567"/>
                  <a:gd name="T68" fmla="*/ 1262 w 1920"/>
                  <a:gd name="T69" fmla="*/ 541 h 1567"/>
                  <a:gd name="T70" fmla="*/ 1284 w 1920"/>
                  <a:gd name="T71" fmla="*/ 511 h 1567"/>
                  <a:gd name="T72" fmla="*/ 1301 w 1920"/>
                  <a:gd name="T73" fmla="*/ 488 h 1567"/>
                  <a:gd name="T74" fmla="*/ 1311 w 1920"/>
                  <a:gd name="T75" fmla="*/ 472 h 1567"/>
                  <a:gd name="T76" fmla="*/ 1319 w 1920"/>
                  <a:gd name="T77" fmla="*/ 459 h 1567"/>
                  <a:gd name="T78" fmla="*/ 1325 w 1920"/>
                  <a:gd name="T79" fmla="*/ 448 h 1567"/>
                  <a:gd name="T80" fmla="*/ 1326 w 1920"/>
                  <a:gd name="T81" fmla="*/ 445 h 1567"/>
                  <a:gd name="T82" fmla="*/ 1532 w 1920"/>
                  <a:gd name="T83" fmla="*/ 464 h 1567"/>
                  <a:gd name="T84" fmla="*/ 1535 w 1920"/>
                  <a:gd name="T85" fmla="*/ 460 h 1567"/>
                  <a:gd name="T86" fmla="*/ 1544 w 1920"/>
                  <a:gd name="T87" fmla="*/ 450 h 1567"/>
                  <a:gd name="T88" fmla="*/ 1558 w 1920"/>
                  <a:gd name="T89" fmla="*/ 432 h 1567"/>
                  <a:gd name="T90" fmla="*/ 1579 w 1920"/>
                  <a:gd name="T91" fmla="*/ 410 h 1567"/>
                  <a:gd name="T92" fmla="*/ 1601 w 1920"/>
                  <a:gd name="T93" fmla="*/ 380 h 1567"/>
                  <a:gd name="T94" fmla="*/ 1628 w 1920"/>
                  <a:gd name="T95" fmla="*/ 347 h 1567"/>
                  <a:gd name="T96" fmla="*/ 1656 w 1920"/>
                  <a:gd name="T97" fmla="*/ 309 h 1567"/>
                  <a:gd name="T98" fmla="*/ 1687 w 1920"/>
                  <a:gd name="T99" fmla="*/ 268 h 1567"/>
                  <a:gd name="T100" fmla="*/ 1717 w 1920"/>
                  <a:gd name="T101" fmla="*/ 223 h 1567"/>
                  <a:gd name="T102" fmla="*/ 1749 w 1920"/>
                  <a:gd name="T103" fmla="*/ 177 h 1567"/>
                  <a:gd name="T104" fmla="*/ 1778 w 1920"/>
                  <a:gd name="T105" fmla="*/ 132 h 1567"/>
                  <a:gd name="T106" fmla="*/ 1806 w 1920"/>
                  <a:gd name="T107" fmla="*/ 90 h 1567"/>
                  <a:gd name="T108" fmla="*/ 1829 w 1920"/>
                  <a:gd name="T109" fmla="*/ 54 h 1567"/>
                  <a:gd name="T110" fmla="*/ 1848 w 1920"/>
                  <a:gd name="T111" fmla="*/ 26 h 1567"/>
                  <a:gd name="T112" fmla="*/ 1860 w 1920"/>
                  <a:gd name="T113" fmla="*/ 7 h 1567"/>
                  <a:gd name="T114" fmla="*/ 1865 w 1920"/>
                  <a:gd name="T115" fmla="*/ 0 h 1567"/>
                  <a:gd name="T116" fmla="*/ 1677 w 1920"/>
                  <a:gd name="T117" fmla="*/ 593 h 1567"/>
                  <a:gd name="T118" fmla="*/ 1353 w 1920"/>
                  <a:gd name="T119" fmla="*/ 1029 h 1567"/>
                  <a:gd name="T120" fmla="*/ 931 w 1920"/>
                  <a:gd name="T121" fmla="*/ 1256 h 1567"/>
                  <a:gd name="T122" fmla="*/ 574 w 1920"/>
                  <a:gd name="T123" fmla="*/ 1464 h 1567"/>
                  <a:gd name="T124" fmla="*/ 0 w 1920"/>
                  <a:gd name="T125" fmla="*/ 1564 h 15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20"/>
                  <a:gd name="T190" fmla="*/ 0 h 1567"/>
                  <a:gd name="T191" fmla="*/ 1920 w 1920"/>
                  <a:gd name="T192" fmla="*/ 1567 h 15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20" h="1567">
                    <a:moveTo>
                      <a:pt x="0" y="1564"/>
                    </a:moveTo>
                    <a:lnTo>
                      <a:pt x="121" y="1376"/>
                    </a:lnTo>
                    <a:lnTo>
                      <a:pt x="121" y="1374"/>
                    </a:lnTo>
                    <a:lnTo>
                      <a:pt x="125" y="1373"/>
                    </a:lnTo>
                    <a:lnTo>
                      <a:pt x="129" y="1370"/>
                    </a:lnTo>
                    <a:lnTo>
                      <a:pt x="136" y="1368"/>
                    </a:lnTo>
                    <a:lnTo>
                      <a:pt x="139" y="1365"/>
                    </a:lnTo>
                    <a:lnTo>
                      <a:pt x="144" y="1364"/>
                    </a:lnTo>
                    <a:lnTo>
                      <a:pt x="149" y="1361"/>
                    </a:lnTo>
                    <a:lnTo>
                      <a:pt x="153" y="1361"/>
                    </a:lnTo>
                    <a:lnTo>
                      <a:pt x="158" y="1359"/>
                    </a:lnTo>
                    <a:lnTo>
                      <a:pt x="165" y="1357"/>
                    </a:lnTo>
                    <a:lnTo>
                      <a:pt x="171" y="1356"/>
                    </a:lnTo>
                    <a:lnTo>
                      <a:pt x="179" y="1356"/>
                    </a:lnTo>
                    <a:lnTo>
                      <a:pt x="185" y="1355"/>
                    </a:lnTo>
                    <a:lnTo>
                      <a:pt x="194" y="1354"/>
                    </a:lnTo>
                    <a:lnTo>
                      <a:pt x="205" y="1354"/>
                    </a:lnTo>
                    <a:lnTo>
                      <a:pt x="219" y="1354"/>
                    </a:lnTo>
                    <a:lnTo>
                      <a:pt x="230" y="1354"/>
                    </a:lnTo>
                    <a:lnTo>
                      <a:pt x="245" y="1354"/>
                    </a:lnTo>
                    <a:lnTo>
                      <a:pt x="259" y="1354"/>
                    </a:lnTo>
                    <a:lnTo>
                      <a:pt x="273" y="1354"/>
                    </a:lnTo>
                    <a:lnTo>
                      <a:pt x="286" y="1354"/>
                    </a:lnTo>
                    <a:lnTo>
                      <a:pt x="299" y="1354"/>
                    </a:lnTo>
                    <a:lnTo>
                      <a:pt x="310" y="1354"/>
                    </a:lnTo>
                    <a:lnTo>
                      <a:pt x="322" y="1354"/>
                    </a:lnTo>
                    <a:lnTo>
                      <a:pt x="331" y="1354"/>
                    </a:lnTo>
                    <a:lnTo>
                      <a:pt x="339" y="1354"/>
                    </a:lnTo>
                    <a:lnTo>
                      <a:pt x="342" y="1354"/>
                    </a:lnTo>
                    <a:lnTo>
                      <a:pt x="344" y="1354"/>
                    </a:lnTo>
                    <a:lnTo>
                      <a:pt x="471" y="1100"/>
                    </a:lnTo>
                    <a:lnTo>
                      <a:pt x="550" y="1063"/>
                    </a:lnTo>
                    <a:lnTo>
                      <a:pt x="722" y="1063"/>
                    </a:lnTo>
                    <a:lnTo>
                      <a:pt x="894" y="756"/>
                    </a:lnTo>
                    <a:lnTo>
                      <a:pt x="895" y="755"/>
                    </a:lnTo>
                    <a:lnTo>
                      <a:pt x="900" y="752"/>
                    </a:lnTo>
                    <a:lnTo>
                      <a:pt x="903" y="750"/>
                    </a:lnTo>
                    <a:lnTo>
                      <a:pt x="907" y="747"/>
                    </a:lnTo>
                    <a:lnTo>
                      <a:pt x="910" y="746"/>
                    </a:lnTo>
                    <a:lnTo>
                      <a:pt x="916" y="745"/>
                    </a:lnTo>
                    <a:lnTo>
                      <a:pt x="919" y="741"/>
                    </a:lnTo>
                    <a:lnTo>
                      <a:pt x="925" y="738"/>
                    </a:lnTo>
                    <a:lnTo>
                      <a:pt x="930" y="736"/>
                    </a:lnTo>
                    <a:lnTo>
                      <a:pt x="935" y="733"/>
                    </a:lnTo>
                    <a:lnTo>
                      <a:pt x="940" y="732"/>
                    </a:lnTo>
                    <a:lnTo>
                      <a:pt x="945" y="729"/>
                    </a:lnTo>
                    <a:lnTo>
                      <a:pt x="950" y="727"/>
                    </a:lnTo>
                    <a:lnTo>
                      <a:pt x="955" y="725"/>
                    </a:lnTo>
                    <a:lnTo>
                      <a:pt x="963" y="720"/>
                    </a:lnTo>
                    <a:lnTo>
                      <a:pt x="971" y="718"/>
                    </a:lnTo>
                    <a:lnTo>
                      <a:pt x="977" y="715"/>
                    </a:lnTo>
                    <a:lnTo>
                      <a:pt x="983" y="714"/>
                    </a:lnTo>
                    <a:lnTo>
                      <a:pt x="989" y="712"/>
                    </a:lnTo>
                    <a:lnTo>
                      <a:pt x="993" y="712"/>
                    </a:lnTo>
                    <a:lnTo>
                      <a:pt x="1100" y="763"/>
                    </a:lnTo>
                    <a:lnTo>
                      <a:pt x="1101" y="760"/>
                    </a:lnTo>
                    <a:lnTo>
                      <a:pt x="1105" y="755"/>
                    </a:lnTo>
                    <a:lnTo>
                      <a:pt x="1110" y="747"/>
                    </a:lnTo>
                    <a:lnTo>
                      <a:pt x="1119" y="736"/>
                    </a:lnTo>
                    <a:lnTo>
                      <a:pt x="1128" y="723"/>
                    </a:lnTo>
                    <a:lnTo>
                      <a:pt x="1140" y="708"/>
                    </a:lnTo>
                    <a:lnTo>
                      <a:pt x="1153" y="690"/>
                    </a:lnTo>
                    <a:lnTo>
                      <a:pt x="1167" y="672"/>
                    </a:lnTo>
                    <a:lnTo>
                      <a:pt x="1180" y="653"/>
                    </a:lnTo>
                    <a:lnTo>
                      <a:pt x="1195" y="634"/>
                    </a:lnTo>
                    <a:lnTo>
                      <a:pt x="1208" y="614"/>
                    </a:lnTo>
                    <a:lnTo>
                      <a:pt x="1223" y="595"/>
                    </a:lnTo>
                    <a:lnTo>
                      <a:pt x="1236" y="576"/>
                    </a:lnTo>
                    <a:lnTo>
                      <a:pt x="1250" y="558"/>
                    </a:lnTo>
                    <a:lnTo>
                      <a:pt x="1262" y="541"/>
                    </a:lnTo>
                    <a:lnTo>
                      <a:pt x="1275" y="526"/>
                    </a:lnTo>
                    <a:lnTo>
                      <a:pt x="1284" y="511"/>
                    </a:lnTo>
                    <a:lnTo>
                      <a:pt x="1293" y="499"/>
                    </a:lnTo>
                    <a:lnTo>
                      <a:pt x="1301" y="488"/>
                    </a:lnTo>
                    <a:lnTo>
                      <a:pt x="1307" y="479"/>
                    </a:lnTo>
                    <a:lnTo>
                      <a:pt x="1311" y="472"/>
                    </a:lnTo>
                    <a:lnTo>
                      <a:pt x="1316" y="464"/>
                    </a:lnTo>
                    <a:lnTo>
                      <a:pt x="1319" y="459"/>
                    </a:lnTo>
                    <a:lnTo>
                      <a:pt x="1323" y="455"/>
                    </a:lnTo>
                    <a:lnTo>
                      <a:pt x="1325" y="448"/>
                    </a:lnTo>
                    <a:lnTo>
                      <a:pt x="1326" y="446"/>
                    </a:lnTo>
                    <a:lnTo>
                      <a:pt x="1326" y="445"/>
                    </a:lnTo>
                    <a:lnTo>
                      <a:pt x="1435" y="403"/>
                    </a:lnTo>
                    <a:lnTo>
                      <a:pt x="1532" y="464"/>
                    </a:lnTo>
                    <a:lnTo>
                      <a:pt x="1532" y="463"/>
                    </a:lnTo>
                    <a:lnTo>
                      <a:pt x="1535" y="460"/>
                    </a:lnTo>
                    <a:lnTo>
                      <a:pt x="1539" y="455"/>
                    </a:lnTo>
                    <a:lnTo>
                      <a:pt x="1544" y="450"/>
                    </a:lnTo>
                    <a:lnTo>
                      <a:pt x="1552" y="441"/>
                    </a:lnTo>
                    <a:lnTo>
                      <a:pt x="1558" y="432"/>
                    </a:lnTo>
                    <a:lnTo>
                      <a:pt x="1567" y="421"/>
                    </a:lnTo>
                    <a:lnTo>
                      <a:pt x="1579" y="410"/>
                    </a:lnTo>
                    <a:lnTo>
                      <a:pt x="1589" y="396"/>
                    </a:lnTo>
                    <a:lnTo>
                      <a:pt x="1601" y="380"/>
                    </a:lnTo>
                    <a:lnTo>
                      <a:pt x="1614" y="363"/>
                    </a:lnTo>
                    <a:lnTo>
                      <a:pt x="1628" y="347"/>
                    </a:lnTo>
                    <a:lnTo>
                      <a:pt x="1641" y="329"/>
                    </a:lnTo>
                    <a:lnTo>
                      <a:pt x="1656" y="309"/>
                    </a:lnTo>
                    <a:lnTo>
                      <a:pt x="1670" y="289"/>
                    </a:lnTo>
                    <a:lnTo>
                      <a:pt x="1687" y="268"/>
                    </a:lnTo>
                    <a:lnTo>
                      <a:pt x="1701" y="245"/>
                    </a:lnTo>
                    <a:lnTo>
                      <a:pt x="1717" y="223"/>
                    </a:lnTo>
                    <a:lnTo>
                      <a:pt x="1733" y="200"/>
                    </a:lnTo>
                    <a:lnTo>
                      <a:pt x="1749" y="177"/>
                    </a:lnTo>
                    <a:lnTo>
                      <a:pt x="1764" y="155"/>
                    </a:lnTo>
                    <a:lnTo>
                      <a:pt x="1778" y="132"/>
                    </a:lnTo>
                    <a:lnTo>
                      <a:pt x="1793" y="111"/>
                    </a:lnTo>
                    <a:lnTo>
                      <a:pt x="1806" y="90"/>
                    </a:lnTo>
                    <a:lnTo>
                      <a:pt x="1817" y="71"/>
                    </a:lnTo>
                    <a:lnTo>
                      <a:pt x="1829" y="54"/>
                    </a:lnTo>
                    <a:lnTo>
                      <a:pt x="1839" y="38"/>
                    </a:lnTo>
                    <a:lnTo>
                      <a:pt x="1848" y="26"/>
                    </a:lnTo>
                    <a:lnTo>
                      <a:pt x="1854" y="14"/>
                    </a:lnTo>
                    <a:lnTo>
                      <a:pt x="1860" y="7"/>
                    </a:lnTo>
                    <a:lnTo>
                      <a:pt x="1862" y="2"/>
                    </a:lnTo>
                    <a:lnTo>
                      <a:pt x="1865" y="0"/>
                    </a:lnTo>
                    <a:lnTo>
                      <a:pt x="1920" y="155"/>
                    </a:lnTo>
                    <a:lnTo>
                      <a:pt x="1677" y="593"/>
                    </a:lnTo>
                    <a:lnTo>
                      <a:pt x="1445" y="582"/>
                    </a:lnTo>
                    <a:lnTo>
                      <a:pt x="1353" y="1029"/>
                    </a:lnTo>
                    <a:lnTo>
                      <a:pt x="928" y="1001"/>
                    </a:lnTo>
                    <a:lnTo>
                      <a:pt x="931" y="1256"/>
                    </a:lnTo>
                    <a:lnTo>
                      <a:pt x="601" y="1238"/>
                    </a:lnTo>
                    <a:lnTo>
                      <a:pt x="574" y="1464"/>
                    </a:lnTo>
                    <a:lnTo>
                      <a:pt x="144" y="1567"/>
                    </a:lnTo>
                    <a:lnTo>
                      <a:pt x="0" y="1564"/>
                    </a:lnTo>
                    <a:close/>
                  </a:path>
                </a:pathLst>
              </a:custGeom>
              <a:solidFill>
                <a:srgbClr val="FFC266"/>
              </a:solidFill>
              <a:ln w="9525">
                <a:noFill/>
                <a:round/>
                <a:headEnd/>
                <a:tailEnd/>
              </a:ln>
            </p:spPr>
            <p:txBody>
              <a:bodyPr/>
              <a:lstStyle/>
              <a:p>
                <a:endParaRPr lang="en-CA"/>
              </a:p>
            </p:txBody>
          </p:sp>
          <p:sp>
            <p:nvSpPr>
              <p:cNvPr id="17420" name="Freeform 9"/>
              <p:cNvSpPr>
                <a:spLocks/>
              </p:cNvSpPr>
              <p:nvPr/>
            </p:nvSpPr>
            <p:spPr bwMode="auto">
              <a:xfrm>
                <a:off x="4660" y="1776"/>
                <a:ext cx="240" cy="295"/>
              </a:xfrm>
              <a:custGeom>
                <a:avLst/>
                <a:gdLst>
                  <a:gd name="T0" fmla="*/ 0 w 240"/>
                  <a:gd name="T1" fmla="*/ 175 h 295"/>
                  <a:gd name="T2" fmla="*/ 48 w 240"/>
                  <a:gd name="T3" fmla="*/ 162 h 295"/>
                  <a:gd name="T4" fmla="*/ 47 w 240"/>
                  <a:gd name="T5" fmla="*/ 140 h 295"/>
                  <a:gd name="T6" fmla="*/ 47 w 240"/>
                  <a:gd name="T7" fmla="*/ 138 h 295"/>
                  <a:gd name="T8" fmla="*/ 50 w 240"/>
                  <a:gd name="T9" fmla="*/ 133 h 295"/>
                  <a:gd name="T10" fmla="*/ 52 w 240"/>
                  <a:gd name="T11" fmla="*/ 129 h 295"/>
                  <a:gd name="T12" fmla="*/ 54 w 240"/>
                  <a:gd name="T13" fmla="*/ 124 h 295"/>
                  <a:gd name="T14" fmla="*/ 57 w 240"/>
                  <a:gd name="T15" fmla="*/ 120 h 295"/>
                  <a:gd name="T16" fmla="*/ 62 w 240"/>
                  <a:gd name="T17" fmla="*/ 115 h 295"/>
                  <a:gd name="T18" fmla="*/ 66 w 240"/>
                  <a:gd name="T19" fmla="*/ 108 h 295"/>
                  <a:gd name="T20" fmla="*/ 71 w 240"/>
                  <a:gd name="T21" fmla="*/ 103 h 295"/>
                  <a:gd name="T22" fmla="*/ 76 w 240"/>
                  <a:gd name="T23" fmla="*/ 97 h 295"/>
                  <a:gd name="T24" fmla="*/ 84 w 240"/>
                  <a:gd name="T25" fmla="*/ 90 h 295"/>
                  <a:gd name="T26" fmla="*/ 90 w 240"/>
                  <a:gd name="T27" fmla="*/ 82 h 295"/>
                  <a:gd name="T28" fmla="*/ 99 w 240"/>
                  <a:gd name="T29" fmla="*/ 76 h 295"/>
                  <a:gd name="T30" fmla="*/ 106 w 240"/>
                  <a:gd name="T31" fmla="*/ 69 h 295"/>
                  <a:gd name="T32" fmla="*/ 116 w 240"/>
                  <a:gd name="T33" fmla="*/ 63 h 295"/>
                  <a:gd name="T34" fmla="*/ 125 w 240"/>
                  <a:gd name="T35" fmla="*/ 57 h 295"/>
                  <a:gd name="T36" fmla="*/ 134 w 240"/>
                  <a:gd name="T37" fmla="*/ 50 h 295"/>
                  <a:gd name="T38" fmla="*/ 145 w 240"/>
                  <a:gd name="T39" fmla="*/ 44 h 295"/>
                  <a:gd name="T40" fmla="*/ 155 w 240"/>
                  <a:gd name="T41" fmla="*/ 39 h 295"/>
                  <a:gd name="T42" fmla="*/ 164 w 240"/>
                  <a:gd name="T43" fmla="*/ 32 h 295"/>
                  <a:gd name="T44" fmla="*/ 175 w 240"/>
                  <a:gd name="T45" fmla="*/ 28 h 295"/>
                  <a:gd name="T46" fmla="*/ 186 w 240"/>
                  <a:gd name="T47" fmla="*/ 23 h 295"/>
                  <a:gd name="T48" fmla="*/ 195 w 240"/>
                  <a:gd name="T49" fmla="*/ 19 h 295"/>
                  <a:gd name="T50" fmla="*/ 204 w 240"/>
                  <a:gd name="T51" fmla="*/ 14 h 295"/>
                  <a:gd name="T52" fmla="*/ 213 w 240"/>
                  <a:gd name="T53" fmla="*/ 10 h 295"/>
                  <a:gd name="T54" fmla="*/ 219 w 240"/>
                  <a:gd name="T55" fmla="*/ 6 h 295"/>
                  <a:gd name="T56" fmla="*/ 227 w 240"/>
                  <a:gd name="T57" fmla="*/ 5 h 295"/>
                  <a:gd name="T58" fmla="*/ 232 w 240"/>
                  <a:gd name="T59" fmla="*/ 3 h 295"/>
                  <a:gd name="T60" fmla="*/ 236 w 240"/>
                  <a:gd name="T61" fmla="*/ 1 h 295"/>
                  <a:gd name="T62" fmla="*/ 239 w 240"/>
                  <a:gd name="T63" fmla="*/ 0 h 295"/>
                  <a:gd name="T64" fmla="*/ 240 w 240"/>
                  <a:gd name="T65" fmla="*/ 0 h 295"/>
                  <a:gd name="T66" fmla="*/ 79 w 240"/>
                  <a:gd name="T67" fmla="*/ 295 h 295"/>
                  <a:gd name="T68" fmla="*/ 0 w 240"/>
                  <a:gd name="T69" fmla="*/ 175 h 295"/>
                  <a:gd name="T70" fmla="*/ 0 w 240"/>
                  <a:gd name="T71" fmla="*/ 175 h 2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0"/>
                  <a:gd name="T109" fmla="*/ 0 h 295"/>
                  <a:gd name="T110" fmla="*/ 240 w 240"/>
                  <a:gd name="T111" fmla="*/ 295 h 2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0" h="295">
                    <a:moveTo>
                      <a:pt x="0" y="175"/>
                    </a:moveTo>
                    <a:lnTo>
                      <a:pt x="48" y="162"/>
                    </a:lnTo>
                    <a:lnTo>
                      <a:pt x="47" y="140"/>
                    </a:lnTo>
                    <a:lnTo>
                      <a:pt x="47" y="138"/>
                    </a:lnTo>
                    <a:lnTo>
                      <a:pt x="50" y="133"/>
                    </a:lnTo>
                    <a:lnTo>
                      <a:pt x="52" y="129"/>
                    </a:lnTo>
                    <a:lnTo>
                      <a:pt x="54" y="124"/>
                    </a:lnTo>
                    <a:lnTo>
                      <a:pt x="57" y="120"/>
                    </a:lnTo>
                    <a:lnTo>
                      <a:pt x="62" y="115"/>
                    </a:lnTo>
                    <a:lnTo>
                      <a:pt x="66" y="108"/>
                    </a:lnTo>
                    <a:lnTo>
                      <a:pt x="71" y="103"/>
                    </a:lnTo>
                    <a:lnTo>
                      <a:pt x="76" y="97"/>
                    </a:lnTo>
                    <a:lnTo>
                      <a:pt x="84" y="90"/>
                    </a:lnTo>
                    <a:lnTo>
                      <a:pt x="90" y="82"/>
                    </a:lnTo>
                    <a:lnTo>
                      <a:pt x="99" y="76"/>
                    </a:lnTo>
                    <a:lnTo>
                      <a:pt x="106" y="69"/>
                    </a:lnTo>
                    <a:lnTo>
                      <a:pt x="116" y="63"/>
                    </a:lnTo>
                    <a:lnTo>
                      <a:pt x="125" y="57"/>
                    </a:lnTo>
                    <a:lnTo>
                      <a:pt x="134" y="50"/>
                    </a:lnTo>
                    <a:lnTo>
                      <a:pt x="145" y="44"/>
                    </a:lnTo>
                    <a:lnTo>
                      <a:pt x="155" y="39"/>
                    </a:lnTo>
                    <a:lnTo>
                      <a:pt x="164" y="32"/>
                    </a:lnTo>
                    <a:lnTo>
                      <a:pt x="175" y="28"/>
                    </a:lnTo>
                    <a:lnTo>
                      <a:pt x="186" y="23"/>
                    </a:lnTo>
                    <a:lnTo>
                      <a:pt x="195" y="19"/>
                    </a:lnTo>
                    <a:lnTo>
                      <a:pt x="204" y="14"/>
                    </a:lnTo>
                    <a:lnTo>
                      <a:pt x="213" y="10"/>
                    </a:lnTo>
                    <a:lnTo>
                      <a:pt x="219" y="6"/>
                    </a:lnTo>
                    <a:lnTo>
                      <a:pt x="227" y="5"/>
                    </a:lnTo>
                    <a:lnTo>
                      <a:pt x="232" y="3"/>
                    </a:lnTo>
                    <a:lnTo>
                      <a:pt x="236" y="1"/>
                    </a:lnTo>
                    <a:lnTo>
                      <a:pt x="239" y="0"/>
                    </a:lnTo>
                    <a:lnTo>
                      <a:pt x="240" y="0"/>
                    </a:lnTo>
                    <a:lnTo>
                      <a:pt x="79" y="295"/>
                    </a:lnTo>
                    <a:lnTo>
                      <a:pt x="0" y="175"/>
                    </a:lnTo>
                    <a:close/>
                  </a:path>
                </a:pathLst>
              </a:custGeom>
              <a:solidFill>
                <a:srgbClr val="C24D4D"/>
              </a:solidFill>
              <a:ln w="9525">
                <a:noFill/>
                <a:round/>
                <a:headEnd/>
                <a:tailEnd/>
              </a:ln>
            </p:spPr>
            <p:txBody>
              <a:bodyPr/>
              <a:lstStyle/>
              <a:p>
                <a:endParaRPr lang="en-CA"/>
              </a:p>
            </p:txBody>
          </p:sp>
          <p:sp>
            <p:nvSpPr>
              <p:cNvPr id="17421" name="Freeform 10"/>
              <p:cNvSpPr>
                <a:spLocks/>
              </p:cNvSpPr>
              <p:nvPr/>
            </p:nvSpPr>
            <p:spPr bwMode="auto">
              <a:xfrm>
                <a:off x="3442" y="2601"/>
                <a:ext cx="220" cy="276"/>
              </a:xfrm>
              <a:custGeom>
                <a:avLst/>
                <a:gdLst>
                  <a:gd name="T0" fmla="*/ 0 w 220"/>
                  <a:gd name="T1" fmla="*/ 259 h 276"/>
                  <a:gd name="T2" fmla="*/ 75 w 220"/>
                  <a:gd name="T3" fmla="*/ 222 h 276"/>
                  <a:gd name="T4" fmla="*/ 63 w 220"/>
                  <a:gd name="T5" fmla="*/ 206 h 276"/>
                  <a:gd name="T6" fmla="*/ 63 w 220"/>
                  <a:gd name="T7" fmla="*/ 205 h 276"/>
                  <a:gd name="T8" fmla="*/ 64 w 220"/>
                  <a:gd name="T9" fmla="*/ 203 h 276"/>
                  <a:gd name="T10" fmla="*/ 64 w 220"/>
                  <a:gd name="T11" fmla="*/ 199 h 276"/>
                  <a:gd name="T12" fmla="*/ 67 w 220"/>
                  <a:gd name="T13" fmla="*/ 195 h 276"/>
                  <a:gd name="T14" fmla="*/ 69 w 220"/>
                  <a:gd name="T15" fmla="*/ 188 h 276"/>
                  <a:gd name="T16" fmla="*/ 73 w 220"/>
                  <a:gd name="T17" fmla="*/ 182 h 276"/>
                  <a:gd name="T18" fmla="*/ 76 w 220"/>
                  <a:gd name="T19" fmla="*/ 174 h 276"/>
                  <a:gd name="T20" fmla="*/ 81 w 220"/>
                  <a:gd name="T21" fmla="*/ 166 h 276"/>
                  <a:gd name="T22" fmla="*/ 85 w 220"/>
                  <a:gd name="T23" fmla="*/ 156 h 276"/>
                  <a:gd name="T24" fmla="*/ 90 w 220"/>
                  <a:gd name="T25" fmla="*/ 147 h 276"/>
                  <a:gd name="T26" fmla="*/ 96 w 220"/>
                  <a:gd name="T27" fmla="*/ 137 h 276"/>
                  <a:gd name="T28" fmla="*/ 103 w 220"/>
                  <a:gd name="T29" fmla="*/ 128 h 276"/>
                  <a:gd name="T30" fmla="*/ 108 w 220"/>
                  <a:gd name="T31" fmla="*/ 118 h 276"/>
                  <a:gd name="T32" fmla="*/ 116 w 220"/>
                  <a:gd name="T33" fmla="*/ 107 h 276"/>
                  <a:gd name="T34" fmla="*/ 122 w 220"/>
                  <a:gd name="T35" fmla="*/ 97 h 276"/>
                  <a:gd name="T36" fmla="*/ 131 w 220"/>
                  <a:gd name="T37" fmla="*/ 88 h 276"/>
                  <a:gd name="T38" fmla="*/ 138 w 220"/>
                  <a:gd name="T39" fmla="*/ 79 h 276"/>
                  <a:gd name="T40" fmla="*/ 145 w 220"/>
                  <a:gd name="T41" fmla="*/ 69 h 276"/>
                  <a:gd name="T42" fmla="*/ 153 w 220"/>
                  <a:gd name="T43" fmla="*/ 60 h 276"/>
                  <a:gd name="T44" fmla="*/ 161 w 220"/>
                  <a:gd name="T45" fmla="*/ 52 h 276"/>
                  <a:gd name="T46" fmla="*/ 167 w 220"/>
                  <a:gd name="T47" fmla="*/ 44 h 276"/>
                  <a:gd name="T48" fmla="*/ 175 w 220"/>
                  <a:gd name="T49" fmla="*/ 36 h 276"/>
                  <a:gd name="T50" fmla="*/ 183 w 220"/>
                  <a:gd name="T51" fmla="*/ 30 h 276"/>
                  <a:gd name="T52" fmla="*/ 190 w 220"/>
                  <a:gd name="T53" fmla="*/ 25 h 276"/>
                  <a:gd name="T54" fmla="*/ 196 w 220"/>
                  <a:gd name="T55" fmla="*/ 18 h 276"/>
                  <a:gd name="T56" fmla="*/ 202 w 220"/>
                  <a:gd name="T57" fmla="*/ 13 h 276"/>
                  <a:gd name="T58" fmla="*/ 206 w 220"/>
                  <a:gd name="T59" fmla="*/ 8 h 276"/>
                  <a:gd name="T60" fmla="*/ 211 w 220"/>
                  <a:gd name="T61" fmla="*/ 7 h 276"/>
                  <a:gd name="T62" fmla="*/ 218 w 220"/>
                  <a:gd name="T63" fmla="*/ 2 h 276"/>
                  <a:gd name="T64" fmla="*/ 220 w 220"/>
                  <a:gd name="T65" fmla="*/ 0 h 276"/>
                  <a:gd name="T66" fmla="*/ 148 w 220"/>
                  <a:gd name="T67" fmla="*/ 276 h 276"/>
                  <a:gd name="T68" fmla="*/ 0 w 220"/>
                  <a:gd name="T69" fmla="*/ 259 h 276"/>
                  <a:gd name="T70" fmla="*/ 0 w 220"/>
                  <a:gd name="T71" fmla="*/ 259 h 2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0"/>
                  <a:gd name="T109" fmla="*/ 0 h 276"/>
                  <a:gd name="T110" fmla="*/ 220 w 220"/>
                  <a:gd name="T111" fmla="*/ 276 h 2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0" h="276">
                    <a:moveTo>
                      <a:pt x="0" y="259"/>
                    </a:moveTo>
                    <a:lnTo>
                      <a:pt x="75" y="222"/>
                    </a:lnTo>
                    <a:lnTo>
                      <a:pt x="63" y="206"/>
                    </a:lnTo>
                    <a:lnTo>
                      <a:pt x="63" y="205"/>
                    </a:lnTo>
                    <a:lnTo>
                      <a:pt x="64" y="203"/>
                    </a:lnTo>
                    <a:lnTo>
                      <a:pt x="64" y="199"/>
                    </a:lnTo>
                    <a:lnTo>
                      <a:pt x="67" y="195"/>
                    </a:lnTo>
                    <a:lnTo>
                      <a:pt x="69" y="188"/>
                    </a:lnTo>
                    <a:lnTo>
                      <a:pt x="73" y="182"/>
                    </a:lnTo>
                    <a:lnTo>
                      <a:pt x="76" y="174"/>
                    </a:lnTo>
                    <a:lnTo>
                      <a:pt x="81" y="166"/>
                    </a:lnTo>
                    <a:lnTo>
                      <a:pt x="85" y="156"/>
                    </a:lnTo>
                    <a:lnTo>
                      <a:pt x="90" y="147"/>
                    </a:lnTo>
                    <a:lnTo>
                      <a:pt x="96" y="137"/>
                    </a:lnTo>
                    <a:lnTo>
                      <a:pt x="103" y="128"/>
                    </a:lnTo>
                    <a:lnTo>
                      <a:pt x="108" y="118"/>
                    </a:lnTo>
                    <a:lnTo>
                      <a:pt x="116" y="107"/>
                    </a:lnTo>
                    <a:lnTo>
                      <a:pt x="122" y="97"/>
                    </a:lnTo>
                    <a:lnTo>
                      <a:pt x="131" y="88"/>
                    </a:lnTo>
                    <a:lnTo>
                      <a:pt x="138" y="79"/>
                    </a:lnTo>
                    <a:lnTo>
                      <a:pt x="145" y="69"/>
                    </a:lnTo>
                    <a:lnTo>
                      <a:pt x="153" y="60"/>
                    </a:lnTo>
                    <a:lnTo>
                      <a:pt x="161" y="52"/>
                    </a:lnTo>
                    <a:lnTo>
                      <a:pt x="167" y="44"/>
                    </a:lnTo>
                    <a:lnTo>
                      <a:pt x="175" y="36"/>
                    </a:lnTo>
                    <a:lnTo>
                      <a:pt x="183" y="30"/>
                    </a:lnTo>
                    <a:lnTo>
                      <a:pt x="190" y="25"/>
                    </a:lnTo>
                    <a:lnTo>
                      <a:pt x="196" y="18"/>
                    </a:lnTo>
                    <a:lnTo>
                      <a:pt x="202" y="13"/>
                    </a:lnTo>
                    <a:lnTo>
                      <a:pt x="206" y="8"/>
                    </a:lnTo>
                    <a:lnTo>
                      <a:pt x="211" y="7"/>
                    </a:lnTo>
                    <a:lnTo>
                      <a:pt x="218" y="2"/>
                    </a:lnTo>
                    <a:lnTo>
                      <a:pt x="220" y="0"/>
                    </a:lnTo>
                    <a:lnTo>
                      <a:pt x="148" y="276"/>
                    </a:lnTo>
                    <a:lnTo>
                      <a:pt x="0" y="259"/>
                    </a:lnTo>
                    <a:close/>
                  </a:path>
                </a:pathLst>
              </a:custGeom>
              <a:solidFill>
                <a:srgbClr val="C24D4D"/>
              </a:solidFill>
              <a:ln w="9525">
                <a:noFill/>
                <a:round/>
                <a:headEnd/>
                <a:tailEnd/>
              </a:ln>
            </p:spPr>
            <p:txBody>
              <a:bodyPr/>
              <a:lstStyle/>
              <a:p>
                <a:endParaRPr lang="en-CA"/>
              </a:p>
            </p:txBody>
          </p:sp>
          <p:sp>
            <p:nvSpPr>
              <p:cNvPr id="17422" name="Freeform 11"/>
              <p:cNvSpPr>
                <a:spLocks/>
              </p:cNvSpPr>
              <p:nvPr/>
            </p:nvSpPr>
            <p:spPr bwMode="auto">
              <a:xfrm>
                <a:off x="3121" y="2860"/>
                <a:ext cx="242" cy="220"/>
              </a:xfrm>
              <a:custGeom>
                <a:avLst/>
                <a:gdLst>
                  <a:gd name="T0" fmla="*/ 242 w 242"/>
                  <a:gd name="T1" fmla="*/ 4 h 220"/>
                  <a:gd name="T2" fmla="*/ 238 w 242"/>
                  <a:gd name="T3" fmla="*/ 1 h 220"/>
                  <a:gd name="T4" fmla="*/ 233 w 242"/>
                  <a:gd name="T5" fmla="*/ 0 h 220"/>
                  <a:gd name="T6" fmla="*/ 227 w 242"/>
                  <a:gd name="T7" fmla="*/ 0 h 220"/>
                  <a:gd name="T8" fmla="*/ 220 w 242"/>
                  <a:gd name="T9" fmla="*/ 0 h 220"/>
                  <a:gd name="T10" fmla="*/ 213 w 242"/>
                  <a:gd name="T11" fmla="*/ 0 h 220"/>
                  <a:gd name="T12" fmla="*/ 204 w 242"/>
                  <a:gd name="T13" fmla="*/ 1 h 220"/>
                  <a:gd name="T14" fmla="*/ 196 w 242"/>
                  <a:gd name="T15" fmla="*/ 3 h 220"/>
                  <a:gd name="T16" fmla="*/ 187 w 242"/>
                  <a:gd name="T17" fmla="*/ 3 h 220"/>
                  <a:gd name="T18" fmla="*/ 177 w 242"/>
                  <a:gd name="T19" fmla="*/ 3 h 220"/>
                  <a:gd name="T20" fmla="*/ 169 w 242"/>
                  <a:gd name="T21" fmla="*/ 4 h 220"/>
                  <a:gd name="T22" fmla="*/ 161 w 242"/>
                  <a:gd name="T23" fmla="*/ 4 h 220"/>
                  <a:gd name="T24" fmla="*/ 155 w 242"/>
                  <a:gd name="T25" fmla="*/ 7 h 220"/>
                  <a:gd name="T26" fmla="*/ 150 w 242"/>
                  <a:gd name="T27" fmla="*/ 7 h 220"/>
                  <a:gd name="T28" fmla="*/ 144 w 242"/>
                  <a:gd name="T29" fmla="*/ 8 h 220"/>
                  <a:gd name="T30" fmla="*/ 142 w 242"/>
                  <a:gd name="T31" fmla="*/ 8 h 220"/>
                  <a:gd name="T32" fmla="*/ 142 w 242"/>
                  <a:gd name="T33" fmla="*/ 9 h 220"/>
                  <a:gd name="T34" fmla="*/ 132 w 242"/>
                  <a:gd name="T35" fmla="*/ 72 h 220"/>
                  <a:gd name="T36" fmla="*/ 0 w 242"/>
                  <a:gd name="T37" fmla="*/ 215 h 220"/>
                  <a:gd name="T38" fmla="*/ 161 w 242"/>
                  <a:gd name="T39" fmla="*/ 220 h 220"/>
                  <a:gd name="T40" fmla="*/ 242 w 242"/>
                  <a:gd name="T41" fmla="*/ 4 h 220"/>
                  <a:gd name="T42" fmla="*/ 242 w 242"/>
                  <a:gd name="T43" fmla="*/ 4 h 2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2"/>
                  <a:gd name="T67" fmla="*/ 0 h 220"/>
                  <a:gd name="T68" fmla="*/ 242 w 242"/>
                  <a:gd name="T69" fmla="*/ 220 h 2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2" h="220">
                    <a:moveTo>
                      <a:pt x="242" y="4"/>
                    </a:moveTo>
                    <a:lnTo>
                      <a:pt x="238" y="1"/>
                    </a:lnTo>
                    <a:lnTo>
                      <a:pt x="233" y="0"/>
                    </a:lnTo>
                    <a:lnTo>
                      <a:pt x="227" y="0"/>
                    </a:lnTo>
                    <a:lnTo>
                      <a:pt x="220" y="0"/>
                    </a:lnTo>
                    <a:lnTo>
                      <a:pt x="213" y="0"/>
                    </a:lnTo>
                    <a:lnTo>
                      <a:pt x="204" y="1"/>
                    </a:lnTo>
                    <a:lnTo>
                      <a:pt x="196" y="3"/>
                    </a:lnTo>
                    <a:lnTo>
                      <a:pt x="187" y="3"/>
                    </a:lnTo>
                    <a:lnTo>
                      <a:pt x="177" y="3"/>
                    </a:lnTo>
                    <a:lnTo>
                      <a:pt x="169" y="4"/>
                    </a:lnTo>
                    <a:lnTo>
                      <a:pt x="161" y="4"/>
                    </a:lnTo>
                    <a:lnTo>
                      <a:pt x="155" y="7"/>
                    </a:lnTo>
                    <a:lnTo>
                      <a:pt x="150" y="7"/>
                    </a:lnTo>
                    <a:lnTo>
                      <a:pt x="144" y="8"/>
                    </a:lnTo>
                    <a:lnTo>
                      <a:pt x="142" y="8"/>
                    </a:lnTo>
                    <a:lnTo>
                      <a:pt x="142" y="9"/>
                    </a:lnTo>
                    <a:lnTo>
                      <a:pt x="132" y="72"/>
                    </a:lnTo>
                    <a:lnTo>
                      <a:pt x="0" y="215"/>
                    </a:lnTo>
                    <a:lnTo>
                      <a:pt x="161" y="220"/>
                    </a:lnTo>
                    <a:lnTo>
                      <a:pt x="242" y="4"/>
                    </a:lnTo>
                    <a:close/>
                  </a:path>
                </a:pathLst>
              </a:custGeom>
              <a:solidFill>
                <a:srgbClr val="C24D4D"/>
              </a:solidFill>
              <a:ln w="9525">
                <a:noFill/>
                <a:round/>
                <a:headEnd/>
                <a:tailEnd/>
              </a:ln>
            </p:spPr>
            <p:txBody>
              <a:bodyPr/>
              <a:lstStyle/>
              <a:p>
                <a:endParaRPr lang="en-CA"/>
              </a:p>
            </p:txBody>
          </p:sp>
          <p:sp>
            <p:nvSpPr>
              <p:cNvPr id="17423" name="Freeform 12"/>
              <p:cNvSpPr>
                <a:spLocks/>
              </p:cNvSpPr>
              <p:nvPr/>
            </p:nvSpPr>
            <p:spPr bwMode="auto">
              <a:xfrm>
                <a:off x="4233" y="1977"/>
                <a:ext cx="260" cy="384"/>
              </a:xfrm>
              <a:custGeom>
                <a:avLst/>
                <a:gdLst>
                  <a:gd name="T0" fmla="*/ 0 w 260"/>
                  <a:gd name="T1" fmla="*/ 272 h 384"/>
                  <a:gd name="T2" fmla="*/ 67 w 260"/>
                  <a:gd name="T3" fmla="*/ 232 h 384"/>
                  <a:gd name="T4" fmla="*/ 52 w 260"/>
                  <a:gd name="T5" fmla="*/ 206 h 384"/>
                  <a:gd name="T6" fmla="*/ 52 w 260"/>
                  <a:gd name="T7" fmla="*/ 205 h 384"/>
                  <a:gd name="T8" fmla="*/ 52 w 260"/>
                  <a:gd name="T9" fmla="*/ 202 h 384"/>
                  <a:gd name="T10" fmla="*/ 54 w 260"/>
                  <a:gd name="T11" fmla="*/ 197 h 384"/>
                  <a:gd name="T12" fmla="*/ 58 w 260"/>
                  <a:gd name="T13" fmla="*/ 190 h 384"/>
                  <a:gd name="T14" fmla="*/ 59 w 260"/>
                  <a:gd name="T15" fmla="*/ 185 h 384"/>
                  <a:gd name="T16" fmla="*/ 61 w 260"/>
                  <a:gd name="T17" fmla="*/ 180 h 384"/>
                  <a:gd name="T18" fmla="*/ 67 w 260"/>
                  <a:gd name="T19" fmla="*/ 175 h 384"/>
                  <a:gd name="T20" fmla="*/ 71 w 260"/>
                  <a:gd name="T21" fmla="*/ 169 h 384"/>
                  <a:gd name="T22" fmla="*/ 76 w 260"/>
                  <a:gd name="T23" fmla="*/ 162 h 384"/>
                  <a:gd name="T24" fmla="*/ 83 w 260"/>
                  <a:gd name="T25" fmla="*/ 154 h 384"/>
                  <a:gd name="T26" fmla="*/ 92 w 260"/>
                  <a:gd name="T27" fmla="*/ 145 h 384"/>
                  <a:gd name="T28" fmla="*/ 101 w 260"/>
                  <a:gd name="T29" fmla="*/ 136 h 384"/>
                  <a:gd name="T30" fmla="*/ 110 w 260"/>
                  <a:gd name="T31" fmla="*/ 126 h 384"/>
                  <a:gd name="T32" fmla="*/ 122 w 260"/>
                  <a:gd name="T33" fmla="*/ 114 h 384"/>
                  <a:gd name="T34" fmla="*/ 135 w 260"/>
                  <a:gd name="T35" fmla="*/ 104 h 384"/>
                  <a:gd name="T36" fmla="*/ 148 w 260"/>
                  <a:gd name="T37" fmla="*/ 94 h 384"/>
                  <a:gd name="T38" fmla="*/ 159 w 260"/>
                  <a:gd name="T39" fmla="*/ 82 h 384"/>
                  <a:gd name="T40" fmla="*/ 174 w 260"/>
                  <a:gd name="T41" fmla="*/ 71 h 384"/>
                  <a:gd name="T42" fmla="*/ 186 w 260"/>
                  <a:gd name="T43" fmla="*/ 59 h 384"/>
                  <a:gd name="T44" fmla="*/ 199 w 260"/>
                  <a:gd name="T45" fmla="*/ 50 h 384"/>
                  <a:gd name="T46" fmla="*/ 211 w 260"/>
                  <a:gd name="T47" fmla="*/ 38 h 384"/>
                  <a:gd name="T48" fmla="*/ 222 w 260"/>
                  <a:gd name="T49" fmla="*/ 29 h 384"/>
                  <a:gd name="T50" fmla="*/ 233 w 260"/>
                  <a:gd name="T51" fmla="*/ 20 h 384"/>
                  <a:gd name="T52" fmla="*/ 242 w 260"/>
                  <a:gd name="T53" fmla="*/ 14 h 384"/>
                  <a:gd name="T54" fmla="*/ 248 w 260"/>
                  <a:gd name="T55" fmla="*/ 8 h 384"/>
                  <a:gd name="T56" fmla="*/ 255 w 260"/>
                  <a:gd name="T57" fmla="*/ 4 h 384"/>
                  <a:gd name="T58" fmla="*/ 259 w 260"/>
                  <a:gd name="T59" fmla="*/ 0 h 384"/>
                  <a:gd name="T60" fmla="*/ 260 w 260"/>
                  <a:gd name="T61" fmla="*/ 0 h 384"/>
                  <a:gd name="T62" fmla="*/ 162 w 260"/>
                  <a:gd name="T63" fmla="*/ 384 h 384"/>
                  <a:gd name="T64" fmla="*/ 0 w 260"/>
                  <a:gd name="T65" fmla="*/ 272 h 384"/>
                  <a:gd name="T66" fmla="*/ 0 w 260"/>
                  <a:gd name="T67" fmla="*/ 272 h 3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0"/>
                  <a:gd name="T103" fmla="*/ 0 h 384"/>
                  <a:gd name="T104" fmla="*/ 260 w 260"/>
                  <a:gd name="T105" fmla="*/ 384 h 38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0" h="384">
                    <a:moveTo>
                      <a:pt x="0" y="272"/>
                    </a:moveTo>
                    <a:lnTo>
                      <a:pt x="67" y="232"/>
                    </a:lnTo>
                    <a:lnTo>
                      <a:pt x="52" y="206"/>
                    </a:lnTo>
                    <a:lnTo>
                      <a:pt x="52" y="205"/>
                    </a:lnTo>
                    <a:lnTo>
                      <a:pt x="52" y="202"/>
                    </a:lnTo>
                    <a:lnTo>
                      <a:pt x="54" y="197"/>
                    </a:lnTo>
                    <a:lnTo>
                      <a:pt x="58" y="190"/>
                    </a:lnTo>
                    <a:lnTo>
                      <a:pt x="59" y="185"/>
                    </a:lnTo>
                    <a:lnTo>
                      <a:pt x="61" y="180"/>
                    </a:lnTo>
                    <a:lnTo>
                      <a:pt x="67" y="175"/>
                    </a:lnTo>
                    <a:lnTo>
                      <a:pt x="71" y="169"/>
                    </a:lnTo>
                    <a:lnTo>
                      <a:pt x="76" y="162"/>
                    </a:lnTo>
                    <a:lnTo>
                      <a:pt x="83" y="154"/>
                    </a:lnTo>
                    <a:lnTo>
                      <a:pt x="92" y="145"/>
                    </a:lnTo>
                    <a:lnTo>
                      <a:pt x="101" y="136"/>
                    </a:lnTo>
                    <a:lnTo>
                      <a:pt x="110" y="126"/>
                    </a:lnTo>
                    <a:lnTo>
                      <a:pt x="122" y="114"/>
                    </a:lnTo>
                    <a:lnTo>
                      <a:pt x="135" y="104"/>
                    </a:lnTo>
                    <a:lnTo>
                      <a:pt x="148" y="94"/>
                    </a:lnTo>
                    <a:lnTo>
                      <a:pt x="159" y="82"/>
                    </a:lnTo>
                    <a:lnTo>
                      <a:pt x="174" y="71"/>
                    </a:lnTo>
                    <a:lnTo>
                      <a:pt x="186" y="59"/>
                    </a:lnTo>
                    <a:lnTo>
                      <a:pt x="199" y="50"/>
                    </a:lnTo>
                    <a:lnTo>
                      <a:pt x="211" y="38"/>
                    </a:lnTo>
                    <a:lnTo>
                      <a:pt x="222" y="29"/>
                    </a:lnTo>
                    <a:lnTo>
                      <a:pt x="233" y="20"/>
                    </a:lnTo>
                    <a:lnTo>
                      <a:pt x="242" y="14"/>
                    </a:lnTo>
                    <a:lnTo>
                      <a:pt x="248" y="8"/>
                    </a:lnTo>
                    <a:lnTo>
                      <a:pt x="255" y="4"/>
                    </a:lnTo>
                    <a:lnTo>
                      <a:pt x="259" y="0"/>
                    </a:lnTo>
                    <a:lnTo>
                      <a:pt x="260" y="0"/>
                    </a:lnTo>
                    <a:lnTo>
                      <a:pt x="162" y="384"/>
                    </a:lnTo>
                    <a:lnTo>
                      <a:pt x="0" y="272"/>
                    </a:lnTo>
                    <a:close/>
                  </a:path>
                </a:pathLst>
              </a:custGeom>
              <a:solidFill>
                <a:srgbClr val="C24D4D"/>
              </a:solidFill>
              <a:ln w="9525">
                <a:noFill/>
                <a:round/>
                <a:headEnd/>
                <a:tailEnd/>
              </a:ln>
            </p:spPr>
            <p:txBody>
              <a:bodyPr/>
              <a:lstStyle/>
              <a:p>
                <a:endParaRPr lang="en-CA"/>
              </a:p>
            </p:txBody>
          </p:sp>
          <p:sp>
            <p:nvSpPr>
              <p:cNvPr id="17424" name="Freeform 13"/>
              <p:cNvSpPr>
                <a:spLocks/>
              </p:cNvSpPr>
              <p:nvPr/>
            </p:nvSpPr>
            <p:spPr bwMode="auto">
              <a:xfrm>
                <a:off x="2956" y="2994"/>
                <a:ext cx="164" cy="99"/>
              </a:xfrm>
              <a:custGeom>
                <a:avLst/>
                <a:gdLst>
                  <a:gd name="T0" fmla="*/ 56 w 164"/>
                  <a:gd name="T1" fmla="*/ 0 h 99"/>
                  <a:gd name="T2" fmla="*/ 53 w 164"/>
                  <a:gd name="T3" fmla="*/ 0 h 99"/>
                  <a:gd name="T4" fmla="*/ 51 w 164"/>
                  <a:gd name="T5" fmla="*/ 1 h 99"/>
                  <a:gd name="T6" fmla="*/ 44 w 164"/>
                  <a:gd name="T7" fmla="*/ 4 h 99"/>
                  <a:gd name="T8" fmla="*/ 38 w 164"/>
                  <a:gd name="T9" fmla="*/ 8 h 99"/>
                  <a:gd name="T10" fmla="*/ 31 w 164"/>
                  <a:gd name="T11" fmla="*/ 13 h 99"/>
                  <a:gd name="T12" fmla="*/ 25 w 164"/>
                  <a:gd name="T13" fmla="*/ 18 h 99"/>
                  <a:gd name="T14" fmla="*/ 20 w 164"/>
                  <a:gd name="T15" fmla="*/ 23 h 99"/>
                  <a:gd name="T16" fmla="*/ 18 w 164"/>
                  <a:gd name="T17" fmla="*/ 25 h 99"/>
                  <a:gd name="T18" fmla="*/ 40 w 164"/>
                  <a:gd name="T19" fmla="*/ 41 h 99"/>
                  <a:gd name="T20" fmla="*/ 11 w 164"/>
                  <a:gd name="T21" fmla="*/ 31 h 99"/>
                  <a:gd name="T22" fmla="*/ 0 w 164"/>
                  <a:gd name="T23" fmla="*/ 41 h 99"/>
                  <a:gd name="T24" fmla="*/ 38 w 164"/>
                  <a:gd name="T25" fmla="*/ 63 h 99"/>
                  <a:gd name="T26" fmla="*/ 52 w 164"/>
                  <a:gd name="T27" fmla="*/ 61 h 99"/>
                  <a:gd name="T28" fmla="*/ 53 w 164"/>
                  <a:gd name="T29" fmla="*/ 61 h 99"/>
                  <a:gd name="T30" fmla="*/ 57 w 164"/>
                  <a:gd name="T31" fmla="*/ 64 h 99"/>
                  <a:gd name="T32" fmla="*/ 61 w 164"/>
                  <a:gd name="T33" fmla="*/ 71 h 99"/>
                  <a:gd name="T34" fmla="*/ 67 w 164"/>
                  <a:gd name="T35" fmla="*/ 79 h 99"/>
                  <a:gd name="T36" fmla="*/ 72 w 164"/>
                  <a:gd name="T37" fmla="*/ 85 h 99"/>
                  <a:gd name="T38" fmla="*/ 79 w 164"/>
                  <a:gd name="T39" fmla="*/ 90 h 99"/>
                  <a:gd name="T40" fmla="*/ 83 w 164"/>
                  <a:gd name="T41" fmla="*/ 94 h 99"/>
                  <a:gd name="T42" fmla="*/ 84 w 164"/>
                  <a:gd name="T43" fmla="*/ 95 h 99"/>
                  <a:gd name="T44" fmla="*/ 119 w 164"/>
                  <a:gd name="T45" fmla="*/ 99 h 99"/>
                  <a:gd name="T46" fmla="*/ 164 w 164"/>
                  <a:gd name="T47" fmla="*/ 99 h 99"/>
                  <a:gd name="T48" fmla="*/ 164 w 164"/>
                  <a:gd name="T49" fmla="*/ 98 h 99"/>
                  <a:gd name="T50" fmla="*/ 164 w 164"/>
                  <a:gd name="T51" fmla="*/ 93 h 99"/>
                  <a:gd name="T52" fmla="*/ 163 w 164"/>
                  <a:gd name="T53" fmla="*/ 88 h 99"/>
                  <a:gd name="T54" fmla="*/ 159 w 164"/>
                  <a:gd name="T55" fmla="*/ 83 h 99"/>
                  <a:gd name="T56" fmla="*/ 154 w 164"/>
                  <a:gd name="T57" fmla="*/ 80 h 99"/>
                  <a:gd name="T58" fmla="*/ 148 w 164"/>
                  <a:gd name="T59" fmla="*/ 77 h 99"/>
                  <a:gd name="T60" fmla="*/ 143 w 164"/>
                  <a:gd name="T61" fmla="*/ 75 h 99"/>
                  <a:gd name="T62" fmla="*/ 137 w 164"/>
                  <a:gd name="T63" fmla="*/ 72 h 99"/>
                  <a:gd name="T64" fmla="*/ 130 w 164"/>
                  <a:gd name="T65" fmla="*/ 70 h 99"/>
                  <a:gd name="T66" fmla="*/ 124 w 164"/>
                  <a:gd name="T67" fmla="*/ 66 h 99"/>
                  <a:gd name="T68" fmla="*/ 119 w 164"/>
                  <a:gd name="T69" fmla="*/ 61 h 99"/>
                  <a:gd name="T70" fmla="*/ 114 w 164"/>
                  <a:gd name="T71" fmla="*/ 57 h 99"/>
                  <a:gd name="T72" fmla="*/ 109 w 164"/>
                  <a:gd name="T73" fmla="*/ 50 h 99"/>
                  <a:gd name="T74" fmla="*/ 105 w 164"/>
                  <a:gd name="T75" fmla="*/ 44 h 99"/>
                  <a:gd name="T76" fmla="*/ 102 w 164"/>
                  <a:gd name="T77" fmla="*/ 37 h 99"/>
                  <a:gd name="T78" fmla="*/ 101 w 164"/>
                  <a:gd name="T79" fmla="*/ 32 h 99"/>
                  <a:gd name="T80" fmla="*/ 100 w 164"/>
                  <a:gd name="T81" fmla="*/ 27 h 99"/>
                  <a:gd name="T82" fmla="*/ 100 w 164"/>
                  <a:gd name="T83" fmla="*/ 23 h 99"/>
                  <a:gd name="T84" fmla="*/ 100 w 164"/>
                  <a:gd name="T85" fmla="*/ 19 h 99"/>
                  <a:gd name="T86" fmla="*/ 56 w 164"/>
                  <a:gd name="T87" fmla="*/ 0 h 99"/>
                  <a:gd name="T88" fmla="*/ 56 w 164"/>
                  <a:gd name="T89" fmla="*/ 0 h 9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4"/>
                  <a:gd name="T136" fmla="*/ 0 h 99"/>
                  <a:gd name="T137" fmla="*/ 164 w 164"/>
                  <a:gd name="T138" fmla="*/ 99 h 9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4" h="99">
                    <a:moveTo>
                      <a:pt x="56" y="0"/>
                    </a:moveTo>
                    <a:lnTo>
                      <a:pt x="53" y="0"/>
                    </a:lnTo>
                    <a:lnTo>
                      <a:pt x="51" y="1"/>
                    </a:lnTo>
                    <a:lnTo>
                      <a:pt x="44" y="4"/>
                    </a:lnTo>
                    <a:lnTo>
                      <a:pt x="38" y="8"/>
                    </a:lnTo>
                    <a:lnTo>
                      <a:pt x="31" y="13"/>
                    </a:lnTo>
                    <a:lnTo>
                      <a:pt x="25" y="18"/>
                    </a:lnTo>
                    <a:lnTo>
                      <a:pt x="20" y="23"/>
                    </a:lnTo>
                    <a:lnTo>
                      <a:pt x="18" y="25"/>
                    </a:lnTo>
                    <a:lnTo>
                      <a:pt x="40" y="41"/>
                    </a:lnTo>
                    <a:lnTo>
                      <a:pt x="11" y="31"/>
                    </a:lnTo>
                    <a:lnTo>
                      <a:pt x="0" y="41"/>
                    </a:lnTo>
                    <a:lnTo>
                      <a:pt x="38" y="63"/>
                    </a:lnTo>
                    <a:lnTo>
                      <a:pt x="52" y="61"/>
                    </a:lnTo>
                    <a:lnTo>
                      <a:pt x="53" y="61"/>
                    </a:lnTo>
                    <a:lnTo>
                      <a:pt x="57" y="64"/>
                    </a:lnTo>
                    <a:lnTo>
                      <a:pt x="61" y="71"/>
                    </a:lnTo>
                    <a:lnTo>
                      <a:pt x="67" y="79"/>
                    </a:lnTo>
                    <a:lnTo>
                      <a:pt x="72" y="85"/>
                    </a:lnTo>
                    <a:lnTo>
                      <a:pt x="79" y="90"/>
                    </a:lnTo>
                    <a:lnTo>
                      <a:pt x="83" y="94"/>
                    </a:lnTo>
                    <a:lnTo>
                      <a:pt x="84" y="95"/>
                    </a:lnTo>
                    <a:lnTo>
                      <a:pt x="119" y="99"/>
                    </a:lnTo>
                    <a:lnTo>
                      <a:pt x="164" y="99"/>
                    </a:lnTo>
                    <a:lnTo>
                      <a:pt x="164" y="98"/>
                    </a:lnTo>
                    <a:lnTo>
                      <a:pt x="164" y="93"/>
                    </a:lnTo>
                    <a:lnTo>
                      <a:pt x="163" y="88"/>
                    </a:lnTo>
                    <a:lnTo>
                      <a:pt x="159" y="83"/>
                    </a:lnTo>
                    <a:lnTo>
                      <a:pt x="154" y="80"/>
                    </a:lnTo>
                    <a:lnTo>
                      <a:pt x="148" y="77"/>
                    </a:lnTo>
                    <a:lnTo>
                      <a:pt x="143" y="75"/>
                    </a:lnTo>
                    <a:lnTo>
                      <a:pt x="137" y="72"/>
                    </a:lnTo>
                    <a:lnTo>
                      <a:pt x="130" y="70"/>
                    </a:lnTo>
                    <a:lnTo>
                      <a:pt x="124" y="66"/>
                    </a:lnTo>
                    <a:lnTo>
                      <a:pt x="119" y="61"/>
                    </a:lnTo>
                    <a:lnTo>
                      <a:pt x="114" y="57"/>
                    </a:lnTo>
                    <a:lnTo>
                      <a:pt x="109" y="50"/>
                    </a:lnTo>
                    <a:lnTo>
                      <a:pt x="105" y="44"/>
                    </a:lnTo>
                    <a:lnTo>
                      <a:pt x="102" y="37"/>
                    </a:lnTo>
                    <a:lnTo>
                      <a:pt x="101" y="32"/>
                    </a:lnTo>
                    <a:lnTo>
                      <a:pt x="100" y="27"/>
                    </a:lnTo>
                    <a:lnTo>
                      <a:pt x="100" y="23"/>
                    </a:lnTo>
                    <a:lnTo>
                      <a:pt x="100" y="19"/>
                    </a:lnTo>
                    <a:lnTo>
                      <a:pt x="56" y="0"/>
                    </a:lnTo>
                    <a:close/>
                  </a:path>
                </a:pathLst>
              </a:custGeom>
              <a:solidFill>
                <a:srgbClr val="913E33"/>
              </a:solidFill>
              <a:ln w="9525">
                <a:noFill/>
                <a:round/>
                <a:headEnd/>
                <a:tailEnd/>
              </a:ln>
            </p:spPr>
            <p:txBody>
              <a:bodyPr/>
              <a:lstStyle/>
              <a:p>
                <a:endParaRPr lang="en-CA"/>
              </a:p>
            </p:txBody>
          </p:sp>
          <p:sp>
            <p:nvSpPr>
              <p:cNvPr id="17425" name="Freeform 14"/>
              <p:cNvSpPr>
                <a:spLocks/>
              </p:cNvSpPr>
              <p:nvPr/>
            </p:nvSpPr>
            <p:spPr bwMode="auto">
              <a:xfrm>
                <a:off x="2972" y="2482"/>
                <a:ext cx="575" cy="555"/>
              </a:xfrm>
              <a:custGeom>
                <a:avLst/>
                <a:gdLst>
                  <a:gd name="T0" fmla="*/ 257 w 575"/>
                  <a:gd name="T1" fmla="*/ 33 h 555"/>
                  <a:gd name="T2" fmla="*/ 290 w 575"/>
                  <a:gd name="T3" fmla="*/ 40 h 555"/>
                  <a:gd name="T4" fmla="*/ 332 w 575"/>
                  <a:gd name="T5" fmla="*/ 42 h 555"/>
                  <a:gd name="T6" fmla="*/ 371 w 575"/>
                  <a:gd name="T7" fmla="*/ 33 h 555"/>
                  <a:gd name="T8" fmla="*/ 404 w 575"/>
                  <a:gd name="T9" fmla="*/ 21 h 555"/>
                  <a:gd name="T10" fmla="*/ 424 w 575"/>
                  <a:gd name="T11" fmla="*/ 16 h 555"/>
                  <a:gd name="T12" fmla="*/ 454 w 575"/>
                  <a:gd name="T13" fmla="*/ 38 h 555"/>
                  <a:gd name="T14" fmla="*/ 492 w 575"/>
                  <a:gd name="T15" fmla="*/ 70 h 555"/>
                  <a:gd name="T16" fmla="*/ 529 w 575"/>
                  <a:gd name="T17" fmla="*/ 108 h 555"/>
                  <a:gd name="T18" fmla="*/ 555 w 575"/>
                  <a:gd name="T19" fmla="*/ 144 h 555"/>
                  <a:gd name="T20" fmla="*/ 572 w 575"/>
                  <a:gd name="T21" fmla="*/ 170 h 555"/>
                  <a:gd name="T22" fmla="*/ 572 w 575"/>
                  <a:gd name="T23" fmla="*/ 181 h 555"/>
                  <a:gd name="T24" fmla="*/ 560 w 575"/>
                  <a:gd name="T25" fmla="*/ 212 h 555"/>
                  <a:gd name="T26" fmla="*/ 543 w 575"/>
                  <a:gd name="T27" fmla="*/ 253 h 555"/>
                  <a:gd name="T28" fmla="*/ 529 w 575"/>
                  <a:gd name="T29" fmla="*/ 293 h 555"/>
                  <a:gd name="T30" fmla="*/ 520 w 575"/>
                  <a:gd name="T31" fmla="*/ 319 h 555"/>
                  <a:gd name="T32" fmla="*/ 518 w 575"/>
                  <a:gd name="T33" fmla="*/ 338 h 555"/>
                  <a:gd name="T34" fmla="*/ 497 w 575"/>
                  <a:gd name="T35" fmla="*/ 341 h 555"/>
                  <a:gd name="T36" fmla="*/ 469 w 575"/>
                  <a:gd name="T37" fmla="*/ 346 h 555"/>
                  <a:gd name="T38" fmla="*/ 439 w 575"/>
                  <a:gd name="T39" fmla="*/ 349 h 555"/>
                  <a:gd name="T40" fmla="*/ 411 w 575"/>
                  <a:gd name="T41" fmla="*/ 346 h 555"/>
                  <a:gd name="T42" fmla="*/ 402 w 575"/>
                  <a:gd name="T43" fmla="*/ 340 h 555"/>
                  <a:gd name="T44" fmla="*/ 411 w 575"/>
                  <a:gd name="T45" fmla="*/ 318 h 555"/>
                  <a:gd name="T46" fmla="*/ 422 w 575"/>
                  <a:gd name="T47" fmla="*/ 293 h 555"/>
                  <a:gd name="T48" fmla="*/ 431 w 575"/>
                  <a:gd name="T49" fmla="*/ 261 h 555"/>
                  <a:gd name="T50" fmla="*/ 442 w 575"/>
                  <a:gd name="T51" fmla="*/ 234 h 555"/>
                  <a:gd name="T52" fmla="*/ 337 w 575"/>
                  <a:gd name="T53" fmla="*/ 194 h 555"/>
                  <a:gd name="T54" fmla="*/ 326 w 575"/>
                  <a:gd name="T55" fmla="*/ 211 h 555"/>
                  <a:gd name="T56" fmla="*/ 306 w 575"/>
                  <a:gd name="T57" fmla="*/ 243 h 555"/>
                  <a:gd name="T58" fmla="*/ 282 w 575"/>
                  <a:gd name="T59" fmla="*/ 287 h 555"/>
                  <a:gd name="T60" fmla="*/ 251 w 575"/>
                  <a:gd name="T61" fmla="*/ 337 h 555"/>
                  <a:gd name="T62" fmla="*/ 219 w 575"/>
                  <a:gd name="T63" fmla="*/ 390 h 555"/>
                  <a:gd name="T64" fmla="*/ 187 w 575"/>
                  <a:gd name="T65" fmla="*/ 446 h 555"/>
                  <a:gd name="T66" fmla="*/ 153 w 575"/>
                  <a:gd name="T67" fmla="*/ 495 h 555"/>
                  <a:gd name="T68" fmla="*/ 129 w 575"/>
                  <a:gd name="T69" fmla="*/ 533 h 555"/>
                  <a:gd name="T70" fmla="*/ 114 w 575"/>
                  <a:gd name="T71" fmla="*/ 552 h 555"/>
                  <a:gd name="T72" fmla="*/ 89 w 575"/>
                  <a:gd name="T73" fmla="*/ 555 h 555"/>
                  <a:gd name="T74" fmla="*/ 63 w 575"/>
                  <a:gd name="T75" fmla="*/ 551 h 555"/>
                  <a:gd name="T76" fmla="*/ 35 w 575"/>
                  <a:gd name="T77" fmla="*/ 542 h 555"/>
                  <a:gd name="T78" fmla="*/ 9 w 575"/>
                  <a:gd name="T79" fmla="*/ 534 h 555"/>
                  <a:gd name="T80" fmla="*/ 27 w 575"/>
                  <a:gd name="T81" fmla="*/ 481 h 555"/>
                  <a:gd name="T82" fmla="*/ 46 w 575"/>
                  <a:gd name="T83" fmla="*/ 450 h 555"/>
                  <a:gd name="T84" fmla="*/ 71 w 575"/>
                  <a:gd name="T85" fmla="*/ 404 h 555"/>
                  <a:gd name="T86" fmla="*/ 99 w 575"/>
                  <a:gd name="T87" fmla="*/ 350 h 555"/>
                  <a:gd name="T88" fmla="*/ 126 w 575"/>
                  <a:gd name="T89" fmla="*/ 292 h 555"/>
                  <a:gd name="T90" fmla="*/ 149 w 575"/>
                  <a:gd name="T91" fmla="*/ 235 h 555"/>
                  <a:gd name="T92" fmla="*/ 165 w 575"/>
                  <a:gd name="T93" fmla="*/ 184 h 555"/>
                  <a:gd name="T94" fmla="*/ 171 w 575"/>
                  <a:gd name="T95" fmla="*/ 139 h 555"/>
                  <a:gd name="T96" fmla="*/ 175 w 575"/>
                  <a:gd name="T97" fmla="*/ 103 h 555"/>
                  <a:gd name="T98" fmla="*/ 181 w 575"/>
                  <a:gd name="T99" fmla="*/ 73 h 555"/>
                  <a:gd name="T100" fmla="*/ 196 w 575"/>
                  <a:gd name="T101" fmla="*/ 42 h 555"/>
                  <a:gd name="T102" fmla="*/ 214 w 575"/>
                  <a:gd name="T103" fmla="*/ 14 h 555"/>
                  <a:gd name="T104" fmla="*/ 242 w 575"/>
                  <a:gd name="T105" fmla="*/ 29 h 5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5"/>
                  <a:gd name="T160" fmla="*/ 0 h 555"/>
                  <a:gd name="T161" fmla="*/ 575 w 575"/>
                  <a:gd name="T162" fmla="*/ 555 h 5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5" h="555">
                    <a:moveTo>
                      <a:pt x="242" y="29"/>
                    </a:moveTo>
                    <a:lnTo>
                      <a:pt x="243" y="29"/>
                    </a:lnTo>
                    <a:lnTo>
                      <a:pt x="250" y="32"/>
                    </a:lnTo>
                    <a:lnTo>
                      <a:pt x="252" y="32"/>
                    </a:lnTo>
                    <a:lnTo>
                      <a:pt x="257" y="33"/>
                    </a:lnTo>
                    <a:lnTo>
                      <a:pt x="263" y="34"/>
                    </a:lnTo>
                    <a:lnTo>
                      <a:pt x="269" y="36"/>
                    </a:lnTo>
                    <a:lnTo>
                      <a:pt x="275" y="37"/>
                    </a:lnTo>
                    <a:lnTo>
                      <a:pt x="282" y="38"/>
                    </a:lnTo>
                    <a:lnTo>
                      <a:pt x="290" y="40"/>
                    </a:lnTo>
                    <a:lnTo>
                      <a:pt x="299" y="41"/>
                    </a:lnTo>
                    <a:lnTo>
                      <a:pt x="305" y="41"/>
                    </a:lnTo>
                    <a:lnTo>
                      <a:pt x="314" y="42"/>
                    </a:lnTo>
                    <a:lnTo>
                      <a:pt x="323" y="42"/>
                    </a:lnTo>
                    <a:lnTo>
                      <a:pt x="332" y="42"/>
                    </a:lnTo>
                    <a:lnTo>
                      <a:pt x="340" y="41"/>
                    </a:lnTo>
                    <a:lnTo>
                      <a:pt x="348" y="40"/>
                    </a:lnTo>
                    <a:lnTo>
                      <a:pt x="355" y="38"/>
                    </a:lnTo>
                    <a:lnTo>
                      <a:pt x="363" y="36"/>
                    </a:lnTo>
                    <a:lnTo>
                      <a:pt x="371" y="33"/>
                    </a:lnTo>
                    <a:lnTo>
                      <a:pt x="378" y="32"/>
                    </a:lnTo>
                    <a:lnTo>
                      <a:pt x="385" y="29"/>
                    </a:lnTo>
                    <a:lnTo>
                      <a:pt x="393" y="27"/>
                    </a:lnTo>
                    <a:lnTo>
                      <a:pt x="399" y="24"/>
                    </a:lnTo>
                    <a:lnTo>
                      <a:pt x="404" y="21"/>
                    </a:lnTo>
                    <a:lnTo>
                      <a:pt x="408" y="20"/>
                    </a:lnTo>
                    <a:lnTo>
                      <a:pt x="413" y="19"/>
                    </a:lnTo>
                    <a:lnTo>
                      <a:pt x="420" y="15"/>
                    </a:lnTo>
                    <a:lnTo>
                      <a:pt x="422" y="15"/>
                    </a:lnTo>
                    <a:lnTo>
                      <a:pt x="424" y="16"/>
                    </a:lnTo>
                    <a:lnTo>
                      <a:pt x="431" y="21"/>
                    </a:lnTo>
                    <a:lnTo>
                      <a:pt x="435" y="24"/>
                    </a:lnTo>
                    <a:lnTo>
                      <a:pt x="440" y="29"/>
                    </a:lnTo>
                    <a:lnTo>
                      <a:pt x="447" y="33"/>
                    </a:lnTo>
                    <a:lnTo>
                      <a:pt x="454" y="38"/>
                    </a:lnTo>
                    <a:lnTo>
                      <a:pt x="461" y="43"/>
                    </a:lnTo>
                    <a:lnTo>
                      <a:pt x="469" y="50"/>
                    </a:lnTo>
                    <a:lnTo>
                      <a:pt x="476" y="56"/>
                    </a:lnTo>
                    <a:lnTo>
                      <a:pt x="485" y="64"/>
                    </a:lnTo>
                    <a:lnTo>
                      <a:pt x="492" y="70"/>
                    </a:lnTo>
                    <a:lnTo>
                      <a:pt x="501" y="78"/>
                    </a:lnTo>
                    <a:lnTo>
                      <a:pt x="509" y="86"/>
                    </a:lnTo>
                    <a:lnTo>
                      <a:pt x="518" y="94"/>
                    </a:lnTo>
                    <a:lnTo>
                      <a:pt x="523" y="100"/>
                    </a:lnTo>
                    <a:lnTo>
                      <a:pt x="529" y="108"/>
                    </a:lnTo>
                    <a:lnTo>
                      <a:pt x="536" y="115"/>
                    </a:lnTo>
                    <a:lnTo>
                      <a:pt x="541" y="123"/>
                    </a:lnTo>
                    <a:lnTo>
                      <a:pt x="546" y="130"/>
                    </a:lnTo>
                    <a:lnTo>
                      <a:pt x="551" y="137"/>
                    </a:lnTo>
                    <a:lnTo>
                      <a:pt x="555" y="144"/>
                    </a:lnTo>
                    <a:lnTo>
                      <a:pt x="560" y="150"/>
                    </a:lnTo>
                    <a:lnTo>
                      <a:pt x="561" y="155"/>
                    </a:lnTo>
                    <a:lnTo>
                      <a:pt x="565" y="161"/>
                    </a:lnTo>
                    <a:lnTo>
                      <a:pt x="568" y="164"/>
                    </a:lnTo>
                    <a:lnTo>
                      <a:pt x="572" y="170"/>
                    </a:lnTo>
                    <a:lnTo>
                      <a:pt x="573" y="175"/>
                    </a:lnTo>
                    <a:lnTo>
                      <a:pt x="575" y="176"/>
                    </a:lnTo>
                    <a:lnTo>
                      <a:pt x="574" y="176"/>
                    </a:lnTo>
                    <a:lnTo>
                      <a:pt x="573" y="179"/>
                    </a:lnTo>
                    <a:lnTo>
                      <a:pt x="572" y="181"/>
                    </a:lnTo>
                    <a:lnTo>
                      <a:pt x="570" y="186"/>
                    </a:lnTo>
                    <a:lnTo>
                      <a:pt x="566" y="190"/>
                    </a:lnTo>
                    <a:lnTo>
                      <a:pt x="564" y="198"/>
                    </a:lnTo>
                    <a:lnTo>
                      <a:pt x="561" y="204"/>
                    </a:lnTo>
                    <a:lnTo>
                      <a:pt x="560" y="212"/>
                    </a:lnTo>
                    <a:lnTo>
                      <a:pt x="555" y="220"/>
                    </a:lnTo>
                    <a:lnTo>
                      <a:pt x="552" y="228"/>
                    </a:lnTo>
                    <a:lnTo>
                      <a:pt x="548" y="237"/>
                    </a:lnTo>
                    <a:lnTo>
                      <a:pt x="546" y="246"/>
                    </a:lnTo>
                    <a:lnTo>
                      <a:pt x="543" y="253"/>
                    </a:lnTo>
                    <a:lnTo>
                      <a:pt x="539" y="262"/>
                    </a:lnTo>
                    <a:lnTo>
                      <a:pt x="537" y="270"/>
                    </a:lnTo>
                    <a:lnTo>
                      <a:pt x="534" y="280"/>
                    </a:lnTo>
                    <a:lnTo>
                      <a:pt x="532" y="287"/>
                    </a:lnTo>
                    <a:lnTo>
                      <a:pt x="529" y="293"/>
                    </a:lnTo>
                    <a:lnTo>
                      <a:pt x="527" y="298"/>
                    </a:lnTo>
                    <a:lnTo>
                      <a:pt x="525" y="305"/>
                    </a:lnTo>
                    <a:lnTo>
                      <a:pt x="523" y="310"/>
                    </a:lnTo>
                    <a:lnTo>
                      <a:pt x="521" y="315"/>
                    </a:lnTo>
                    <a:lnTo>
                      <a:pt x="520" y="319"/>
                    </a:lnTo>
                    <a:lnTo>
                      <a:pt x="520" y="324"/>
                    </a:lnTo>
                    <a:lnTo>
                      <a:pt x="518" y="329"/>
                    </a:lnTo>
                    <a:lnTo>
                      <a:pt x="518" y="334"/>
                    </a:lnTo>
                    <a:lnTo>
                      <a:pt x="518" y="337"/>
                    </a:lnTo>
                    <a:lnTo>
                      <a:pt x="518" y="338"/>
                    </a:lnTo>
                    <a:lnTo>
                      <a:pt x="515" y="338"/>
                    </a:lnTo>
                    <a:lnTo>
                      <a:pt x="510" y="340"/>
                    </a:lnTo>
                    <a:lnTo>
                      <a:pt x="506" y="340"/>
                    </a:lnTo>
                    <a:lnTo>
                      <a:pt x="501" y="341"/>
                    </a:lnTo>
                    <a:lnTo>
                      <a:pt x="497" y="341"/>
                    </a:lnTo>
                    <a:lnTo>
                      <a:pt x="492" y="343"/>
                    </a:lnTo>
                    <a:lnTo>
                      <a:pt x="485" y="343"/>
                    </a:lnTo>
                    <a:lnTo>
                      <a:pt x="480" y="345"/>
                    </a:lnTo>
                    <a:lnTo>
                      <a:pt x="474" y="345"/>
                    </a:lnTo>
                    <a:lnTo>
                      <a:pt x="469" y="346"/>
                    </a:lnTo>
                    <a:lnTo>
                      <a:pt x="462" y="347"/>
                    </a:lnTo>
                    <a:lnTo>
                      <a:pt x="457" y="347"/>
                    </a:lnTo>
                    <a:lnTo>
                      <a:pt x="451" y="349"/>
                    </a:lnTo>
                    <a:lnTo>
                      <a:pt x="445" y="350"/>
                    </a:lnTo>
                    <a:lnTo>
                      <a:pt x="439" y="349"/>
                    </a:lnTo>
                    <a:lnTo>
                      <a:pt x="434" y="349"/>
                    </a:lnTo>
                    <a:lnTo>
                      <a:pt x="429" y="347"/>
                    </a:lnTo>
                    <a:lnTo>
                      <a:pt x="425" y="347"/>
                    </a:lnTo>
                    <a:lnTo>
                      <a:pt x="417" y="347"/>
                    </a:lnTo>
                    <a:lnTo>
                      <a:pt x="411" y="346"/>
                    </a:lnTo>
                    <a:lnTo>
                      <a:pt x="405" y="345"/>
                    </a:lnTo>
                    <a:lnTo>
                      <a:pt x="403" y="343"/>
                    </a:lnTo>
                    <a:lnTo>
                      <a:pt x="400" y="343"/>
                    </a:lnTo>
                    <a:lnTo>
                      <a:pt x="400" y="342"/>
                    </a:lnTo>
                    <a:lnTo>
                      <a:pt x="402" y="340"/>
                    </a:lnTo>
                    <a:lnTo>
                      <a:pt x="403" y="334"/>
                    </a:lnTo>
                    <a:lnTo>
                      <a:pt x="405" y="329"/>
                    </a:lnTo>
                    <a:lnTo>
                      <a:pt x="407" y="325"/>
                    </a:lnTo>
                    <a:lnTo>
                      <a:pt x="408" y="322"/>
                    </a:lnTo>
                    <a:lnTo>
                      <a:pt x="411" y="318"/>
                    </a:lnTo>
                    <a:lnTo>
                      <a:pt x="413" y="313"/>
                    </a:lnTo>
                    <a:lnTo>
                      <a:pt x="415" y="307"/>
                    </a:lnTo>
                    <a:lnTo>
                      <a:pt x="417" y="303"/>
                    </a:lnTo>
                    <a:lnTo>
                      <a:pt x="420" y="298"/>
                    </a:lnTo>
                    <a:lnTo>
                      <a:pt x="422" y="293"/>
                    </a:lnTo>
                    <a:lnTo>
                      <a:pt x="424" y="287"/>
                    </a:lnTo>
                    <a:lnTo>
                      <a:pt x="426" y="280"/>
                    </a:lnTo>
                    <a:lnTo>
                      <a:pt x="427" y="274"/>
                    </a:lnTo>
                    <a:lnTo>
                      <a:pt x="430" y="267"/>
                    </a:lnTo>
                    <a:lnTo>
                      <a:pt x="431" y="261"/>
                    </a:lnTo>
                    <a:lnTo>
                      <a:pt x="434" y="256"/>
                    </a:lnTo>
                    <a:lnTo>
                      <a:pt x="436" y="249"/>
                    </a:lnTo>
                    <a:lnTo>
                      <a:pt x="439" y="244"/>
                    </a:lnTo>
                    <a:lnTo>
                      <a:pt x="440" y="239"/>
                    </a:lnTo>
                    <a:lnTo>
                      <a:pt x="442" y="234"/>
                    </a:lnTo>
                    <a:lnTo>
                      <a:pt x="443" y="229"/>
                    </a:lnTo>
                    <a:lnTo>
                      <a:pt x="445" y="226"/>
                    </a:lnTo>
                    <a:lnTo>
                      <a:pt x="447" y="221"/>
                    </a:lnTo>
                    <a:lnTo>
                      <a:pt x="448" y="220"/>
                    </a:lnTo>
                    <a:lnTo>
                      <a:pt x="337" y="194"/>
                    </a:lnTo>
                    <a:lnTo>
                      <a:pt x="336" y="195"/>
                    </a:lnTo>
                    <a:lnTo>
                      <a:pt x="333" y="200"/>
                    </a:lnTo>
                    <a:lnTo>
                      <a:pt x="331" y="203"/>
                    </a:lnTo>
                    <a:lnTo>
                      <a:pt x="328" y="207"/>
                    </a:lnTo>
                    <a:lnTo>
                      <a:pt x="326" y="211"/>
                    </a:lnTo>
                    <a:lnTo>
                      <a:pt x="323" y="216"/>
                    </a:lnTo>
                    <a:lnTo>
                      <a:pt x="319" y="221"/>
                    </a:lnTo>
                    <a:lnTo>
                      <a:pt x="314" y="228"/>
                    </a:lnTo>
                    <a:lnTo>
                      <a:pt x="310" y="235"/>
                    </a:lnTo>
                    <a:lnTo>
                      <a:pt x="306" y="243"/>
                    </a:lnTo>
                    <a:lnTo>
                      <a:pt x="301" y="251"/>
                    </a:lnTo>
                    <a:lnTo>
                      <a:pt x="296" y="258"/>
                    </a:lnTo>
                    <a:lnTo>
                      <a:pt x="291" y="267"/>
                    </a:lnTo>
                    <a:lnTo>
                      <a:pt x="287" y="278"/>
                    </a:lnTo>
                    <a:lnTo>
                      <a:pt x="282" y="287"/>
                    </a:lnTo>
                    <a:lnTo>
                      <a:pt x="275" y="296"/>
                    </a:lnTo>
                    <a:lnTo>
                      <a:pt x="270" y="306"/>
                    </a:lnTo>
                    <a:lnTo>
                      <a:pt x="264" y="316"/>
                    </a:lnTo>
                    <a:lnTo>
                      <a:pt x="257" y="327"/>
                    </a:lnTo>
                    <a:lnTo>
                      <a:pt x="251" y="337"/>
                    </a:lnTo>
                    <a:lnTo>
                      <a:pt x="244" y="347"/>
                    </a:lnTo>
                    <a:lnTo>
                      <a:pt x="239" y="359"/>
                    </a:lnTo>
                    <a:lnTo>
                      <a:pt x="233" y="369"/>
                    </a:lnTo>
                    <a:lnTo>
                      <a:pt x="225" y="381"/>
                    </a:lnTo>
                    <a:lnTo>
                      <a:pt x="219" y="390"/>
                    </a:lnTo>
                    <a:lnTo>
                      <a:pt x="212" y="401"/>
                    </a:lnTo>
                    <a:lnTo>
                      <a:pt x="206" y="413"/>
                    </a:lnTo>
                    <a:lnTo>
                      <a:pt x="199" y="423"/>
                    </a:lnTo>
                    <a:lnTo>
                      <a:pt x="193" y="435"/>
                    </a:lnTo>
                    <a:lnTo>
                      <a:pt x="187" y="446"/>
                    </a:lnTo>
                    <a:lnTo>
                      <a:pt x="179" y="455"/>
                    </a:lnTo>
                    <a:lnTo>
                      <a:pt x="172" y="467"/>
                    </a:lnTo>
                    <a:lnTo>
                      <a:pt x="166" y="476"/>
                    </a:lnTo>
                    <a:lnTo>
                      <a:pt x="161" y="486"/>
                    </a:lnTo>
                    <a:lnTo>
                      <a:pt x="153" y="495"/>
                    </a:lnTo>
                    <a:lnTo>
                      <a:pt x="148" y="504"/>
                    </a:lnTo>
                    <a:lnTo>
                      <a:pt x="141" y="512"/>
                    </a:lnTo>
                    <a:lnTo>
                      <a:pt x="138" y="521"/>
                    </a:lnTo>
                    <a:lnTo>
                      <a:pt x="132" y="526"/>
                    </a:lnTo>
                    <a:lnTo>
                      <a:pt x="129" y="533"/>
                    </a:lnTo>
                    <a:lnTo>
                      <a:pt x="123" y="538"/>
                    </a:lnTo>
                    <a:lnTo>
                      <a:pt x="121" y="543"/>
                    </a:lnTo>
                    <a:lnTo>
                      <a:pt x="116" y="549"/>
                    </a:lnTo>
                    <a:lnTo>
                      <a:pt x="116" y="552"/>
                    </a:lnTo>
                    <a:lnTo>
                      <a:pt x="114" y="552"/>
                    </a:lnTo>
                    <a:lnTo>
                      <a:pt x="112" y="553"/>
                    </a:lnTo>
                    <a:lnTo>
                      <a:pt x="108" y="553"/>
                    </a:lnTo>
                    <a:lnTo>
                      <a:pt x="103" y="555"/>
                    </a:lnTo>
                    <a:lnTo>
                      <a:pt x="95" y="555"/>
                    </a:lnTo>
                    <a:lnTo>
                      <a:pt x="89" y="555"/>
                    </a:lnTo>
                    <a:lnTo>
                      <a:pt x="84" y="553"/>
                    </a:lnTo>
                    <a:lnTo>
                      <a:pt x="78" y="553"/>
                    </a:lnTo>
                    <a:lnTo>
                      <a:pt x="74" y="553"/>
                    </a:lnTo>
                    <a:lnTo>
                      <a:pt x="69" y="552"/>
                    </a:lnTo>
                    <a:lnTo>
                      <a:pt x="63" y="551"/>
                    </a:lnTo>
                    <a:lnTo>
                      <a:pt x="58" y="549"/>
                    </a:lnTo>
                    <a:lnTo>
                      <a:pt x="51" y="547"/>
                    </a:lnTo>
                    <a:lnTo>
                      <a:pt x="46" y="546"/>
                    </a:lnTo>
                    <a:lnTo>
                      <a:pt x="40" y="544"/>
                    </a:lnTo>
                    <a:lnTo>
                      <a:pt x="35" y="542"/>
                    </a:lnTo>
                    <a:lnTo>
                      <a:pt x="28" y="540"/>
                    </a:lnTo>
                    <a:lnTo>
                      <a:pt x="23" y="539"/>
                    </a:lnTo>
                    <a:lnTo>
                      <a:pt x="18" y="537"/>
                    </a:lnTo>
                    <a:lnTo>
                      <a:pt x="14" y="535"/>
                    </a:lnTo>
                    <a:lnTo>
                      <a:pt x="9" y="534"/>
                    </a:lnTo>
                    <a:lnTo>
                      <a:pt x="6" y="533"/>
                    </a:lnTo>
                    <a:lnTo>
                      <a:pt x="2" y="531"/>
                    </a:lnTo>
                    <a:lnTo>
                      <a:pt x="0" y="531"/>
                    </a:lnTo>
                    <a:lnTo>
                      <a:pt x="26" y="484"/>
                    </a:lnTo>
                    <a:lnTo>
                      <a:pt x="27" y="481"/>
                    </a:lnTo>
                    <a:lnTo>
                      <a:pt x="31" y="475"/>
                    </a:lnTo>
                    <a:lnTo>
                      <a:pt x="33" y="470"/>
                    </a:lnTo>
                    <a:lnTo>
                      <a:pt x="37" y="464"/>
                    </a:lnTo>
                    <a:lnTo>
                      <a:pt x="41" y="458"/>
                    </a:lnTo>
                    <a:lnTo>
                      <a:pt x="46" y="450"/>
                    </a:lnTo>
                    <a:lnTo>
                      <a:pt x="50" y="441"/>
                    </a:lnTo>
                    <a:lnTo>
                      <a:pt x="55" y="434"/>
                    </a:lnTo>
                    <a:lnTo>
                      <a:pt x="60" y="425"/>
                    </a:lnTo>
                    <a:lnTo>
                      <a:pt x="65" y="416"/>
                    </a:lnTo>
                    <a:lnTo>
                      <a:pt x="71" y="404"/>
                    </a:lnTo>
                    <a:lnTo>
                      <a:pt x="77" y="395"/>
                    </a:lnTo>
                    <a:lnTo>
                      <a:pt x="81" y="383"/>
                    </a:lnTo>
                    <a:lnTo>
                      <a:pt x="89" y="373"/>
                    </a:lnTo>
                    <a:lnTo>
                      <a:pt x="93" y="361"/>
                    </a:lnTo>
                    <a:lnTo>
                      <a:pt x="99" y="350"/>
                    </a:lnTo>
                    <a:lnTo>
                      <a:pt x="104" y="338"/>
                    </a:lnTo>
                    <a:lnTo>
                      <a:pt x="111" y="327"/>
                    </a:lnTo>
                    <a:lnTo>
                      <a:pt x="116" y="315"/>
                    </a:lnTo>
                    <a:lnTo>
                      <a:pt x="121" y="303"/>
                    </a:lnTo>
                    <a:lnTo>
                      <a:pt x="126" y="292"/>
                    </a:lnTo>
                    <a:lnTo>
                      <a:pt x="132" y="282"/>
                    </a:lnTo>
                    <a:lnTo>
                      <a:pt x="136" y="269"/>
                    </a:lnTo>
                    <a:lnTo>
                      <a:pt x="141" y="258"/>
                    </a:lnTo>
                    <a:lnTo>
                      <a:pt x="145" y="247"/>
                    </a:lnTo>
                    <a:lnTo>
                      <a:pt x="149" y="235"/>
                    </a:lnTo>
                    <a:lnTo>
                      <a:pt x="153" y="225"/>
                    </a:lnTo>
                    <a:lnTo>
                      <a:pt x="157" y="215"/>
                    </a:lnTo>
                    <a:lnTo>
                      <a:pt x="161" y="204"/>
                    </a:lnTo>
                    <a:lnTo>
                      <a:pt x="163" y="194"/>
                    </a:lnTo>
                    <a:lnTo>
                      <a:pt x="165" y="184"/>
                    </a:lnTo>
                    <a:lnTo>
                      <a:pt x="166" y="175"/>
                    </a:lnTo>
                    <a:lnTo>
                      <a:pt x="167" y="164"/>
                    </a:lnTo>
                    <a:lnTo>
                      <a:pt x="170" y="157"/>
                    </a:lnTo>
                    <a:lnTo>
                      <a:pt x="170" y="148"/>
                    </a:lnTo>
                    <a:lnTo>
                      <a:pt x="171" y="139"/>
                    </a:lnTo>
                    <a:lnTo>
                      <a:pt x="172" y="132"/>
                    </a:lnTo>
                    <a:lnTo>
                      <a:pt x="172" y="125"/>
                    </a:lnTo>
                    <a:lnTo>
                      <a:pt x="172" y="117"/>
                    </a:lnTo>
                    <a:lnTo>
                      <a:pt x="174" y="109"/>
                    </a:lnTo>
                    <a:lnTo>
                      <a:pt x="175" y="103"/>
                    </a:lnTo>
                    <a:lnTo>
                      <a:pt x="176" y="97"/>
                    </a:lnTo>
                    <a:lnTo>
                      <a:pt x="178" y="90"/>
                    </a:lnTo>
                    <a:lnTo>
                      <a:pt x="179" y="83"/>
                    </a:lnTo>
                    <a:lnTo>
                      <a:pt x="179" y="78"/>
                    </a:lnTo>
                    <a:lnTo>
                      <a:pt x="181" y="73"/>
                    </a:lnTo>
                    <a:lnTo>
                      <a:pt x="184" y="67"/>
                    </a:lnTo>
                    <a:lnTo>
                      <a:pt x="187" y="60"/>
                    </a:lnTo>
                    <a:lnTo>
                      <a:pt x="188" y="55"/>
                    </a:lnTo>
                    <a:lnTo>
                      <a:pt x="193" y="49"/>
                    </a:lnTo>
                    <a:lnTo>
                      <a:pt x="196" y="42"/>
                    </a:lnTo>
                    <a:lnTo>
                      <a:pt x="199" y="36"/>
                    </a:lnTo>
                    <a:lnTo>
                      <a:pt x="203" y="29"/>
                    </a:lnTo>
                    <a:lnTo>
                      <a:pt x="207" y="24"/>
                    </a:lnTo>
                    <a:lnTo>
                      <a:pt x="210" y="19"/>
                    </a:lnTo>
                    <a:lnTo>
                      <a:pt x="214" y="14"/>
                    </a:lnTo>
                    <a:lnTo>
                      <a:pt x="216" y="10"/>
                    </a:lnTo>
                    <a:lnTo>
                      <a:pt x="219" y="6"/>
                    </a:lnTo>
                    <a:lnTo>
                      <a:pt x="224" y="1"/>
                    </a:lnTo>
                    <a:lnTo>
                      <a:pt x="225" y="0"/>
                    </a:lnTo>
                    <a:lnTo>
                      <a:pt x="242" y="29"/>
                    </a:lnTo>
                    <a:close/>
                  </a:path>
                </a:pathLst>
              </a:custGeom>
              <a:solidFill>
                <a:srgbClr val="B3B3B3"/>
              </a:solidFill>
              <a:ln w="9525">
                <a:noFill/>
                <a:round/>
                <a:headEnd/>
                <a:tailEnd/>
              </a:ln>
            </p:spPr>
            <p:txBody>
              <a:bodyPr/>
              <a:lstStyle/>
              <a:p>
                <a:endParaRPr lang="en-CA"/>
              </a:p>
            </p:txBody>
          </p:sp>
          <p:sp>
            <p:nvSpPr>
              <p:cNvPr id="17426" name="Freeform 15"/>
              <p:cNvSpPr>
                <a:spLocks/>
              </p:cNvSpPr>
              <p:nvPr/>
            </p:nvSpPr>
            <p:spPr bwMode="auto">
              <a:xfrm>
                <a:off x="3690" y="2059"/>
                <a:ext cx="181" cy="147"/>
              </a:xfrm>
              <a:custGeom>
                <a:avLst/>
                <a:gdLst>
                  <a:gd name="T0" fmla="*/ 0 w 181"/>
                  <a:gd name="T1" fmla="*/ 110 h 147"/>
                  <a:gd name="T2" fmla="*/ 47 w 181"/>
                  <a:gd name="T3" fmla="*/ 70 h 147"/>
                  <a:gd name="T4" fmla="*/ 47 w 181"/>
                  <a:gd name="T5" fmla="*/ 68 h 147"/>
                  <a:gd name="T6" fmla="*/ 47 w 181"/>
                  <a:gd name="T7" fmla="*/ 67 h 147"/>
                  <a:gd name="T8" fmla="*/ 47 w 181"/>
                  <a:gd name="T9" fmla="*/ 63 h 147"/>
                  <a:gd name="T10" fmla="*/ 47 w 181"/>
                  <a:gd name="T11" fmla="*/ 58 h 147"/>
                  <a:gd name="T12" fmla="*/ 47 w 181"/>
                  <a:gd name="T13" fmla="*/ 53 h 147"/>
                  <a:gd name="T14" fmla="*/ 49 w 181"/>
                  <a:gd name="T15" fmla="*/ 47 h 147"/>
                  <a:gd name="T16" fmla="*/ 52 w 181"/>
                  <a:gd name="T17" fmla="*/ 41 h 147"/>
                  <a:gd name="T18" fmla="*/ 55 w 181"/>
                  <a:gd name="T19" fmla="*/ 36 h 147"/>
                  <a:gd name="T20" fmla="*/ 58 w 181"/>
                  <a:gd name="T21" fmla="*/ 31 h 147"/>
                  <a:gd name="T22" fmla="*/ 62 w 181"/>
                  <a:gd name="T23" fmla="*/ 27 h 147"/>
                  <a:gd name="T24" fmla="*/ 66 w 181"/>
                  <a:gd name="T25" fmla="*/ 25 h 147"/>
                  <a:gd name="T26" fmla="*/ 70 w 181"/>
                  <a:gd name="T27" fmla="*/ 23 h 147"/>
                  <a:gd name="T28" fmla="*/ 79 w 181"/>
                  <a:gd name="T29" fmla="*/ 21 h 147"/>
                  <a:gd name="T30" fmla="*/ 87 w 181"/>
                  <a:gd name="T31" fmla="*/ 20 h 147"/>
                  <a:gd name="T32" fmla="*/ 94 w 181"/>
                  <a:gd name="T33" fmla="*/ 14 h 147"/>
                  <a:gd name="T34" fmla="*/ 101 w 181"/>
                  <a:gd name="T35" fmla="*/ 9 h 147"/>
                  <a:gd name="T36" fmla="*/ 106 w 181"/>
                  <a:gd name="T37" fmla="*/ 5 h 147"/>
                  <a:gd name="T38" fmla="*/ 107 w 181"/>
                  <a:gd name="T39" fmla="*/ 4 h 147"/>
                  <a:gd name="T40" fmla="*/ 116 w 181"/>
                  <a:gd name="T41" fmla="*/ 8 h 147"/>
                  <a:gd name="T42" fmla="*/ 111 w 181"/>
                  <a:gd name="T43" fmla="*/ 17 h 147"/>
                  <a:gd name="T44" fmla="*/ 160 w 181"/>
                  <a:gd name="T45" fmla="*/ 0 h 147"/>
                  <a:gd name="T46" fmla="*/ 168 w 181"/>
                  <a:gd name="T47" fmla="*/ 8 h 147"/>
                  <a:gd name="T48" fmla="*/ 181 w 181"/>
                  <a:gd name="T49" fmla="*/ 8 h 147"/>
                  <a:gd name="T50" fmla="*/ 181 w 181"/>
                  <a:gd name="T51" fmla="*/ 32 h 147"/>
                  <a:gd name="T52" fmla="*/ 140 w 181"/>
                  <a:gd name="T53" fmla="*/ 63 h 147"/>
                  <a:gd name="T54" fmla="*/ 96 w 181"/>
                  <a:gd name="T55" fmla="*/ 83 h 147"/>
                  <a:gd name="T56" fmla="*/ 93 w 181"/>
                  <a:gd name="T57" fmla="*/ 80 h 147"/>
                  <a:gd name="T58" fmla="*/ 88 w 181"/>
                  <a:gd name="T59" fmla="*/ 79 h 147"/>
                  <a:gd name="T60" fmla="*/ 80 w 181"/>
                  <a:gd name="T61" fmla="*/ 77 h 147"/>
                  <a:gd name="T62" fmla="*/ 73 w 181"/>
                  <a:gd name="T63" fmla="*/ 79 h 147"/>
                  <a:gd name="T64" fmla="*/ 70 w 181"/>
                  <a:gd name="T65" fmla="*/ 80 h 147"/>
                  <a:gd name="T66" fmla="*/ 67 w 181"/>
                  <a:gd name="T67" fmla="*/ 83 h 147"/>
                  <a:gd name="T68" fmla="*/ 64 w 181"/>
                  <a:gd name="T69" fmla="*/ 85 h 147"/>
                  <a:gd name="T70" fmla="*/ 58 w 181"/>
                  <a:gd name="T71" fmla="*/ 90 h 147"/>
                  <a:gd name="T72" fmla="*/ 55 w 181"/>
                  <a:gd name="T73" fmla="*/ 96 h 147"/>
                  <a:gd name="T74" fmla="*/ 49 w 181"/>
                  <a:gd name="T75" fmla="*/ 101 h 147"/>
                  <a:gd name="T76" fmla="*/ 44 w 181"/>
                  <a:gd name="T77" fmla="*/ 107 h 147"/>
                  <a:gd name="T78" fmla="*/ 40 w 181"/>
                  <a:gd name="T79" fmla="*/ 114 h 147"/>
                  <a:gd name="T80" fmla="*/ 34 w 181"/>
                  <a:gd name="T81" fmla="*/ 120 h 147"/>
                  <a:gd name="T82" fmla="*/ 29 w 181"/>
                  <a:gd name="T83" fmla="*/ 125 h 147"/>
                  <a:gd name="T84" fmla="*/ 24 w 181"/>
                  <a:gd name="T85" fmla="*/ 130 h 147"/>
                  <a:gd name="T86" fmla="*/ 21 w 181"/>
                  <a:gd name="T87" fmla="*/ 135 h 147"/>
                  <a:gd name="T88" fmla="*/ 17 w 181"/>
                  <a:gd name="T89" fmla="*/ 141 h 147"/>
                  <a:gd name="T90" fmla="*/ 16 w 181"/>
                  <a:gd name="T91" fmla="*/ 143 h 147"/>
                  <a:gd name="T92" fmla="*/ 15 w 181"/>
                  <a:gd name="T93" fmla="*/ 146 h 147"/>
                  <a:gd name="T94" fmla="*/ 15 w 181"/>
                  <a:gd name="T95" fmla="*/ 147 h 147"/>
                  <a:gd name="T96" fmla="*/ 0 w 181"/>
                  <a:gd name="T97" fmla="*/ 110 h 147"/>
                  <a:gd name="T98" fmla="*/ 0 w 181"/>
                  <a:gd name="T99" fmla="*/ 110 h 1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1"/>
                  <a:gd name="T151" fmla="*/ 0 h 147"/>
                  <a:gd name="T152" fmla="*/ 181 w 181"/>
                  <a:gd name="T153" fmla="*/ 147 h 14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1" h="147">
                    <a:moveTo>
                      <a:pt x="0" y="110"/>
                    </a:moveTo>
                    <a:lnTo>
                      <a:pt x="47" y="70"/>
                    </a:lnTo>
                    <a:lnTo>
                      <a:pt x="47" y="68"/>
                    </a:lnTo>
                    <a:lnTo>
                      <a:pt x="47" y="67"/>
                    </a:lnTo>
                    <a:lnTo>
                      <a:pt x="47" y="63"/>
                    </a:lnTo>
                    <a:lnTo>
                      <a:pt x="47" y="58"/>
                    </a:lnTo>
                    <a:lnTo>
                      <a:pt x="47" y="53"/>
                    </a:lnTo>
                    <a:lnTo>
                      <a:pt x="49" y="47"/>
                    </a:lnTo>
                    <a:lnTo>
                      <a:pt x="52" y="41"/>
                    </a:lnTo>
                    <a:lnTo>
                      <a:pt x="55" y="36"/>
                    </a:lnTo>
                    <a:lnTo>
                      <a:pt x="58" y="31"/>
                    </a:lnTo>
                    <a:lnTo>
                      <a:pt x="62" y="27"/>
                    </a:lnTo>
                    <a:lnTo>
                      <a:pt x="66" y="25"/>
                    </a:lnTo>
                    <a:lnTo>
                      <a:pt x="70" y="23"/>
                    </a:lnTo>
                    <a:lnTo>
                      <a:pt x="79" y="21"/>
                    </a:lnTo>
                    <a:lnTo>
                      <a:pt x="87" y="20"/>
                    </a:lnTo>
                    <a:lnTo>
                      <a:pt x="94" y="14"/>
                    </a:lnTo>
                    <a:lnTo>
                      <a:pt x="101" y="9"/>
                    </a:lnTo>
                    <a:lnTo>
                      <a:pt x="106" y="5"/>
                    </a:lnTo>
                    <a:lnTo>
                      <a:pt x="107" y="4"/>
                    </a:lnTo>
                    <a:lnTo>
                      <a:pt x="116" y="8"/>
                    </a:lnTo>
                    <a:lnTo>
                      <a:pt x="111" y="17"/>
                    </a:lnTo>
                    <a:lnTo>
                      <a:pt x="160" y="0"/>
                    </a:lnTo>
                    <a:lnTo>
                      <a:pt x="168" y="8"/>
                    </a:lnTo>
                    <a:lnTo>
                      <a:pt x="181" y="8"/>
                    </a:lnTo>
                    <a:lnTo>
                      <a:pt x="181" y="32"/>
                    </a:lnTo>
                    <a:lnTo>
                      <a:pt x="140" y="63"/>
                    </a:lnTo>
                    <a:lnTo>
                      <a:pt x="96" y="83"/>
                    </a:lnTo>
                    <a:lnTo>
                      <a:pt x="93" y="80"/>
                    </a:lnTo>
                    <a:lnTo>
                      <a:pt x="88" y="79"/>
                    </a:lnTo>
                    <a:lnTo>
                      <a:pt x="80" y="77"/>
                    </a:lnTo>
                    <a:lnTo>
                      <a:pt x="73" y="79"/>
                    </a:lnTo>
                    <a:lnTo>
                      <a:pt x="70" y="80"/>
                    </a:lnTo>
                    <a:lnTo>
                      <a:pt x="67" y="83"/>
                    </a:lnTo>
                    <a:lnTo>
                      <a:pt x="64" y="85"/>
                    </a:lnTo>
                    <a:lnTo>
                      <a:pt x="58" y="90"/>
                    </a:lnTo>
                    <a:lnTo>
                      <a:pt x="55" y="96"/>
                    </a:lnTo>
                    <a:lnTo>
                      <a:pt x="49" y="101"/>
                    </a:lnTo>
                    <a:lnTo>
                      <a:pt x="44" y="107"/>
                    </a:lnTo>
                    <a:lnTo>
                      <a:pt x="40" y="114"/>
                    </a:lnTo>
                    <a:lnTo>
                      <a:pt x="34" y="120"/>
                    </a:lnTo>
                    <a:lnTo>
                      <a:pt x="29" y="125"/>
                    </a:lnTo>
                    <a:lnTo>
                      <a:pt x="24" y="130"/>
                    </a:lnTo>
                    <a:lnTo>
                      <a:pt x="21" y="135"/>
                    </a:lnTo>
                    <a:lnTo>
                      <a:pt x="17" y="141"/>
                    </a:lnTo>
                    <a:lnTo>
                      <a:pt x="16" y="143"/>
                    </a:lnTo>
                    <a:lnTo>
                      <a:pt x="15" y="146"/>
                    </a:lnTo>
                    <a:lnTo>
                      <a:pt x="15" y="147"/>
                    </a:lnTo>
                    <a:lnTo>
                      <a:pt x="0" y="110"/>
                    </a:lnTo>
                    <a:close/>
                  </a:path>
                </a:pathLst>
              </a:custGeom>
              <a:solidFill>
                <a:srgbClr val="F2CC99"/>
              </a:solidFill>
              <a:ln w="9525">
                <a:noFill/>
                <a:round/>
                <a:headEnd/>
                <a:tailEnd/>
              </a:ln>
            </p:spPr>
            <p:txBody>
              <a:bodyPr/>
              <a:lstStyle/>
              <a:p>
                <a:endParaRPr lang="en-CA"/>
              </a:p>
            </p:txBody>
          </p:sp>
          <p:sp>
            <p:nvSpPr>
              <p:cNvPr id="17427" name="Freeform 16"/>
              <p:cNvSpPr>
                <a:spLocks/>
              </p:cNvSpPr>
              <p:nvPr/>
            </p:nvSpPr>
            <p:spPr bwMode="auto">
              <a:xfrm>
                <a:off x="4797" y="1378"/>
                <a:ext cx="241" cy="300"/>
              </a:xfrm>
              <a:custGeom>
                <a:avLst/>
                <a:gdLst>
                  <a:gd name="T0" fmla="*/ 63 w 241"/>
                  <a:gd name="T1" fmla="*/ 0 h 300"/>
                  <a:gd name="T2" fmla="*/ 62 w 241"/>
                  <a:gd name="T3" fmla="*/ 0 h 300"/>
                  <a:gd name="T4" fmla="*/ 62 w 241"/>
                  <a:gd name="T5" fmla="*/ 5 h 300"/>
                  <a:gd name="T6" fmla="*/ 60 w 241"/>
                  <a:gd name="T7" fmla="*/ 12 h 300"/>
                  <a:gd name="T8" fmla="*/ 60 w 241"/>
                  <a:gd name="T9" fmla="*/ 19 h 300"/>
                  <a:gd name="T10" fmla="*/ 59 w 241"/>
                  <a:gd name="T11" fmla="*/ 23 h 300"/>
                  <a:gd name="T12" fmla="*/ 58 w 241"/>
                  <a:gd name="T13" fmla="*/ 28 h 300"/>
                  <a:gd name="T14" fmla="*/ 58 w 241"/>
                  <a:gd name="T15" fmla="*/ 34 h 300"/>
                  <a:gd name="T16" fmla="*/ 58 w 241"/>
                  <a:gd name="T17" fmla="*/ 39 h 300"/>
                  <a:gd name="T18" fmla="*/ 55 w 241"/>
                  <a:gd name="T19" fmla="*/ 43 h 300"/>
                  <a:gd name="T20" fmla="*/ 55 w 241"/>
                  <a:gd name="T21" fmla="*/ 48 h 300"/>
                  <a:gd name="T22" fmla="*/ 54 w 241"/>
                  <a:gd name="T23" fmla="*/ 53 h 300"/>
                  <a:gd name="T24" fmla="*/ 53 w 241"/>
                  <a:gd name="T25" fmla="*/ 58 h 300"/>
                  <a:gd name="T26" fmla="*/ 50 w 241"/>
                  <a:gd name="T27" fmla="*/ 61 h 300"/>
                  <a:gd name="T28" fmla="*/ 47 w 241"/>
                  <a:gd name="T29" fmla="*/ 66 h 300"/>
                  <a:gd name="T30" fmla="*/ 44 w 241"/>
                  <a:gd name="T31" fmla="*/ 71 h 300"/>
                  <a:gd name="T32" fmla="*/ 40 w 241"/>
                  <a:gd name="T33" fmla="*/ 77 h 300"/>
                  <a:gd name="T34" fmla="*/ 35 w 241"/>
                  <a:gd name="T35" fmla="*/ 82 h 300"/>
                  <a:gd name="T36" fmla="*/ 31 w 241"/>
                  <a:gd name="T37" fmla="*/ 89 h 300"/>
                  <a:gd name="T38" fmla="*/ 27 w 241"/>
                  <a:gd name="T39" fmla="*/ 94 h 300"/>
                  <a:gd name="T40" fmla="*/ 23 w 241"/>
                  <a:gd name="T41" fmla="*/ 100 h 300"/>
                  <a:gd name="T42" fmla="*/ 18 w 241"/>
                  <a:gd name="T43" fmla="*/ 106 h 300"/>
                  <a:gd name="T44" fmla="*/ 13 w 241"/>
                  <a:gd name="T45" fmla="*/ 110 h 300"/>
                  <a:gd name="T46" fmla="*/ 9 w 241"/>
                  <a:gd name="T47" fmla="*/ 115 h 300"/>
                  <a:gd name="T48" fmla="*/ 6 w 241"/>
                  <a:gd name="T49" fmla="*/ 120 h 300"/>
                  <a:gd name="T50" fmla="*/ 1 w 241"/>
                  <a:gd name="T51" fmla="*/ 125 h 300"/>
                  <a:gd name="T52" fmla="*/ 0 w 241"/>
                  <a:gd name="T53" fmla="*/ 128 h 300"/>
                  <a:gd name="T54" fmla="*/ 1 w 241"/>
                  <a:gd name="T55" fmla="*/ 128 h 300"/>
                  <a:gd name="T56" fmla="*/ 6 w 241"/>
                  <a:gd name="T57" fmla="*/ 129 h 300"/>
                  <a:gd name="T58" fmla="*/ 9 w 241"/>
                  <a:gd name="T59" fmla="*/ 129 h 300"/>
                  <a:gd name="T60" fmla="*/ 14 w 241"/>
                  <a:gd name="T61" fmla="*/ 131 h 300"/>
                  <a:gd name="T62" fmla="*/ 19 w 241"/>
                  <a:gd name="T63" fmla="*/ 133 h 300"/>
                  <a:gd name="T64" fmla="*/ 26 w 241"/>
                  <a:gd name="T65" fmla="*/ 135 h 300"/>
                  <a:gd name="T66" fmla="*/ 29 w 241"/>
                  <a:gd name="T67" fmla="*/ 137 h 300"/>
                  <a:gd name="T68" fmla="*/ 35 w 241"/>
                  <a:gd name="T69" fmla="*/ 139 h 300"/>
                  <a:gd name="T70" fmla="*/ 41 w 241"/>
                  <a:gd name="T71" fmla="*/ 142 h 300"/>
                  <a:gd name="T72" fmla="*/ 46 w 241"/>
                  <a:gd name="T73" fmla="*/ 146 h 300"/>
                  <a:gd name="T74" fmla="*/ 51 w 241"/>
                  <a:gd name="T75" fmla="*/ 148 h 300"/>
                  <a:gd name="T76" fmla="*/ 56 w 241"/>
                  <a:gd name="T77" fmla="*/ 151 h 300"/>
                  <a:gd name="T78" fmla="*/ 60 w 241"/>
                  <a:gd name="T79" fmla="*/ 155 h 300"/>
                  <a:gd name="T80" fmla="*/ 65 w 241"/>
                  <a:gd name="T81" fmla="*/ 158 h 300"/>
                  <a:gd name="T82" fmla="*/ 72 w 241"/>
                  <a:gd name="T83" fmla="*/ 165 h 300"/>
                  <a:gd name="T84" fmla="*/ 80 w 241"/>
                  <a:gd name="T85" fmla="*/ 173 h 300"/>
                  <a:gd name="T86" fmla="*/ 86 w 241"/>
                  <a:gd name="T87" fmla="*/ 180 h 300"/>
                  <a:gd name="T88" fmla="*/ 93 w 241"/>
                  <a:gd name="T89" fmla="*/ 189 h 300"/>
                  <a:gd name="T90" fmla="*/ 96 w 241"/>
                  <a:gd name="T91" fmla="*/ 194 h 300"/>
                  <a:gd name="T92" fmla="*/ 100 w 241"/>
                  <a:gd name="T93" fmla="*/ 201 h 300"/>
                  <a:gd name="T94" fmla="*/ 103 w 241"/>
                  <a:gd name="T95" fmla="*/ 204 h 300"/>
                  <a:gd name="T96" fmla="*/ 104 w 241"/>
                  <a:gd name="T97" fmla="*/ 206 h 300"/>
                  <a:gd name="T98" fmla="*/ 96 w 241"/>
                  <a:gd name="T99" fmla="*/ 218 h 300"/>
                  <a:gd name="T100" fmla="*/ 103 w 241"/>
                  <a:gd name="T101" fmla="*/ 300 h 300"/>
                  <a:gd name="T102" fmla="*/ 241 w 241"/>
                  <a:gd name="T103" fmla="*/ 116 h 300"/>
                  <a:gd name="T104" fmla="*/ 163 w 241"/>
                  <a:gd name="T105" fmla="*/ 35 h 300"/>
                  <a:gd name="T106" fmla="*/ 63 w 241"/>
                  <a:gd name="T107" fmla="*/ 0 h 300"/>
                  <a:gd name="T108" fmla="*/ 63 w 241"/>
                  <a:gd name="T109" fmla="*/ 0 h 3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41"/>
                  <a:gd name="T166" fmla="*/ 0 h 300"/>
                  <a:gd name="T167" fmla="*/ 241 w 241"/>
                  <a:gd name="T168" fmla="*/ 300 h 3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41" h="300">
                    <a:moveTo>
                      <a:pt x="63" y="0"/>
                    </a:moveTo>
                    <a:lnTo>
                      <a:pt x="62" y="0"/>
                    </a:lnTo>
                    <a:lnTo>
                      <a:pt x="62" y="5"/>
                    </a:lnTo>
                    <a:lnTo>
                      <a:pt x="60" y="12"/>
                    </a:lnTo>
                    <a:lnTo>
                      <a:pt x="60" y="19"/>
                    </a:lnTo>
                    <a:lnTo>
                      <a:pt x="59" y="23"/>
                    </a:lnTo>
                    <a:lnTo>
                      <a:pt x="58" y="28"/>
                    </a:lnTo>
                    <a:lnTo>
                      <a:pt x="58" y="34"/>
                    </a:lnTo>
                    <a:lnTo>
                      <a:pt x="58" y="39"/>
                    </a:lnTo>
                    <a:lnTo>
                      <a:pt x="55" y="43"/>
                    </a:lnTo>
                    <a:lnTo>
                      <a:pt x="55" y="48"/>
                    </a:lnTo>
                    <a:lnTo>
                      <a:pt x="54" y="53"/>
                    </a:lnTo>
                    <a:lnTo>
                      <a:pt x="53" y="58"/>
                    </a:lnTo>
                    <a:lnTo>
                      <a:pt x="50" y="61"/>
                    </a:lnTo>
                    <a:lnTo>
                      <a:pt x="47" y="66"/>
                    </a:lnTo>
                    <a:lnTo>
                      <a:pt x="44" y="71"/>
                    </a:lnTo>
                    <a:lnTo>
                      <a:pt x="40" y="77"/>
                    </a:lnTo>
                    <a:lnTo>
                      <a:pt x="35" y="82"/>
                    </a:lnTo>
                    <a:lnTo>
                      <a:pt x="31" y="89"/>
                    </a:lnTo>
                    <a:lnTo>
                      <a:pt x="27" y="94"/>
                    </a:lnTo>
                    <a:lnTo>
                      <a:pt x="23" y="100"/>
                    </a:lnTo>
                    <a:lnTo>
                      <a:pt x="18" y="106"/>
                    </a:lnTo>
                    <a:lnTo>
                      <a:pt x="13" y="110"/>
                    </a:lnTo>
                    <a:lnTo>
                      <a:pt x="9" y="115"/>
                    </a:lnTo>
                    <a:lnTo>
                      <a:pt x="6" y="120"/>
                    </a:lnTo>
                    <a:lnTo>
                      <a:pt x="1" y="125"/>
                    </a:lnTo>
                    <a:lnTo>
                      <a:pt x="0" y="128"/>
                    </a:lnTo>
                    <a:lnTo>
                      <a:pt x="1" y="128"/>
                    </a:lnTo>
                    <a:lnTo>
                      <a:pt x="6" y="129"/>
                    </a:lnTo>
                    <a:lnTo>
                      <a:pt x="9" y="129"/>
                    </a:lnTo>
                    <a:lnTo>
                      <a:pt x="14" y="131"/>
                    </a:lnTo>
                    <a:lnTo>
                      <a:pt x="19" y="133"/>
                    </a:lnTo>
                    <a:lnTo>
                      <a:pt x="26" y="135"/>
                    </a:lnTo>
                    <a:lnTo>
                      <a:pt x="29" y="137"/>
                    </a:lnTo>
                    <a:lnTo>
                      <a:pt x="35" y="139"/>
                    </a:lnTo>
                    <a:lnTo>
                      <a:pt x="41" y="142"/>
                    </a:lnTo>
                    <a:lnTo>
                      <a:pt x="46" y="146"/>
                    </a:lnTo>
                    <a:lnTo>
                      <a:pt x="51" y="148"/>
                    </a:lnTo>
                    <a:lnTo>
                      <a:pt x="56" y="151"/>
                    </a:lnTo>
                    <a:lnTo>
                      <a:pt x="60" y="155"/>
                    </a:lnTo>
                    <a:lnTo>
                      <a:pt x="65" y="158"/>
                    </a:lnTo>
                    <a:lnTo>
                      <a:pt x="72" y="165"/>
                    </a:lnTo>
                    <a:lnTo>
                      <a:pt x="80" y="173"/>
                    </a:lnTo>
                    <a:lnTo>
                      <a:pt x="86" y="180"/>
                    </a:lnTo>
                    <a:lnTo>
                      <a:pt x="93" y="189"/>
                    </a:lnTo>
                    <a:lnTo>
                      <a:pt x="96" y="194"/>
                    </a:lnTo>
                    <a:lnTo>
                      <a:pt x="100" y="201"/>
                    </a:lnTo>
                    <a:lnTo>
                      <a:pt x="103" y="204"/>
                    </a:lnTo>
                    <a:lnTo>
                      <a:pt x="104" y="206"/>
                    </a:lnTo>
                    <a:lnTo>
                      <a:pt x="96" y="218"/>
                    </a:lnTo>
                    <a:lnTo>
                      <a:pt x="103" y="300"/>
                    </a:lnTo>
                    <a:lnTo>
                      <a:pt x="241" y="116"/>
                    </a:lnTo>
                    <a:lnTo>
                      <a:pt x="163" y="35"/>
                    </a:lnTo>
                    <a:lnTo>
                      <a:pt x="63" y="0"/>
                    </a:lnTo>
                    <a:close/>
                  </a:path>
                </a:pathLst>
              </a:custGeom>
              <a:solidFill>
                <a:srgbClr val="C24D4D"/>
              </a:solidFill>
              <a:ln w="9525">
                <a:noFill/>
                <a:round/>
                <a:headEnd/>
                <a:tailEnd/>
              </a:ln>
            </p:spPr>
            <p:txBody>
              <a:bodyPr/>
              <a:lstStyle/>
              <a:p>
                <a:endParaRPr lang="en-CA"/>
              </a:p>
            </p:txBody>
          </p:sp>
          <p:sp>
            <p:nvSpPr>
              <p:cNvPr id="17428" name="Freeform 17"/>
              <p:cNvSpPr>
                <a:spLocks/>
              </p:cNvSpPr>
              <p:nvPr/>
            </p:nvSpPr>
            <p:spPr bwMode="auto">
              <a:xfrm>
                <a:off x="4647" y="1359"/>
                <a:ext cx="357" cy="117"/>
              </a:xfrm>
              <a:custGeom>
                <a:avLst/>
                <a:gdLst>
                  <a:gd name="T0" fmla="*/ 0 w 357"/>
                  <a:gd name="T1" fmla="*/ 42 h 117"/>
                  <a:gd name="T2" fmla="*/ 6 w 357"/>
                  <a:gd name="T3" fmla="*/ 41 h 117"/>
                  <a:gd name="T4" fmla="*/ 17 w 357"/>
                  <a:gd name="T5" fmla="*/ 38 h 117"/>
                  <a:gd name="T6" fmla="*/ 33 w 357"/>
                  <a:gd name="T7" fmla="*/ 37 h 117"/>
                  <a:gd name="T8" fmla="*/ 49 w 357"/>
                  <a:gd name="T9" fmla="*/ 35 h 117"/>
                  <a:gd name="T10" fmla="*/ 69 w 357"/>
                  <a:gd name="T11" fmla="*/ 32 h 117"/>
                  <a:gd name="T12" fmla="*/ 88 w 357"/>
                  <a:gd name="T13" fmla="*/ 31 h 117"/>
                  <a:gd name="T14" fmla="*/ 105 w 357"/>
                  <a:gd name="T15" fmla="*/ 29 h 117"/>
                  <a:gd name="T16" fmla="*/ 120 w 357"/>
                  <a:gd name="T17" fmla="*/ 28 h 117"/>
                  <a:gd name="T18" fmla="*/ 133 w 357"/>
                  <a:gd name="T19" fmla="*/ 27 h 117"/>
                  <a:gd name="T20" fmla="*/ 145 w 357"/>
                  <a:gd name="T21" fmla="*/ 25 h 117"/>
                  <a:gd name="T22" fmla="*/ 155 w 357"/>
                  <a:gd name="T23" fmla="*/ 24 h 117"/>
                  <a:gd name="T24" fmla="*/ 169 w 357"/>
                  <a:gd name="T25" fmla="*/ 22 h 117"/>
                  <a:gd name="T26" fmla="*/ 185 w 357"/>
                  <a:gd name="T27" fmla="*/ 16 h 117"/>
                  <a:gd name="T28" fmla="*/ 197 w 357"/>
                  <a:gd name="T29" fmla="*/ 13 h 117"/>
                  <a:gd name="T30" fmla="*/ 206 w 357"/>
                  <a:gd name="T31" fmla="*/ 7 h 117"/>
                  <a:gd name="T32" fmla="*/ 214 w 357"/>
                  <a:gd name="T33" fmla="*/ 1 h 117"/>
                  <a:gd name="T34" fmla="*/ 219 w 357"/>
                  <a:gd name="T35" fmla="*/ 1 h 117"/>
                  <a:gd name="T36" fmla="*/ 230 w 357"/>
                  <a:gd name="T37" fmla="*/ 4 h 117"/>
                  <a:gd name="T38" fmla="*/ 240 w 357"/>
                  <a:gd name="T39" fmla="*/ 6 h 117"/>
                  <a:gd name="T40" fmla="*/ 254 w 357"/>
                  <a:gd name="T41" fmla="*/ 7 h 117"/>
                  <a:gd name="T42" fmla="*/ 266 w 357"/>
                  <a:gd name="T43" fmla="*/ 6 h 117"/>
                  <a:gd name="T44" fmla="*/ 279 w 357"/>
                  <a:gd name="T45" fmla="*/ 7 h 117"/>
                  <a:gd name="T46" fmla="*/ 289 w 357"/>
                  <a:gd name="T47" fmla="*/ 9 h 117"/>
                  <a:gd name="T48" fmla="*/ 303 w 357"/>
                  <a:gd name="T49" fmla="*/ 13 h 117"/>
                  <a:gd name="T50" fmla="*/ 317 w 357"/>
                  <a:gd name="T51" fmla="*/ 19 h 117"/>
                  <a:gd name="T52" fmla="*/ 328 w 357"/>
                  <a:gd name="T53" fmla="*/ 24 h 117"/>
                  <a:gd name="T54" fmla="*/ 337 w 357"/>
                  <a:gd name="T55" fmla="*/ 31 h 117"/>
                  <a:gd name="T56" fmla="*/ 351 w 357"/>
                  <a:gd name="T57" fmla="*/ 41 h 117"/>
                  <a:gd name="T58" fmla="*/ 357 w 357"/>
                  <a:gd name="T59" fmla="*/ 46 h 117"/>
                  <a:gd name="T60" fmla="*/ 213 w 357"/>
                  <a:gd name="T61" fmla="*/ 37 h 117"/>
                  <a:gd name="T62" fmla="*/ 214 w 357"/>
                  <a:gd name="T63" fmla="*/ 54 h 117"/>
                  <a:gd name="T64" fmla="*/ 219 w 357"/>
                  <a:gd name="T65" fmla="*/ 59 h 117"/>
                  <a:gd name="T66" fmla="*/ 221 w 357"/>
                  <a:gd name="T67" fmla="*/ 65 h 117"/>
                  <a:gd name="T68" fmla="*/ 222 w 357"/>
                  <a:gd name="T69" fmla="*/ 76 h 117"/>
                  <a:gd name="T70" fmla="*/ 222 w 357"/>
                  <a:gd name="T71" fmla="*/ 85 h 117"/>
                  <a:gd name="T72" fmla="*/ 219 w 357"/>
                  <a:gd name="T73" fmla="*/ 96 h 117"/>
                  <a:gd name="T74" fmla="*/ 214 w 357"/>
                  <a:gd name="T75" fmla="*/ 99 h 117"/>
                  <a:gd name="T76" fmla="*/ 209 w 357"/>
                  <a:gd name="T77" fmla="*/ 89 h 117"/>
                  <a:gd name="T78" fmla="*/ 200 w 357"/>
                  <a:gd name="T79" fmla="*/ 80 h 117"/>
                  <a:gd name="T80" fmla="*/ 192 w 357"/>
                  <a:gd name="T81" fmla="*/ 77 h 117"/>
                  <a:gd name="T82" fmla="*/ 179 w 357"/>
                  <a:gd name="T83" fmla="*/ 74 h 117"/>
                  <a:gd name="T84" fmla="*/ 169 w 357"/>
                  <a:gd name="T85" fmla="*/ 68 h 117"/>
                  <a:gd name="T86" fmla="*/ 168 w 357"/>
                  <a:gd name="T87" fmla="*/ 59 h 117"/>
                  <a:gd name="T88" fmla="*/ 167 w 357"/>
                  <a:gd name="T89" fmla="*/ 58 h 117"/>
                  <a:gd name="T90" fmla="*/ 159 w 357"/>
                  <a:gd name="T91" fmla="*/ 59 h 117"/>
                  <a:gd name="T92" fmla="*/ 150 w 357"/>
                  <a:gd name="T93" fmla="*/ 63 h 117"/>
                  <a:gd name="T94" fmla="*/ 142 w 357"/>
                  <a:gd name="T95" fmla="*/ 68 h 117"/>
                  <a:gd name="T96" fmla="*/ 133 w 357"/>
                  <a:gd name="T97" fmla="*/ 73 h 117"/>
                  <a:gd name="T98" fmla="*/ 123 w 357"/>
                  <a:gd name="T99" fmla="*/ 80 h 117"/>
                  <a:gd name="T100" fmla="*/ 112 w 357"/>
                  <a:gd name="T101" fmla="*/ 86 h 117"/>
                  <a:gd name="T102" fmla="*/ 98 w 357"/>
                  <a:gd name="T103" fmla="*/ 92 h 117"/>
                  <a:gd name="T104" fmla="*/ 82 w 357"/>
                  <a:gd name="T105" fmla="*/ 99 h 117"/>
                  <a:gd name="T106" fmla="*/ 65 w 357"/>
                  <a:gd name="T107" fmla="*/ 104 h 117"/>
                  <a:gd name="T108" fmla="*/ 49 w 357"/>
                  <a:gd name="T109" fmla="*/ 109 h 117"/>
                  <a:gd name="T110" fmla="*/ 34 w 357"/>
                  <a:gd name="T111" fmla="*/ 113 h 117"/>
                  <a:gd name="T112" fmla="*/ 24 w 357"/>
                  <a:gd name="T113" fmla="*/ 114 h 117"/>
                  <a:gd name="T114" fmla="*/ 18 w 357"/>
                  <a:gd name="T115" fmla="*/ 117 h 117"/>
                  <a:gd name="T116" fmla="*/ 0 w 357"/>
                  <a:gd name="T117" fmla="*/ 42 h 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7"/>
                  <a:gd name="T178" fmla="*/ 0 h 117"/>
                  <a:gd name="T179" fmla="*/ 357 w 357"/>
                  <a:gd name="T180" fmla="*/ 117 h 1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7" h="117">
                    <a:moveTo>
                      <a:pt x="0" y="42"/>
                    </a:moveTo>
                    <a:lnTo>
                      <a:pt x="0" y="42"/>
                    </a:lnTo>
                    <a:lnTo>
                      <a:pt x="3" y="42"/>
                    </a:lnTo>
                    <a:lnTo>
                      <a:pt x="6" y="41"/>
                    </a:lnTo>
                    <a:lnTo>
                      <a:pt x="12" y="40"/>
                    </a:lnTo>
                    <a:lnTo>
                      <a:pt x="17" y="38"/>
                    </a:lnTo>
                    <a:lnTo>
                      <a:pt x="25" y="37"/>
                    </a:lnTo>
                    <a:lnTo>
                      <a:pt x="33" y="37"/>
                    </a:lnTo>
                    <a:lnTo>
                      <a:pt x="42" y="36"/>
                    </a:lnTo>
                    <a:lnTo>
                      <a:pt x="49" y="35"/>
                    </a:lnTo>
                    <a:lnTo>
                      <a:pt x="60" y="33"/>
                    </a:lnTo>
                    <a:lnTo>
                      <a:pt x="69" y="32"/>
                    </a:lnTo>
                    <a:lnTo>
                      <a:pt x="79" y="32"/>
                    </a:lnTo>
                    <a:lnTo>
                      <a:pt x="88" y="31"/>
                    </a:lnTo>
                    <a:lnTo>
                      <a:pt x="97" y="29"/>
                    </a:lnTo>
                    <a:lnTo>
                      <a:pt x="105" y="29"/>
                    </a:lnTo>
                    <a:lnTo>
                      <a:pt x="114" y="29"/>
                    </a:lnTo>
                    <a:lnTo>
                      <a:pt x="120" y="28"/>
                    </a:lnTo>
                    <a:lnTo>
                      <a:pt x="127" y="28"/>
                    </a:lnTo>
                    <a:lnTo>
                      <a:pt x="133" y="27"/>
                    </a:lnTo>
                    <a:lnTo>
                      <a:pt x="139" y="27"/>
                    </a:lnTo>
                    <a:lnTo>
                      <a:pt x="145" y="25"/>
                    </a:lnTo>
                    <a:lnTo>
                      <a:pt x="150" y="25"/>
                    </a:lnTo>
                    <a:lnTo>
                      <a:pt x="155" y="24"/>
                    </a:lnTo>
                    <a:lnTo>
                      <a:pt x="161" y="24"/>
                    </a:lnTo>
                    <a:lnTo>
                      <a:pt x="169" y="22"/>
                    </a:lnTo>
                    <a:lnTo>
                      <a:pt x="177" y="19"/>
                    </a:lnTo>
                    <a:lnTo>
                      <a:pt x="185" y="16"/>
                    </a:lnTo>
                    <a:lnTo>
                      <a:pt x="192" y="15"/>
                    </a:lnTo>
                    <a:lnTo>
                      <a:pt x="197" y="13"/>
                    </a:lnTo>
                    <a:lnTo>
                      <a:pt x="203" y="10"/>
                    </a:lnTo>
                    <a:lnTo>
                      <a:pt x="206" y="7"/>
                    </a:lnTo>
                    <a:lnTo>
                      <a:pt x="210" y="5"/>
                    </a:lnTo>
                    <a:lnTo>
                      <a:pt x="214" y="1"/>
                    </a:lnTo>
                    <a:lnTo>
                      <a:pt x="217" y="0"/>
                    </a:lnTo>
                    <a:lnTo>
                      <a:pt x="219" y="1"/>
                    </a:lnTo>
                    <a:lnTo>
                      <a:pt x="223" y="2"/>
                    </a:lnTo>
                    <a:lnTo>
                      <a:pt x="230" y="4"/>
                    </a:lnTo>
                    <a:lnTo>
                      <a:pt x="233" y="5"/>
                    </a:lnTo>
                    <a:lnTo>
                      <a:pt x="240" y="6"/>
                    </a:lnTo>
                    <a:lnTo>
                      <a:pt x="248" y="6"/>
                    </a:lnTo>
                    <a:lnTo>
                      <a:pt x="254" y="7"/>
                    </a:lnTo>
                    <a:lnTo>
                      <a:pt x="261" y="6"/>
                    </a:lnTo>
                    <a:lnTo>
                      <a:pt x="266" y="6"/>
                    </a:lnTo>
                    <a:lnTo>
                      <a:pt x="272" y="6"/>
                    </a:lnTo>
                    <a:lnTo>
                      <a:pt x="279" y="7"/>
                    </a:lnTo>
                    <a:lnTo>
                      <a:pt x="284" y="7"/>
                    </a:lnTo>
                    <a:lnTo>
                      <a:pt x="289" y="9"/>
                    </a:lnTo>
                    <a:lnTo>
                      <a:pt x="295" y="10"/>
                    </a:lnTo>
                    <a:lnTo>
                      <a:pt x="303" y="13"/>
                    </a:lnTo>
                    <a:lnTo>
                      <a:pt x="309" y="14"/>
                    </a:lnTo>
                    <a:lnTo>
                      <a:pt x="317" y="19"/>
                    </a:lnTo>
                    <a:lnTo>
                      <a:pt x="322" y="22"/>
                    </a:lnTo>
                    <a:lnTo>
                      <a:pt x="328" y="24"/>
                    </a:lnTo>
                    <a:lnTo>
                      <a:pt x="331" y="27"/>
                    </a:lnTo>
                    <a:lnTo>
                      <a:pt x="337" y="31"/>
                    </a:lnTo>
                    <a:lnTo>
                      <a:pt x="343" y="36"/>
                    </a:lnTo>
                    <a:lnTo>
                      <a:pt x="351" y="41"/>
                    </a:lnTo>
                    <a:lnTo>
                      <a:pt x="355" y="45"/>
                    </a:lnTo>
                    <a:lnTo>
                      <a:pt x="357" y="46"/>
                    </a:lnTo>
                    <a:lnTo>
                      <a:pt x="245" y="33"/>
                    </a:lnTo>
                    <a:lnTo>
                      <a:pt x="213" y="37"/>
                    </a:lnTo>
                    <a:lnTo>
                      <a:pt x="210" y="50"/>
                    </a:lnTo>
                    <a:lnTo>
                      <a:pt x="214" y="54"/>
                    </a:lnTo>
                    <a:lnTo>
                      <a:pt x="218" y="58"/>
                    </a:lnTo>
                    <a:lnTo>
                      <a:pt x="219" y="59"/>
                    </a:lnTo>
                    <a:lnTo>
                      <a:pt x="219" y="63"/>
                    </a:lnTo>
                    <a:lnTo>
                      <a:pt x="221" y="65"/>
                    </a:lnTo>
                    <a:lnTo>
                      <a:pt x="222" y="72"/>
                    </a:lnTo>
                    <a:lnTo>
                      <a:pt x="222" y="76"/>
                    </a:lnTo>
                    <a:lnTo>
                      <a:pt x="223" y="81"/>
                    </a:lnTo>
                    <a:lnTo>
                      <a:pt x="222" y="85"/>
                    </a:lnTo>
                    <a:lnTo>
                      <a:pt x="222" y="90"/>
                    </a:lnTo>
                    <a:lnTo>
                      <a:pt x="219" y="96"/>
                    </a:lnTo>
                    <a:lnTo>
                      <a:pt x="217" y="101"/>
                    </a:lnTo>
                    <a:lnTo>
                      <a:pt x="214" y="99"/>
                    </a:lnTo>
                    <a:lnTo>
                      <a:pt x="213" y="95"/>
                    </a:lnTo>
                    <a:lnTo>
                      <a:pt x="209" y="89"/>
                    </a:lnTo>
                    <a:lnTo>
                      <a:pt x="204" y="83"/>
                    </a:lnTo>
                    <a:lnTo>
                      <a:pt x="200" y="80"/>
                    </a:lnTo>
                    <a:lnTo>
                      <a:pt x="196" y="78"/>
                    </a:lnTo>
                    <a:lnTo>
                      <a:pt x="192" y="77"/>
                    </a:lnTo>
                    <a:lnTo>
                      <a:pt x="187" y="76"/>
                    </a:lnTo>
                    <a:lnTo>
                      <a:pt x="179" y="74"/>
                    </a:lnTo>
                    <a:lnTo>
                      <a:pt x="173" y="73"/>
                    </a:lnTo>
                    <a:lnTo>
                      <a:pt x="169" y="68"/>
                    </a:lnTo>
                    <a:lnTo>
                      <a:pt x="168" y="63"/>
                    </a:lnTo>
                    <a:lnTo>
                      <a:pt x="168" y="59"/>
                    </a:lnTo>
                    <a:lnTo>
                      <a:pt x="168" y="58"/>
                    </a:lnTo>
                    <a:lnTo>
                      <a:pt x="167" y="58"/>
                    </a:lnTo>
                    <a:lnTo>
                      <a:pt x="164" y="59"/>
                    </a:lnTo>
                    <a:lnTo>
                      <a:pt x="159" y="59"/>
                    </a:lnTo>
                    <a:lnTo>
                      <a:pt x="154" y="63"/>
                    </a:lnTo>
                    <a:lnTo>
                      <a:pt x="150" y="63"/>
                    </a:lnTo>
                    <a:lnTo>
                      <a:pt x="146" y="65"/>
                    </a:lnTo>
                    <a:lnTo>
                      <a:pt x="142" y="68"/>
                    </a:lnTo>
                    <a:lnTo>
                      <a:pt x="138" y="71"/>
                    </a:lnTo>
                    <a:lnTo>
                      <a:pt x="133" y="73"/>
                    </a:lnTo>
                    <a:lnTo>
                      <a:pt x="128" y="76"/>
                    </a:lnTo>
                    <a:lnTo>
                      <a:pt x="123" y="80"/>
                    </a:lnTo>
                    <a:lnTo>
                      <a:pt x="119" y="83"/>
                    </a:lnTo>
                    <a:lnTo>
                      <a:pt x="112" y="86"/>
                    </a:lnTo>
                    <a:lnTo>
                      <a:pt x="105" y="90"/>
                    </a:lnTo>
                    <a:lnTo>
                      <a:pt x="98" y="92"/>
                    </a:lnTo>
                    <a:lnTo>
                      <a:pt x="91" y="96"/>
                    </a:lnTo>
                    <a:lnTo>
                      <a:pt x="82" y="99"/>
                    </a:lnTo>
                    <a:lnTo>
                      <a:pt x="74" y="101"/>
                    </a:lnTo>
                    <a:lnTo>
                      <a:pt x="65" y="104"/>
                    </a:lnTo>
                    <a:lnTo>
                      <a:pt x="57" y="108"/>
                    </a:lnTo>
                    <a:lnTo>
                      <a:pt x="49" y="109"/>
                    </a:lnTo>
                    <a:lnTo>
                      <a:pt x="42" y="110"/>
                    </a:lnTo>
                    <a:lnTo>
                      <a:pt x="34" y="113"/>
                    </a:lnTo>
                    <a:lnTo>
                      <a:pt x="29" y="114"/>
                    </a:lnTo>
                    <a:lnTo>
                      <a:pt x="24" y="114"/>
                    </a:lnTo>
                    <a:lnTo>
                      <a:pt x="21" y="116"/>
                    </a:lnTo>
                    <a:lnTo>
                      <a:pt x="18" y="117"/>
                    </a:lnTo>
                    <a:lnTo>
                      <a:pt x="0" y="42"/>
                    </a:lnTo>
                    <a:close/>
                  </a:path>
                </a:pathLst>
              </a:custGeom>
              <a:solidFill>
                <a:srgbClr val="D8968D"/>
              </a:solidFill>
              <a:ln w="9525">
                <a:noFill/>
                <a:round/>
                <a:headEnd/>
                <a:tailEnd/>
              </a:ln>
            </p:spPr>
            <p:txBody>
              <a:bodyPr/>
              <a:lstStyle/>
              <a:p>
                <a:endParaRPr lang="en-CA"/>
              </a:p>
            </p:txBody>
          </p:sp>
          <p:sp>
            <p:nvSpPr>
              <p:cNvPr id="17429" name="Freeform 18"/>
              <p:cNvSpPr>
                <a:spLocks/>
              </p:cNvSpPr>
              <p:nvPr/>
            </p:nvSpPr>
            <p:spPr bwMode="auto">
              <a:xfrm>
                <a:off x="5065" y="1627"/>
                <a:ext cx="224" cy="222"/>
              </a:xfrm>
              <a:custGeom>
                <a:avLst/>
                <a:gdLst>
                  <a:gd name="T0" fmla="*/ 112 w 224"/>
                  <a:gd name="T1" fmla="*/ 0 h 222"/>
                  <a:gd name="T2" fmla="*/ 113 w 224"/>
                  <a:gd name="T3" fmla="*/ 2 h 222"/>
                  <a:gd name="T4" fmla="*/ 116 w 224"/>
                  <a:gd name="T5" fmla="*/ 5 h 222"/>
                  <a:gd name="T6" fmla="*/ 121 w 224"/>
                  <a:gd name="T7" fmla="*/ 10 h 222"/>
                  <a:gd name="T8" fmla="*/ 125 w 224"/>
                  <a:gd name="T9" fmla="*/ 15 h 222"/>
                  <a:gd name="T10" fmla="*/ 131 w 224"/>
                  <a:gd name="T11" fmla="*/ 23 h 222"/>
                  <a:gd name="T12" fmla="*/ 135 w 224"/>
                  <a:gd name="T13" fmla="*/ 29 h 222"/>
                  <a:gd name="T14" fmla="*/ 143 w 224"/>
                  <a:gd name="T15" fmla="*/ 38 h 222"/>
                  <a:gd name="T16" fmla="*/ 149 w 224"/>
                  <a:gd name="T17" fmla="*/ 46 h 222"/>
                  <a:gd name="T18" fmla="*/ 157 w 224"/>
                  <a:gd name="T19" fmla="*/ 55 h 222"/>
                  <a:gd name="T20" fmla="*/ 163 w 224"/>
                  <a:gd name="T21" fmla="*/ 65 h 222"/>
                  <a:gd name="T22" fmla="*/ 170 w 224"/>
                  <a:gd name="T23" fmla="*/ 76 h 222"/>
                  <a:gd name="T24" fmla="*/ 177 w 224"/>
                  <a:gd name="T25" fmla="*/ 86 h 222"/>
                  <a:gd name="T26" fmla="*/ 184 w 224"/>
                  <a:gd name="T27" fmla="*/ 95 h 222"/>
                  <a:gd name="T28" fmla="*/ 189 w 224"/>
                  <a:gd name="T29" fmla="*/ 106 h 222"/>
                  <a:gd name="T30" fmla="*/ 195 w 224"/>
                  <a:gd name="T31" fmla="*/ 117 h 222"/>
                  <a:gd name="T32" fmla="*/ 201 w 224"/>
                  <a:gd name="T33" fmla="*/ 127 h 222"/>
                  <a:gd name="T34" fmla="*/ 204 w 224"/>
                  <a:gd name="T35" fmla="*/ 137 h 222"/>
                  <a:gd name="T36" fmla="*/ 207 w 224"/>
                  <a:gd name="T37" fmla="*/ 146 h 222"/>
                  <a:gd name="T38" fmla="*/ 211 w 224"/>
                  <a:gd name="T39" fmla="*/ 157 h 222"/>
                  <a:gd name="T40" fmla="*/ 213 w 224"/>
                  <a:gd name="T41" fmla="*/ 166 h 222"/>
                  <a:gd name="T42" fmla="*/ 216 w 224"/>
                  <a:gd name="T43" fmla="*/ 175 h 222"/>
                  <a:gd name="T44" fmla="*/ 217 w 224"/>
                  <a:gd name="T45" fmla="*/ 182 h 222"/>
                  <a:gd name="T46" fmla="*/ 219 w 224"/>
                  <a:gd name="T47" fmla="*/ 191 h 222"/>
                  <a:gd name="T48" fmla="*/ 220 w 224"/>
                  <a:gd name="T49" fmla="*/ 197 h 222"/>
                  <a:gd name="T50" fmla="*/ 221 w 224"/>
                  <a:gd name="T51" fmla="*/ 203 h 222"/>
                  <a:gd name="T52" fmla="*/ 221 w 224"/>
                  <a:gd name="T53" fmla="*/ 208 h 222"/>
                  <a:gd name="T54" fmla="*/ 222 w 224"/>
                  <a:gd name="T55" fmla="*/ 213 h 222"/>
                  <a:gd name="T56" fmla="*/ 222 w 224"/>
                  <a:gd name="T57" fmla="*/ 220 h 222"/>
                  <a:gd name="T58" fmla="*/ 224 w 224"/>
                  <a:gd name="T59" fmla="*/ 222 h 222"/>
                  <a:gd name="T60" fmla="*/ 125 w 224"/>
                  <a:gd name="T61" fmla="*/ 222 h 222"/>
                  <a:gd name="T62" fmla="*/ 0 w 224"/>
                  <a:gd name="T63" fmla="*/ 162 h 222"/>
                  <a:gd name="T64" fmla="*/ 112 w 224"/>
                  <a:gd name="T65" fmla="*/ 0 h 222"/>
                  <a:gd name="T66" fmla="*/ 112 w 224"/>
                  <a:gd name="T67" fmla="*/ 0 h 2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4"/>
                  <a:gd name="T103" fmla="*/ 0 h 222"/>
                  <a:gd name="T104" fmla="*/ 224 w 224"/>
                  <a:gd name="T105" fmla="*/ 222 h 2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4" h="222">
                    <a:moveTo>
                      <a:pt x="112" y="0"/>
                    </a:moveTo>
                    <a:lnTo>
                      <a:pt x="113" y="2"/>
                    </a:lnTo>
                    <a:lnTo>
                      <a:pt x="116" y="5"/>
                    </a:lnTo>
                    <a:lnTo>
                      <a:pt x="121" y="10"/>
                    </a:lnTo>
                    <a:lnTo>
                      <a:pt x="125" y="15"/>
                    </a:lnTo>
                    <a:lnTo>
                      <a:pt x="131" y="23"/>
                    </a:lnTo>
                    <a:lnTo>
                      <a:pt x="135" y="29"/>
                    </a:lnTo>
                    <a:lnTo>
                      <a:pt x="143" y="38"/>
                    </a:lnTo>
                    <a:lnTo>
                      <a:pt x="149" y="46"/>
                    </a:lnTo>
                    <a:lnTo>
                      <a:pt x="157" y="55"/>
                    </a:lnTo>
                    <a:lnTo>
                      <a:pt x="163" y="65"/>
                    </a:lnTo>
                    <a:lnTo>
                      <a:pt x="170" y="76"/>
                    </a:lnTo>
                    <a:lnTo>
                      <a:pt x="177" y="86"/>
                    </a:lnTo>
                    <a:lnTo>
                      <a:pt x="184" y="95"/>
                    </a:lnTo>
                    <a:lnTo>
                      <a:pt x="189" y="106"/>
                    </a:lnTo>
                    <a:lnTo>
                      <a:pt x="195" y="117"/>
                    </a:lnTo>
                    <a:lnTo>
                      <a:pt x="201" y="127"/>
                    </a:lnTo>
                    <a:lnTo>
                      <a:pt x="204" y="137"/>
                    </a:lnTo>
                    <a:lnTo>
                      <a:pt x="207" y="146"/>
                    </a:lnTo>
                    <a:lnTo>
                      <a:pt x="211" y="157"/>
                    </a:lnTo>
                    <a:lnTo>
                      <a:pt x="213" y="166"/>
                    </a:lnTo>
                    <a:lnTo>
                      <a:pt x="216" y="175"/>
                    </a:lnTo>
                    <a:lnTo>
                      <a:pt x="217" y="182"/>
                    </a:lnTo>
                    <a:lnTo>
                      <a:pt x="219" y="191"/>
                    </a:lnTo>
                    <a:lnTo>
                      <a:pt x="220" y="197"/>
                    </a:lnTo>
                    <a:lnTo>
                      <a:pt x="221" y="203"/>
                    </a:lnTo>
                    <a:lnTo>
                      <a:pt x="221" y="208"/>
                    </a:lnTo>
                    <a:lnTo>
                      <a:pt x="222" y="213"/>
                    </a:lnTo>
                    <a:lnTo>
                      <a:pt x="222" y="220"/>
                    </a:lnTo>
                    <a:lnTo>
                      <a:pt x="224" y="222"/>
                    </a:lnTo>
                    <a:lnTo>
                      <a:pt x="125" y="222"/>
                    </a:lnTo>
                    <a:lnTo>
                      <a:pt x="0" y="162"/>
                    </a:lnTo>
                    <a:lnTo>
                      <a:pt x="112" y="0"/>
                    </a:lnTo>
                    <a:close/>
                  </a:path>
                </a:pathLst>
              </a:custGeom>
              <a:solidFill>
                <a:srgbClr val="C24D4D"/>
              </a:solidFill>
              <a:ln w="9525">
                <a:noFill/>
                <a:round/>
                <a:headEnd/>
                <a:tailEnd/>
              </a:ln>
            </p:spPr>
            <p:txBody>
              <a:bodyPr/>
              <a:lstStyle/>
              <a:p>
                <a:endParaRPr lang="en-CA"/>
              </a:p>
            </p:txBody>
          </p:sp>
          <p:sp>
            <p:nvSpPr>
              <p:cNvPr id="17430" name="Freeform 19"/>
              <p:cNvSpPr>
                <a:spLocks/>
              </p:cNvSpPr>
              <p:nvPr/>
            </p:nvSpPr>
            <p:spPr bwMode="auto">
              <a:xfrm>
                <a:off x="4498" y="2126"/>
                <a:ext cx="402" cy="186"/>
              </a:xfrm>
              <a:custGeom>
                <a:avLst/>
                <a:gdLst>
                  <a:gd name="T0" fmla="*/ 402 w 402"/>
                  <a:gd name="T1" fmla="*/ 169 h 186"/>
                  <a:gd name="T2" fmla="*/ 401 w 402"/>
                  <a:gd name="T3" fmla="*/ 168 h 186"/>
                  <a:gd name="T4" fmla="*/ 397 w 402"/>
                  <a:gd name="T5" fmla="*/ 168 h 186"/>
                  <a:gd name="T6" fmla="*/ 389 w 402"/>
                  <a:gd name="T7" fmla="*/ 168 h 186"/>
                  <a:gd name="T8" fmla="*/ 381 w 402"/>
                  <a:gd name="T9" fmla="*/ 168 h 186"/>
                  <a:gd name="T10" fmla="*/ 376 w 402"/>
                  <a:gd name="T11" fmla="*/ 166 h 186"/>
                  <a:gd name="T12" fmla="*/ 371 w 402"/>
                  <a:gd name="T13" fmla="*/ 166 h 186"/>
                  <a:gd name="T14" fmla="*/ 363 w 402"/>
                  <a:gd name="T15" fmla="*/ 166 h 186"/>
                  <a:gd name="T16" fmla="*/ 358 w 402"/>
                  <a:gd name="T17" fmla="*/ 166 h 186"/>
                  <a:gd name="T18" fmla="*/ 352 w 402"/>
                  <a:gd name="T19" fmla="*/ 166 h 186"/>
                  <a:gd name="T20" fmla="*/ 345 w 402"/>
                  <a:gd name="T21" fmla="*/ 166 h 186"/>
                  <a:gd name="T22" fmla="*/ 337 w 402"/>
                  <a:gd name="T23" fmla="*/ 168 h 186"/>
                  <a:gd name="T24" fmla="*/ 331 w 402"/>
                  <a:gd name="T25" fmla="*/ 169 h 186"/>
                  <a:gd name="T26" fmla="*/ 322 w 402"/>
                  <a:gd name="T27" fmla="*/ 169 h 186"/>
                  <a:gd name="T28" fmla="*/ 314 w 402"/>
                  <a:gd name="T29" fmla="*/ 170 h 186"/>
                  <a:gd name="T30" fmla="*/ 307 w 402"/>
                  <a:gd name="T31" fmla="*/ 171 h 186"/>
                  <a:gd name="T32" fmla="*/ 299 w 402"/>
                  <a:gd name="T33" fmla="*/ 173 h 186"/>
                  <a:gd name="T34" fmla="*/ 291 w 402"/>
                  <a:gd name="T35" fmla="*/ 174 h 186"/>
                  <a:gd name="T36" fmla="*/ 283 w 402"/>
                  <a:gd name="T37" fmla="*/ 175 h 186"/>
                  <a:gd name="T38" fmla="*/ 276 w 402"/>
                  <a:gd name="T39" fmla="*/ 177 h 186"/>
                  <a:gd name="T40" fmla="*/ 270 w 402"/>
                  <a:gd name="T41" fmla="*/ 179 h 186"/>
                  <a:gd name="T42" fmla="*/ 263 w 402"/>
                  <a:gd name="T43" fmla="*/ 179 h 186"/>
                  <a:gd name="T44" fmla="*/ 258 w 402"/>
                  <a:gd name="T45" fmla="*/ 180 h 186"/>
                  <a:gd name="T46" fmla="*/ 252 w 402"/>
                  <a:gd name="T47" fmla="*/ 182 h 186"/>
                  <a:gd name="T48" fmla="*/ 249 w 402"/>
                  <a:gd name="T49" fmla="*/ 183 h 186"/>
                  <a:gd name="T50" fmla="*/ 242 w 402"/>
                  <a:gd name="T51" fmla="*/ 184 h 186"/>
                  <a:gd name="T52" fmla="*/ 241 w 402"/>
                  <a:gd name="T53" fmla="*/ 186 h 186"/>
                  <a:gd name="T54" fmla="*/ 238 w 402"/>
                  <a:gd name="T55" fmla="*/ 184 h 186"/>
                  <a:gd name="T56" fmla="*/ 233 w 402"/>
                  <a:gd name="T57" fmla="*/ 182 h 186"/>
                  <a:gd name="T58" fmla="*/ 228 w 402"/>
                  <a:gd name="T59" fmla="*/ 180 h 186"/>
                  <a:gd name="T60" fmla="*/ 224 w 402"/>
                  <a:gd name="T61" fmla="*/ 179 h 186"/>
                  <a:gd name="T62" fmla="*/ 219 w 402"/>
                  <a:gd name="T63" fmla="*/ 177 h 186"/>
                  <a:gd name="T64" fmla="*/ 214 w 402"/>
                  <a:gd name="T65" fmla="*/ 175 h 186"/>
                  <a:gd name="T66" fmla="*/ 206 w 402"/>
                  <a:gd name="T67" fmla="*/ 173 h 186"/>
                  <a:gd name="T68" fmla="*/ 198 w 402"/>
                  <a:gd name="T69" fmla="*/ 171 h 186"/>
                  <a:gd name="T70" fmla="*/ 191 w 402"/>
                  <a:gd name="T71" fmla="*/ 169 h 186"/>
                  <a:gd name="T72" fmla="*/ 182 w 402"/>
                  <a:gd name="T73" fmla="*/ 168 h 186"/>
                  <a:gd name="T74" fmla="*/ 173 w 402"/>
                  <a:gd name="T75" fmla="*/ 165 h 186"/>
                  <a:gd name="T76" fmla="*/ 162 w 402"/>
                  <a:gd name="T77" fmla="*/ 165 h 186"/>
                  <a:gd name="T78" fmla="*/ 152 w 402"/>
                  <a:gd name="T79" fmla="*/ 162 h 186"/>
                  <a:gd name="T80" fmla="*/ 142 w 402"/>
                  <a:gd name="T81" fmla="*/ 162 h 186"/>
                  <a:gd name="T82" fmla="*/ 130 w 402"/>
                  <a:gd name="T83" fmla="*/ 161 h 186"/>
                  <a:gd name="T84" fmla="*/ 118 w 402"/>
                  <a:gd name="T85" fmla="*/ 161 h 186"/>
                  <a:gd name="T86" fmla="*/ 106 w 402"/>
                  <a:gd name="T87" fmla="*/ 161 h 186"/>
                  <a:gd name="T88" fmla="*/ 94 w 402"/>
                  <a:gd name="T89" fmla="*/ 161 h 186"/>
                  <a:gd name="T90" fmla="*/ 81 w 402"/>
                  <a:gd name="T91" fmla="*/ 161 h 186"/>
                  <a:gd name="T92" fmla="*/ 70 w 402"/>
                  <a:gd name="T93" fmla="*/ 161 h 186"/>
                  <a:gd name="T94" fmla="*/ 58 w 402"/>
                  <a:gd name="T95" fmla="*/ 162 h 186"/>
                  <a:gd name="T96" fmla="*/ 49 w 402"/>
                  <a:gd name="T97" fmla="*/ 164 h 186"/>
                  <a:gd name="T98" fmla="*/ 37 w 402"/>
                  <a:gd name="T99" fmla="*/ 164 h 186"/>
                  <a:gd name="T100" fmla="*/ 28 w 402"/>
                  <a:gd name="T101" fmla="*/ 165 h 186"/>
                  <a:gd name="T102" fmla="*/ 21 w 402"/>
                  <a:gd name="T103" fmla="*/ 165 h 186"/>
                  <a:gd name="T104" fmla="*/ 14 w 402"/>
                  <a:gd name="T105" fmla="*/ 166 h 186"/>
                  <a:gd name="T106" fmla="*/ 8 w 402"/>
                  <a:gd name="T107" fmla="*/ 168 h 186"/>
                  <a:gd name="T108" fmla="*/ 4 w 402"/>
                  <a:gd name="T109" fmla="*/ 168 h 186"/>
                  <a:gd name="T110" fmla="*/ 0 w 402"/>
                  <a:gd name="T111" fmla="*/ 169 h 186"/>
                  <a:gd name="T112" fmla="*/ 77 w 402"/>
                  <a:gd name="T113" fmla="*/ 0 h 186"/>
                  <a:gd name="T114" fmla="*/ 402 w 402"/>
                  <a:gd name="T115" fmla="*/ 139 h 186"/>
                  <a:gd name="T116" fmla="*/ 402 w 402"/>
                  <a:gd name="T117" fmla="*/ 169 h 186"/>
                  <a:gd name="T118" fmla="*/ 402 w 402"/>
                  <a:gd name="T119" fmla="*/ 169 h 1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02"/>
                  <a:gd name="T181" fmla="*/ 0 h 186"/>
                  <a:gd name="T182" fmla="*/ 402 w 402"/>
                  <a:gd name="T183" fmla="*/ 186 h 18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02" h="186">
                    <a:moveTo>
                      <a:pt x="402" y="169"/>
                    </a:moveTo>
                    <a:lnTo>
                      <a:pt x="401" y="168"/>
                    </a:lnTo>
                    <a:lnTo>
                      <a:pt x="397" y="168"/>
                    </a:lnTo>
                    <a:lnTo>
                      <a:pt x="389" y="168"/>
                    </a:lnTo>
                    <a:lnTo>
                      <a:pt x="381" y="168"/>
                    </a:lnTo>
                    <a:lnTo>
                      <a:pt x="376" y="166"/>
                    </a:lnTo>
                    <a:lnTo>
                      <a:pt x="371" y="166"/>
                    </a:lnTo>
                    <a:lnTo>
                      <a:pt x="363" y="166"/>
                    </a:lnTo>
                    <a:lnTo>
                      <a:pt x="358" y="166"/>
                    </a:lnTo>
                    <a:lnTo>
                      <a:pt x="352" y="166"/>
                    </a:lnTo>
                    <a:lnTo>
                      <a:pt x="345" y="166"/>
                    </a:lnTo>
                    <a:lnTo>
                      <a:pt x="337" y="168"/>
                    </a:lnTo>
                    <a:lnTo>
                      <a:pt x="331" y="169"/>
                    </a:lnTo>
                    <a:lnTo>
                      <a:pt x="322" y="169"/>
                    </a:lnTo>
                    <a:lnTo>
                      <a:pt x="314" y="170"/>
                    </a:lnTo>
                    <a:lnTo>
                      <a:pt x="307" y="171"/>
                    </a:lnTo>
                    <a:lnTo>
                      <a:pt x="299" y="173"/>
                    </a:lnTo>
                    <a:lnTo>
                      <a:pt x="291" y="174"/>
                    </a:lnTo>
                    <a:lnTo>
                      <a:pt x="283" y="175"/>
                    </a:lnTo>
                    <a:lnTo>
                      <a:pt x="276" y="177"/>
                    </a:lnTo>
                    <a:lnTo>
                      <a:pt x="270" y="179"/>
                    </a:lnTo>
                    <a:lnTo>
                      <a:pt x="263" y="179"/>
                    </a:lnTo>
                    <a:lnTo>
                      <a:pt x="258" y="180"/>
                    </a:lnTo>
                    <a:lnTo>
                      <a:pt x="252" y="182"/>
                    </a:lnTo>
                    <a:lnTo>
                      <a:pt x="249" y="183"/>
                    </a:lnTo>
                    <a:lnTo>
                      <a:pt x="242" y="184"/>
                    </a:lnTo>
                    <a:lnTo>
                      <a:pt x="241" y="186"/>
                    </a:lnTo>
                    <a:lnTo>
                      <a:pt x="238" y="184"/>
                    </a:lnTo>
                    <a:lnTo>
                      <a:pt x="233" y="182"/>
                    </a:lnTo>
                    <a:lnTo>
                      <a:pt x="228" y="180"/>
                    </a:lnTo>
                    <a:lnTo>
                      <a:pt x="224" y="179"/>
                    </a:lnTo>
                    <a:lnTo>
                      <a:pt x="219" y="177"/>
                    </a:lnTo>
                    <a:lnTo>
                      <a:pt x="214" y="175"/>
                    </a:lnTo>
                    <a:lnTo>
                      <a:pt x="206" y="173"/>
                    </a:lnTo>
                    <a:lnTo>
                      <a:pt x="198" y="171"/>
                    </a:lnTo>
                    <a:lnTo>
                      <a:pt x="191" y="169"/>
                    </a:lnTo>
                    <a:lnTo>
                      <a:pt x="182" y="168"/>
                    </a:lnTo>
                    <a:lnTo>
                      <a:pt x="173" y="165"/>
                    </a:lnTo>
                    <a:lnTo>
                      <a:pt x="162" y="165"/>
                    </a:lnTo>
                    <a:lnTo>
                      <a:pt x="152" y="162"/>
                    </a:lnTo>
                    <a:lnTo>
                      <a:pt x="142" y="162"/>
                    </a:lnTo>
                    <a:lnTo>
                      <a:pt x="130" y="161"/>
                    </a:lnTo>
                    <a:lnTo>
                      <a:pt x="118" y="161"/>
                    </a:lnTo>
                    <a:lnTo>
                      <a:pt x="106" y="161"/>
                    </a:lnTo>
                    <a:lnTo>
                      <a:pt x="94" y="161"/>
                    </a:lnTo>
                    <a:lnTo>
                      <a:pt x="81" y="161"/>
                    </a:lnTo>
                    <a:lnTo>
                      <a:pt x="70" y="161"/>
                    </a:lnTo>
                    <a:lnTo>
                      <a:pt x="58" y="162"/>
                    </a:lnTo>
                    <a:lnTo>
                      <a:pt x="49" y="164"/>
                    </a:lnTo>
                    <a:lnTo>
                      <a:pt x="37" y="164"/>
                    </a:lnTo>
                    <a:lnTo>
                      <a:pt x="28" y="165"/>
                    </a:lnTo>
                    <a:lnTo>
                      <a:pt x="21" y="165"/>
                    </a:lnTo>
                    <a:lnTo>
                      <a:pt x="14" y="166"/>
                    </a:lnTo>
                    <a:lnTo>
                      <a:pt x="8" y="168"/>
                    </a:lnTo>
                    <a:lnTo>
                      <a:pt x="4" y="168"/>
                    </a:lnTo>
                    <a:lnTo>
                      <a:pt x="0" y="169"/>
                    </a:lnTo>
                    <a:lnTo>
                      <a:pt x="77" y="0"/>
                    </a:lnTo>
                    <a:lnTo>
                      <a:pt x="402" y="139"/>
                    </a:lnTo>
                    <a:lnTo>
                      <a:pt x="402" y="169"/>
                    </a:lnTo>
                    <a:close/>
                  </a:path>
                </a:pathLst>
              </a:custGeom>
              <a:solidFill>
                <a:srgbClr val="A64D4D"/>
              </a:solidFill>
              <a:ln w="9525">
                <a:noFill/>
                <a:round/>
                <a:headEnd/>
                <a:tailEnd/>
              </a:ln>
            </p:spPr>
            <p:txBody>
              <a:bodyPr/>
              <a:lstStyle/>
              <a:p>
                <a:endParaRPr lang="en-CA"/>
              </a:p>
            </p:txBody>
          </p:sp>
          <p:sp>
            <p:nvSpPr>
              <p:cNvPr id="17431" name="Freeform 20"/>
              <p:cNvSpPr>
                <a:spLocks/>
              </p:cNvSpPr>
              <p:nvPr/>
            </p:nvSpPr>
            <p:spPr bwMode="auto">
              <a:xfrm>
                <a:off x="4019" y="2485"/>
                <a:ext cx="503" cy="172"/>
              </a:xfrm>
              <a:custGeom>
                <a:avLst/>
                <a:gdLst>
                  <a:gd name="T0" fmla="*/ 503 w 503"/>
                  <a:gd name="T1" fmla="*/ 134 h 172"/>
                  <a:gd name="T2" fmla="*/ 308 w 503"/>
                  <a:gd name="T3" fmla="*/ 172 h 172"/>
                  <a:gd name="T4" fmla="*/ 0 w 503"/>
                  <a:gd name="T5" fmla="*/ 146 h 172"/>
                  <a:gd name="T6" fmla="*/ 126 w 503"/>
                  <a:gd name="T7" fmla="*/ 0 h 172"/>
                  <a:gd name="T8" fmla="*/ 503 w 503"/>
                  <a:gd name="T9" fmla="*/ 134 h 172"/>
                  <a:gd name="T10" fmla="*/ 503 w 503"/>
                  <a:gd name="T11" fmla="*/ 134 h 172"/>
                  <a:gd name="T12" fmla="*/ 0 60000 65536"/>
                  <a:gd name="T13" fmla="*/ 0 60000 65536"/>
                  <a:gd name="T14" fmla="*/ 0 60000 65536"/>
                  <a:gd name="T15" fmla="*/ 0 60000 65536"/>
                  <a:gd name="T16" fmla="*/ 0 60000 65536"/>
                  <a:gd name="T17" fmla="*/ 0 60000 65536"/>
                  <a:gd name="T18" fmla="*/ 0 w 503"/>
                  <a:gd name="T19" fmla="*/ 0 h 172"/>
                  <a:gd name="T20" fmla="*/ 503 w 503"/>
                  <a:gd name="T21" fmla="*/ 172 h 172"/>
                </a:gdLst>
                <a:ahLst/>
                <a:cxnLst>
                  <a:cxn ang="T12">
                    <a:pos x="T0" y="T1"/>
                  </a:cxn>
                  <a:cxn ang="T13">
                    <a:pos x="T2" y="T3"/>
                  </a:cxn>
                  <a:cxn ang="T14">
                    <a:pos x="T4" y="T5"/>
                  </a:cxn>
                  <a:cxn ang="T15">
                    <a:pos x="T6" y="T7"/>
                  </a:cxn>
                  <a:cxn ang="T16">
                    <a:pos x="T8" y="T9"/>
                  </a:cxn>
                  <a:cxn ang="T17">
                    <a:pos x="T10" y="T11"/>
                  </a:cxn>
                </a:cxnLst>
                <a:rect l="T18" t="T19" r="T20" b="T21"/>
                <a:pathLst>
                  <a:path w="503" h="172">
                    <a:moveTo>
                      <a:pt x="503" y="134"/>
                    </a:moveTo>
                    <a:lnTo>
                      <a:pt x="308" y="172"/>
                    </a:lnTo>
                    <a:lnTo>
                      <a:pt x="0" y="146"/>
                    </a:lnTo>
                    <a:lnTo>
                      <a:pt x="126" y="0"/>
                    </a:lnTo>
                    <a:lnTo>
                      <a:pt x="503" y="134"/>
                    </a:lnTo>
                    <a:close/>
                  </a:path>
                </a:pathLst>
              </a:custGeom>
              <a:solidFill>
                <a:srgbClr val="A64D4D"/>
              </a:solidFill>
              <a:ln w="9525">
                <a:noFill/>
                <a:round/>
                <a:headEnd/>
                <a:tailEnd/>
              </a:ln>
            </p:spPr>
            <p:txBody>
              <a:bodyPr/>
              <a:lstStyle/>
              <a:p>
                <a:endParaRPr lang="en-CA"/>
              </a:p>
            </p:txBody>
          </p:sp>
          <p:sp>
            <p:nvSpPr>
              <p:cNvPr id="17432" name="Freeform 21"/>
              <p:cNvSpPr>
                <a:spLocks/>
              </p:cNvSpPr>
              <p:nvPr/>
            </p:nvSpPr>
            <p:spPr bwMode="auto">
              <a:xfrm>
                <a:off x="3692" y="2755"/>
                <a:ext cx="441" cy="122"/>
              </a:xfrm>
              <a:custGeom>
                <a:avLst/>
                <a:gdLst>
                  <a:gd name="T0" fmla="*/ 441 w 441"/>
                  <a:gd name="T1" fmla="*/ 115 h 122"/>
                  <a:gd name="T2" fmla="*/ 286 w 441"/>
                  <a:gd name="T3" fmla="*/ 122 h 122"/>
                  <a:gd name="T4" fmla="*/ 0 w 441"/>
                  <a:gd name="T5" fmla="*/ 122 h 122"/>
                  <a:gd name="T6" fmla="*/ 33 w 441"/>
                  <a:gd name="T7" fmla="*/ 0 h 122"/>
                  <a:gd name="T8" fmla="*/ 391 w 441"/>
                  <a:gd name="T9" fmla="*/ 78 h 122"/>
                  <a:gd name="T10" fmla="*/ 441 w 441"/>
                  <a:gd name="T11" fmla="*/ 115 h 122"/>
                  <a:gd name="T12" fmla="*/ 441 w 441"/>
                  <a:gd name="T13" fmla="*/ 115 h 122"/>
                  <a:gd name="T14" fmla="*/ 0 60000 65536"/>
                  <a:gd name="T15" fmla="*/ 0 60000 65536"/>
                  <a:gd name="T16" fmla="*/ 0 60000 65536"/>
                  <a:gd name="T17" fmla="*/ 0 60000 65536"/>
                  <a:gd name="T18" fmla="*/ 0 60000 65536"/>
                  <a:gd name="T19" fmla="*/ 0 60000 65536"/>
                  <a:gd name="T20" fmla="*/ 0 60000 65536"/>
                  <a:gd name="T21" fmla="*/ 0 w 441"/>
                  <a:gd name="T22" fmla="*/ 0 h 122"/>
                  <a:gd name="T23" fmla="*/ 441 w 441"/>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1" h="122">
                    <a:moveTo>
                      <a:pt x="441" y="115"/>
                    </a:moveTo>
                    <a:lnTo>
                      <a:pt x="286" y="122"/>
                    </a:lnTo>
                    <a:lnTo>
                      <a:pt x="0" y="122"/>
                    </a:lnTo>
                    <a:lnTo>
                      <a:pt x="33" y="0"/>
                    </a:lnTo>
                    <a:lnTo>
                      <a:pt x="391" y="78"/>
                    </a:lnTo>
                    <a:lnTo>
                      <a:pt x="441" y="115"/>
                    </a:lnTo>
                    <a:close/>
                  </a:path>
                </a:pathLst>
              </a:custGeom>
              <a:solidFill>
                <a:srgbClr val="A64D4D"/>
              </a:solidFill>
              <a:ln w="9525">
                <a:noFill/>
                <a:round/>
                <a:headEnd/>
                <a:tailEnd/>
              </a:ln>
            </p:spPr>
            <p:txBody>
              <a:bodyPr/>
              <a:lstStyle/>
              <a:p>
                <a:endParaRPr lang="en-CA"/>
              </a:p>
            </p:txBody>
          </p:sp>
          <p:sp>
            <p:nvSpPr>
              <p:cNvPr id="17433" name="Freeform 22"/>
              <p:cNvSpPr>
                <a:spLocks/>
              </p:cNvSpPr>
              <p:nvPr/>
            </p:nvSpPr>
            <p:spPr bwMode="auto">
              <a:xfrm>
                <a:off x="3862" y="1827"/>
                <a:ext cx="228" cy="228"/>
              </a:xfrm>
              <a:custGeom>
                <a:avLst/>
                <a:gdLst>
                  <a:gd name="T0" fmla="*/ 228 w 228"/>
                  <a:gd name="T1" fmla="*/ 42 h 228"/>
                  <a:gd name="T2" fmla="*/ 225 w 228"/>
                  <a:gd name="T3" fmla="*/ 47 h 228"/>
                  <a:gd name="T4" fmla="*/ 220 w 228"/>
                  <a:gd name="T5" fmla="*/ 58 h 228"/>
                  <a:gd name="T6" fmla="*/ 212 w 228"/>
                  <a:gd name="T7" fmla="*/ 69 h 228"/>
                  <a:gd name="T8" fmla="*/ 205 w 228"/>
                  <a:gd name="T9" fmla="*/ 75 h 228"/>
                  <a:gd name="T10" fmla="*/ 194 w 228"/>
                  <a:gd name="T11" fmla="*/ 84 h 228"/>
                  <a:gd name="T12" fmla="*/ 181 w 228"/>
                  <a:gd name="T13" fmla="*/ 92 h 228"/>
                  <a:gd name="T14" fmla="*/ 167 w 228"/>
                  <a:gd name="T15" fmla="*/ 98 h 228"/>
                  <a:gd name="T16" fmla="*/ 153 w 228"/>
                  <a:gd name="T17" fmla="*/ 106 h 228"/>
                  <a:gd name="T18" fmla="*/ 139 w 228"/>
                  <a:gd name="T19" fmla="*/ 112 h 228"/>
                  <a:gd name="T20" fmla="*/ 129 w 228"/>
                  <a:gd name="T21" fmla="*/ 118 h 228"/>
                  <a:gd name="T22" fmla="*/ 118 w 228"/>
                  <a:gd name="T23" fmla="*/ 123 h 228"/>
                  <a:gd name="T24" fmla="*/ 116 w 228"/>
                  <a:gd name="T25" fmla="*/ 127 h 228"/>
                  <a:gd name="T26" fmla="*/ 120 w 228"/>
                  <a:gd name="T27" fmla="*/ 141 h 228"/>
                  <a:gd name="T28" fmla="*/ 117 w 228"/>
                  <a:gd name="T29" fmla="*/ 152 h 228"/>
                  <a:gd name="T30" fmla="*/ 112 w 228"/>
                  <a:gd name="T31" fmla="*/ 159 h 228"/>
                  <a:gd name="T32" fmla="*/ 108 w 228"/>
                  <a:gd name="T33" fmla="*/ 165 h 228"/>
                  <a:gd name="T34" fmla="*/ 105 w 228"/>
                  <a:gd name="T35" fmla="*/ 176 h 228"/>
                  <a:gd name="T36" fmla="*/ 104 w 228"/>
                  <a:gd name="T37" fmla="*/ 186 h 228"/>
                  <a:gd name="T38" fmla="*/ 104 w 228"/>
                  <a:gd name="T39" fmla="*/ 197 h 228"/>
                  <a:gd name="T40" fmla="*/ 104 w 228"/>
                  <a:gd name="T41" fmla="*/ 205 h 228"/>
                  <a:gd name="T42" fmla="*/ 90 w 228"/>
                  <a:gd name="T43" fmla="*/ 206 h 228"/>
                  <a:gd name="T44" fmla="*/ 85 w 228"/>
                  <a:gd name="T45" fmla="*/ 164 h 228"/>
                  <a:gd name="T46" fmla="*/ 80 w 228"/>
                  <a:gd name="T47" fmla="*/ 172 h 228"/>
                  <a:gd name="T48" fmla="*/ 69 w 228"/>
                  <a:gd name="T49" fmla="*/ 181 h 228"/>
                  <a:gd name="T50" fmla="*/ 56 w 228"/>
                  <a:gd name="T51" fmla="*/ 195 h 228"/>
                  <a:gd name="T52" fmla="*/ 45 w 228"/>
                  <a:gd name="T53" fmla="*/ 206 h 228"/>
                  <a:gd name="T54" fmla="*/ 33 w 228"/>
                  <a:gd name="T55" fmla="*/ 215 h 228"/>
                  <a:gd name="T56" fmla="*/ 22 w 228"/>
                  <a:gd name="T57" fmla="*/ 226 h 228"/>
                  <a:gd name="T58" fmla="*/ 0 w 228"/>
                  <a:gd name="T59" fmla="*/ 206 h 228"/>
                  <a:gd name="T60" fmla="*/ 13 w 228"/>
                  <a:gd name="T61" fmla="*/ 155 h 228"/>
                  <a:gd name="T62" fmla="*/ 14 w 228"/>
                  <a:gd name="T63" fmla="*/ 149 h 228"/>
                  <a:gd name="T64" fmla="*/ 19 w 228"/>
                  <a:gd name="T65" fmla="*/ 141 h 228"/>
                  <a:gd name="T66" fmla="*/ 31 w 228"/>
                  <a:gd name="T67" fmla="*/ 132 h 228"/>
                  <a:gd name="T68" fmla="*/ 37 w 228"/>
                  <a:gd name="T69" fmla="*/ 127 h 228"/>
                  <a:gd name="T70" fmla="*/ 47 w 228"/>
                  <a:gd name="T71" fmla="*/ 123 h 228"/>
                  <a:gd name="T72" fmla="*/ 56 w 228"/>
                  <a:gd name="T73" fmla="*/ 118 h 228"/>
                  <a:gd name="T74" fmla="*/ 67 w 228"/>
                  <a:gd name="T75" fmla="*/ 112 h 228"/>
                  <a:gd name="T76" fmla="*/ 82 w 228"/>
                  <a:gd name="T77" fmla="*/ 106 h 228"/>
                  <a:gd name="T78" fmla="*/ 89 w 228"/>
                  <a:gd name="T79" fmla="*/ 105 h 228"/>
                  <a:gd name="T80" fmla="*/ 91 w 228"/>
                  <a:gd name="T81" fmla="*/ 101 h 228"/>
                  <a:gd name="T82" fmla="*/ 99 w 228"/>
                  <a:gd name="T83" fmla="*/ 92 h 228"/>
                  <a:gd name="T84" fmla="*/ 111 w 228"/>
                  <a:gd name="T85" fmla="*/ 79 h 228"/>
                  <a:gd name="T86" fmla="*/ 126 w 228"/>
                  <a:gd name="T87" fmla="*/ 62 h 228"/>
                  <a:gd name="T88" fmla="*/ 132 w 228"/>
                  <a:gd name="T89" fmla="*/ 51 h 228"/>
                  <a:gd name="T90" fmla="*/ 140 w 228"/>
                  <a:gd name="T91" fmla="*/ 40 h 228"/>
                  <a:gd name="T92" fmla="*/ 147 w 228"/>
                  <a:gd name="T93" fmla="*/ 30 h 228"/>
                  <a:gd name="T94" fmla="*/ 153 w 228"/>
                  <a:gd name="T95" fmla="*/ 21 h 228"/>
                  <a:gd name="T96" fmla="*/ 162 w 228"/>
                  <a:gd name="T97" fmla="*/ 6 h 228"/>
                  <a:gd name="T98" fmla="*/ 167 w 228"/>
                  <a:gd name="T99" fmla="*/ 0 h 228"/>
                  <a:gd name="T100" fmla="*/ 228 w 228"/>
                  <a:gd name="T101" fmla="*/ 42 h 2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8"/>
                  <a:gd name="T154" fmla="*/ 0 h 228"/>
                  <a:gd name="T155" fmla="*/ 228 w 228"/>
                  <a:gd name="T156" fmla="*/ 228 h 2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8" h="228">
                    <a:moveTo>
                      <a:pt x="228" y="42"/>
                    </a:moveTo>
                    <a:lnTo>
                      <a:pt x="228" y="42"/>
                    </a:lnTo>
                    <a:lnTo>
                      <a:pt x="228" y="44"/>
                    </a:lnTo>
                    <a:lnTo>
                      <a:pt x="225" y="47"/>
                    </a:lnTo>
                    <a:lnTo>
                      <a:pt x="224" y="53"/>
                    </a:lnTo>
                    <a:lnTo>
                      <a:pt x="220" y="58"/>
                    </a:lnTo>
                    <a:lnTo>
                      <a:pt x="216" y="65"/>
                    </a:lnTo>
                    <a:lnTo>
                      <a:pt x="212" y="69"/>
                    </a:lnTo>
                    <a:lnTo>
                      <a:pt x="208" y="73"/>
                    </a:lnTo>
                    <a:lnTo>
                      <a:pt x="205" y="75"/>
                    </a:lnTo>
                    <a:lnTo>
                      <a:pt x="201" y="80"/>
                    </a:lnTo>
                    <a:lnTo>
                      <a:pt x="194" y="84"/>
                    </a:lnTo>
                    <a:lnTo>
                      <a:pt x="188" y="88"/>
                    </a:lnTo>
                    <a:lnTo>
                      <a:pt x="181" y="92"/>
                    </a:lnTo>
                    <a:lnTo>
                      <a:pt x="175" y="96"/>
                    </a:lnTo>
                    <a:lnTo>
                      <a:pt x="167" y="98"/>
                    </a:lnTo>
                    <a:lnTo>
                      <a:pt x="159" y="102"/>
                    </a:lnTo>
                    <a:lnTo>
                      <a:pt x="153" y="106"/>
                    </a:lnTo>
                    <a:lnTo>
                      <a:pt x="147" y="110"/>
                    </a:lnTo>
                    <a:lnTo>
                      <a:pt x="139" y="112"/>
                    </a:lnTo>
                    <a:lnTo>
                      <a:pt x="134" y="115"/>
                    </a:lnTo>
                    <a:lnTo>
                      <a:pt x="129" y="118"/>
                    </a:lnTo>
                    <a:lnTo>
                      <a:pt x="125" y="120"/>
                    </a:lnTo>
                    <a:lnTo>
                      <a:pt x="118" y="123"/>
                    </a:lnTo>
                    <a:lnTo>
                      <a:pt x="116" y="124"/>
                    </a:lnTo>
                    <a:lnTo>
                      <a:pt x="116" y="127"/>
                    </a:lnTo>
                    <a:lnTo>
                      <a:pt x="118" y="133"/>
                    </a:lnTo>
                    <a:lnTo>
                      <a:pt x="120" y="141"/>
                    </a:lnTo>
                    <a:lnTo>
                      <a:pt x="120" y="147"/>
                    </a:lnTo>
                    <a:lnTo>
                      <a:pt x="117" y="152"/>
                    </a:lnTo>
                    <a:lnTo>
                      <a:pt x="113" y="156"/>
                    </a:lnTo>
                    <a:lnTo>
                      <a:pt x="112" y="159"/>
                    </a:lnTo>
                    <a:lnTo>
                      <a:pt x="111" y="163"/>
                    </a:lnTo>
                    <a:lnTo>
                      <a:pt x="108" y="165"/>
                    </a:lnTo>
                    <a:lnTo>
                      <a:pt x="108" y="172"/>
                    </a:lnTo>
                    <a:lnTo>
                      <a:pt x="105" y="176"/>
                    </a:lnTo>
                    <a:lnTo>
                      <a:pt x="104" y="181"/>
                    </a:lnTo>
                    <a:lnTo>
                      <a:pt x="104" y="186"/>
                    </a:lnTo>
                    <a:lnTo>
                      <a:pt x="104" y="192"/>
                    </a:lnTo>
                    <a:lnTo>
                      <a:pt x="104" y="197"/>
                    </a:lnTo>
                    <a:lnTo>
                      <a:pt x="104" y="201"/>
                    </a:lnTo>
                    <a:lnTo>
                      <a:pt x="104" y="205"/>
                    </a:lnTo>
                    <a:lnTo>
                      <a:pt x="104" y="206"/>
                    </a:lnTo>
                    <a:lnTo>
                      <a:pt x="90" y="206"/>
                    </a:lnTo>
                    <a:lnTo>
                      <a:pt x="87" y="164"/>
                    </a:lnTo>
                    <a:lnTo>
                      <a:pt x="85" y="164"/>
                    </a:lnTo>
                    <a:lnTo>
                      <a:pt x="83" y="168"/>
                    </a:lnTo>
                    <a:lnTo>
                      <a:pt x="80" y="172"/>
                    </a:lnTo>
                    <a:lnTo>
                      <a:pt x="76" y="176"/>
                    </a:lnTo>
                    <a:lnTo>
                      <a:pt x="69" y="181"/>
                    </a:lnTo>
                    <a:lnTo>
                      <a:pt x="63" y="187"/>
                    </a:lnTo>
                    <a:lnTo>
                      <a:pt x="56" y="195"/>
                    </a:lnTo>
                    <a:lnTo>
                      <a:pt x="51" y="201"/>
                    </a:lnTo>
                    <a:lnTo>
                      <a:pt x="45" y="206"/>
                    </a:lnTo>
                    <a:lnTo>
                      <a:pt x="38" y="212"/>
                    </a:lnTo>
                    <a:lnTo>
                      <a:pt x="33" y="215"/>
                    </a:lnTo>
                    <a:lnTo>
                      <a:pt x="29" y="221"/>
                    </a:lnTo>
                    <a:lnTo>
                      <a:pt x="22" y="226"/>
                    </a:lnTo>
                    <a:lnTo>
                      <a:pt x="20" y="228"/>
                    </a:lnTo>
                    <a:lnTo>
                      <a:pt x="0" y="206"/>
                    </a:lnTo>
                    <a:lnTo>
                      <a:pt x="14" y="168"/>
                    </a:lnTo>
                    <a:lnTo>
                      <a:pt x="13" y="155"/>
                    </a:lnTo>
                    <a:lnTo>
                      <a:pt x="13" y="152"/>
                    </a:lnTo>
                    <a:lnTo>
                      <a:pt x="14" y="149"/>
                    </a:lnTo>
                    <a:lnTo>
                      <a:pt x="15" y="145"/>
                    </a:lnTo>
                    <a:lnTo>
                      <a:pt x="19" y="141"/>
                    </a:lnTo>
                    <a:lnTo>
                      <a:pt x="24" y="136"/>
                    </a:lnTo>
                    <a:lnTo>
                      <a:pt x="31" y="132"/>
                    </a:lnTo>
                    <a:lnTo>
                      <a:pt x="33" y="129"/>
                    </a:lnTo>
                    <a:lnTo>
                      <a:pt x="37" y="127"/>
                    </a:lnTo>
                    <a:lnTo>
                      <a:pt x="42" y="124"/>
                    </a:lnTo>
                    <a:lnTo>
                      <a:pt x="47" y="123"/>
                    </a:lnTo>
                    <a:lnTo>
                      <a:pt x="51" y="120"/>
                    </a:lnTo>
                    <a:lnTo>
                      <a:pt x="56" y="118"/>
                    </a:lnTo>
                    <a:lnTo>
                      <a:pt x="62" y="115"/>
                    </a:lnTo>
                    <a:lnTo>
                      <a:pt x="67" y="112"/>
                    </a:lnTo>
                    <a:lnTo>
                      <a:pt x="74" y="109"/>
                    </a:lnTo>
                    <a:lnTo>
                      <a:pt x="82" y="106"/>
                    </a:lnTo>
                    <a:lnTo>
                      <a:pt x="86" y="105"/>
                    </a:lnTo>
                    <a:lnTo>
                      <a:pt x="89" y="105"/>
                    </a:lnTo>
                    <a:lnTo>
                      <a:pt x="89" y="103"/>
                    </a:lnTo>
                    <a:lnTo>
                      <a:pt x="91" y="101"/>
                    </a:lnTo>
                    <a:lnTo>
                      <a:pt x="94" y="97"/>
                    </a:lnTo>
                    <a:lnTo>
                      <a:pt x="99" y="92"/>
                    </a:lnTo>
                    <a:lnTo>
                      <a:pt x="104" y="85"/>
                    </a:lnTo>
                    <a:lnTo>
                      <a:pt x="111" y="79"/>
                    </a:lnTo>
                    <a:lnTo>
                      <a:pt x="118" y="70"/>
                    </a:lnTo>
                    <a:lnTo>
                      <a:pt x="126" y="62"/>
                    </a:lnTo>
                    <a:lnTo>
                      <a:pt x="130" y="57"/>
                    </a:lnTo>
                    <a:lnTo>
                      <a:pt x="132" y="51"/>
                    </a:lnTo>
                    <a:lnTo>
                      <a:pt x="136" y="46"/>
                    </a:lnTo>
                    <a:lnTo>
                      <a:pt x="140" y="40"/>
                    </a:lnTo>
                    <a:lnTo>
                      <a:pt x="144" y="35"/>
                    </a:lnTo>
                    <a:lnTo>
                      <a:pt x="147" y="30"/>
                    </a:lnTo>
                    <a:lnTo>
                      <a:pt x="150" y="25"/>
                    </a:lnTo>
                    <a:lnTo>
                      <a:pt x="153" y="21"/>
                    </a:lnTo>
                    <a:lnTo>
                      <a:pt x="158" y="12"/>
                    </a:lnTo>
                    <a:lnTo>
                      <a:pt x="162" y="6"/>
                    </a:lnTo>
                    <a:lnTo>
                      <a:pt x="165" y="2"/>
                    </a:lnTo>
                    <a:lnTo>
                      <a:pt x="167" y="0"/>
                    </a:lnTo>
                    <a:lnTo>
                      <a:pt x="228" y="42"/>
                    </a:lnTo>
                    <a:close/>
                  </a:path>
                </a:pathLst>
              </a:custGeom>
              <a:solidFill>
                <a:srgbClr val="D8968D"/>
              </a:solidFill>
              <a:ln w="9525">
                <a:noFill/>
                <a:round/>
                <a:headEnd/>
                <a:tailEnd/>
              </a:ln>
            </p:spPr>
            <p:txBody>
              <a:bodyPr/>
              <a:lstStyle/>
              <a:p>
                <a:endParaRPr lang="en-CA"/>
              </a:p>
            </p:txBody>
          </p:sp>
          <p:sp>
            <p:nvSpPr>
              <p:cNvPr id="17434" name="Freeform 23"/>
              <p:cNvSpPr>
                <a:spLocks/>
              </p:cNvSpPr>
              <p:nvPr/>
            </p:nvSpPr>
            <p:spPr bwMode="auto">
              <a:xfrm>
                <a:off x="4173" y="1621"/>
                <a:ext cx="512" cy="606"/>
              </a:xfrm>
              <a:custGeom>
                <a:avLst/>
                <a:gdLst>
                  <a:gd name="T0" fmla="*/ 343 w 512"/>
                  <a:gd name="T1" fmla="*/ 17 h 606"/>
                  <a:gd name="T2" fmla="*/ 351 w 512"/>
                  <a:gd name="T3" fmla="*/ 13 h 606"/>
                  <a:gd name="T4" fmla="*/ 360 w 512"/>
                  <a:gd name="T5" fmla="*/ 11 h 606"/>
                  <a:gd name="T6" fmla="*/ 369 w 512"/>
                  <a:gd name="T7" fmla="*/ 8 h 606"/>
                  <a:gd name="T8" fmla="*/ 380 w 512"/>
                  <a:gd name="T9" fmla="*/ 6 h 606"/>
                  <a:gd name="T10" fmla="*/ 393 w 512"/>
                  <a:gd name="T11" fmla="*/ 3 h 606"/>
                  <a:gd name="T12" fmla="*/ 406 w 512"/>
                  <a:gd name="T13" fmla="*/ 3 h 606"/>
                  <a:gd name="T14" fmla="*/ 420 w 512"/>
                  <a:gd name="T15" fmla="*/ 0 h 606"/>
                  <a:gd name="T16" fmla="*/ 436 w 512"/>
                  <a:gd name="T17" fmla="*/ 0 h 606"/>
                  <a:gd name="T18" fmla="*/ 451 w 512"/>
                  <a:gd name="T19" fmla="*/ 0 h 606"/>
                  <a:gd name="T20" fmla="*/ 465 w 512"/>
                  <a:gd name="T21" fmla="*/ 3 h 606"/>
                  <a:gd name="T22" fmla="*/ 478 w 512"/>
                  <a:gd name="T23" fmla="*/ 4 h 606"/>
                  <a:gd name="T24" fmla="*/ 489 w 512"/>
                  <a:gd name="T25" fmla="*/ 6 h 606"/>
                  <a:gd name="T26" fmla="*/ 500 w 512"/>
                  <a:gd name="T27" fmla="*/ 8 h 606"/>
                  <a:gd name="T28" fmla="*/ 512 w 512"/>
                  <a:gd name="T29" fmla="*/ 53 h 606"/>
                  <a:gd name="T30" fmla="*/ 409 w 512"/>
                  <a:gd name="T31" fmla="*/ 280 h 606"/>
                  <a:gd name="T32" fmla="*/ 376 w 512"/>
                  <a:gd name="T33" fmla="*/ 244 h 606"/>
                  <a:gd name="T34" fmla="*/ 434 w 512"/>
                  <a:gd name="T35" fmla="*/ 121 h 606"/>
                  <a:gd name="T36" fmla="*/ 149 w 512"/>
                  <a:gd name="T37" fmla="*/ 318 h 606"/>
                  <a:gd name="T38" fmla="*/ 0 w 512"/>
                  <a:gd name="T39" fmla="*/ 604 h 606"/>
                  <a:gd name="T40" fmla="*/ 15 w 512"/>
                  <a:gd name="T41" fmla="*/ 392 h 606"/>
                  <a:gd name="T42" fmla="*/ 15 w 512"/>
                  <a:gd name="T43" fmla="*/ 380 h 606"/>
                  <a:gd name="T44" fmla="*/ 17 w 512"/>
                  <a:gd name="T45" fmla="*/ 369 h 606"/>
                  <a:gd name="T46" fmla="*/ 21 w 512"/>
                  <a:gd name="T47" fmla="*/ 353 h 606"/>
                  <a:gd name="T48" fmla="*/ 26 w 512"/>
                  <a:gd name="T49" fmla="*/ 335 h 606"/>
                  <a:gd name="T50" fmla="*/ 30 w 512"/>
                  <a:gd name="T51" fmla="*/ 317 h 606"/>
                  <a:gd name="T52" fmla="*/ 38 w 512"/>
                  <a:gd name="T53" fmla="*/ 299 h 606"/>
                  <a:gd name="T54" fmla="*/ 44 w 512"/>
                  <a:gd name="T55" fmla="*/ 280 h 606"/>
                  <a:gd name="T56" fmla="*/ 52 w 512"/>
                  <a:gd name="T57" fmla="*/ 262 h 606"/>
                  <a:gd name="T58" fmla="*/ 60 w 512"/>
                  <a:gd name="T59" fmla="*/ 244 h 606"/>
                  <a:gd name="T60" fmla="*/ 67 w 512"/>
                  <a:gd name="T61" fmla="*/ 230 h 606"/>
                  <a:gd name="T62" fmla="*/ 75 w 512"/>
                  <a:gd name="T63" fmla="*/ 215 h 606"/>
                  <a:gd name="T64" fmla="*/ 80 w 512"/>
                  <a:gd name="T65" fmla="*/ 204 h 606"/>
                  <a:gd name="T66" fmla="*/ 87 w 512"/>
                  <a:gd name="T67" fmla="*/ 195 h 606"/>
                  <a:gd name="T68" fmla="*/ 87 w 512"/>
                  <a:gd name="T69" fmla="*/ 191 h 606"/>
                  <a:gd name="T70" fmla="*/ 84 w 512"/>
                  <a:gd name="T71" fmla="*/ 181 h 606"/>
                  <a:gd name="T72" fmla="*/ 89 w 512"/>
                  <a:gd name="T73" fmla="*/ 169 h 606"/>
                  <a:gd name="T74" fmla="*/ 96 w 512"/>
                  <a:gd name="T75" fmla="*/ 160 h 606"/>
                  <a:gd name="T76" fmla="*/ 106 w 512"/>
                  <a:gd name="T77" fmla="*/ 146 h 606"/>
                  <a:gd name="T78" fmla="*/ 261 w 512"/>
                  <a:gd name="T79" fmla="*/ 129 h 606"/>
                  <a:gd name="T80" fmla="*/ 343 w 512"/>
                  <a:gd name="T81" fmla="*/ 17 h 6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12"/>
                  <a:gd name="T124" fmla="*/ 0 h 606"/>
                  <a:gd name="T125" fmla="*/ 512 w 512"/>
                  <a:gd name="T126" fmla="*/ 606 h 6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12" h="606">
                    <a:moveTo>
                      <a:pt x="343" y="17"/>
                    </a:moveTo>
                    <a:lnTo>
                      <a:pt x="343" y="17"/>
                    </a:lnTo>
                    <a:lnTo>
                      <a:pt x="348" y="15"/>
                    </a:lnTo>
                    <a:lnTo>
                      <a:pt x="351" y="13"/>
                    </a:lnTo>
                    <a:lnTo>
                      <a:pt x="356" y="12"/>
                    </a:lnTo>
                    <a:lnTo>
                      <a:pt x="360" y="11"/>
                    </a:lnTo>
                    <a:lnTo>
                      <a:pt x="365" y="9"/>
                    </a:lnTo>
                    <a:lnTo>
                      <a:pt x="369" y="8"/>
                    </a:lnTo>
                    <a:lnTo>
                      <a:pt x="374" y="7"/>
                    </a:lnTo>
                    <a:lnTo>
                      <a:pt x="380" y="6"/>
                    </a:lnTo>
                    <a:lnTo>
                      <a:pt x="387" y="6"/>
                    </a:lnTo>
                    <a:lnTo>
                      <a:pt x="393" y="3"/>
                    </a:lnTo>
                    <a:lnTo>
                      <a:pt x="400" y="3"/>
                    </a:lnTo>
                    <a:lnTo>
                      <a:pt x="406" y="3"/>
                    </a:lnTo>
                    <a:lnTo>
                      <a:pt x="414" y="3"/>
                    </a:lnTo>
                    <a:lnTo>
                      <a:pt x="420" y="0"/>
                    </a:lnTo>
                    <a:lnTo>
                      <a:pt x="428" y="0"/>
                    </a:lnTo>
                    <a:lnTo>
                      <a:pt x="436" y="0"/>
                    </a:lnTo>
                    <a:lnTo>
                      <a:pt x="443" y="0"/>
                    </a:lnTo>
                    <a:lnTo>
                      <a:pt x="451" y="0"/>
                    </a:lnTo>
                    <a:lnTo>
                      <a:pt x="458" y="2"/>
                    </a:lnTo>
                    <a:lnTo>
                      <a:pt x="465" y="3"/>
                    </a:lnTo>
                    <a:lnTo>
                      <a:pt x="473" y="4"/>
                    </a:lnTo>
                    <a:lnTo>
                      <a:pt x="478" y="4"/>
                    </a:lnTo>
                    <a:lnTo>
                      <a:pt x="485" y="6"/>
                    </a:lnTo>
                    <a:lnTo>
                      <a:pt x="489" y="6"/>
                    </a:lnTo>
                    <a:lnTo>
                      <a:pt x="494" y="7"/>
                    </a:lnTo>
                    <a:lnTo>
                      <a:pt x="500" y="8"/>
                    </a:lnTo>
                    <a:lnTo>
                      <a:pt x="503" y="9"/>
                    </a:lnTo>
                    <a:lnTo>
                      <a:pt x="512" y="53"/>
                    </a:lnTo>
                    <a:lnTo>
                      <a:pt x="501" y="268"/>
                    </a:lnTo>
                    <a:lnTo>
                      <a:pt x="409" y="280"/>
                    </a:lnTo>
                    <a:lnTo>
                      <a:pt x="376" y="270"/>
                    </a:lnTo>
                    <a:lnTo>
                      <a:pt x="376" y="244"/>
                    </a:lnTo>
                    <a:lnTo>
                      <a:pt x="395" y="232"/>
                    </a:lnTo>
                    <a:lnTo>
                      <a:pt x="434" y="121"/>
                    </a:lnTo>
                    <a:lnTo>
                      <a:pt x="243" y="196"/>
                    </a:lnTo>
                    <a:lnTo>
                      <a:pt x="149" y="318"/>
                    </a:lnTo>
                    <a:lnTo>
                      <a:pt x="110" y="606"/>
                    </a:lnTo>
                    <a:lnTo>
                      <a:pt x="0" y="604"/>
                    </a:lnTo>
                    <a:lnTo>
                      <a:pt x="15" y="396"/>
                    </a:lnTo>
                    <a:lnTo>
                      <a:pt x="15" y="392"/>
                    </a:lnTo>
                    <a:lnTo>
                      <a:pt x="15" y="385"/>
                    </a:lnTo>
                    <a:lnTo>
                      <a:pt x="15" y="380"/>
                    </a:lnTo>
                    <a:lnTo>
                      <a:pt x="17" y="375"/>
                    </a:lnTo>
                    <a:lnTo>
                      <a:pt x="17" y="369"/>
                    </a:lnTo>
                    <a:lnTo>
                      <a:pt x="20" y="361"/>
                    </a:lnTo>
                    <a:lnTo>
                      <a:pt x="21" y="353"/>
                    </a:lnTo>
                    <a:lnTo>
                      <a:pt x="24" y="344"/>
                    </a:lnTo>
                    <a:lnTo>
                      <a:pt x="26" y="335"/>
                    </a:lnTo>
                    <a:lnTo>
                      <a:pt x="29" y="327"/>
                    </a:lnTo>
                    <a:lnTo>
                      <a:pt x="30" y="317"/>
                    </a:lnTo>
                    <a:lnTo>
                      <a:pt x="34" y="308"/>
                    </a:lnTo>
                    <a:lnTo>
                      <a:pt x="38" y="299"/>
                    </a:lnTo>
                    <a:lnTo>
                      <a:pt x="42" y="290"/>
                    </a:lnTo>
                    <a:lnTo>
                      <a:pt x="44" y="280"/>
                    </a:lnTo>
                    <a:lnTo>
                      <a:pt x="48" y="271"/>
                    </a:lnTo>
                    <a:lnTo>
                      <a:pt x="52" y="262"/>
                    </a:lnTo>
                    <a:lnTo>
                      <a:pt x="56" y="253"/>
                    </a:lnTo>
                    <a:lnTo>
                      <a:pt x="60" y="244"/>
                    </a:lnTo>
                    <a:lnTo>
                      <a:pt x="64" y="237"/>
                    </a:lnTo>
                    <a:lnTo>
                      <a:pt x="67" y="230"/>
                    </a:lnTo>
                    <a:lnTo>
                      <a:pt x="71" y="223"/>
                    </a:lnTo>
                    <a:lnTo>
                      <a:pt x="75" y="215"/>
                    </a:lnTo>
                    <a:lnTo>
                      <a:pt x="78" y="210"/>
                    </a:lnTo>
                    <a:lnTo>
                      <a:pt x="80" y="204"/>
                    </a:lnTo>
                    <a:lnTo>
                      <a:pt x="84" y="200"/>
                    </a:lnTo>
                    <a:lnTo>
                      <a:pt x="87" y="195"/>
                    </a:lnTo>
                    <a:lnTo>
                      <a:pt x="89" y="192"/>
                    </a:lnTo>
                    <a:lnTo>
                      <a:pt x="87" y="191"/>
                    </a:lnTo>
                    <a:lnTo>
                      <a:pt x="85" y="187"/>
                    </a:lnTo>
                    <a:lnTo>
                      <a:pt x="84" y="181"/>
                    </a:lnTo>
                    <a:lnTo>
                      <a:pt x="87" y="174"/>
                    </a:lnTo>
                    <a:lnTo>
                      <a:pt x="89" y="169"/>
                    </a:lnTo>
                    <a:lnTo>
                      <a:pt x="92" y="164"/>
                    </a:lnTo>
                    <a:lnTo>
                      <a:pt x="96" y="160"/>
                    </a:lnTo>
                    <a:lnTo>
                      <a:pt x="100" y="155"/>
                    </a:lnTo>
                    <a:lnTo>
                      <a:pt x="106" y="146"/>
                    </a:lnTo>
                    <a:lnTo>
                      <a:pt x="110" y="143"/>
                    </a:lnTo>
                    <a:lnTo>
                      <a:pt x="261" y="129"/>
                    </a:lnTo>
                    <a:lnTo>
                      <a:pt x="343" y="17"/>
                    </a:lnTo>
                    <a:close/>
                  </a:path>
                </a:pathLst>
              </a:custGeom>
              <a:solidFill>
                <a:srgbClr val="B8B8D9"/>
              </a:solidFill>
              <a:ln w="9525">
                <a:noFill/>
                <a:round/>
                <a:headEnd/>
                <a:tailEnd/>
              </a:ln>
            </p:spPr>
            <p:txBody>
              <a:bodyPr/>
              <a:lstStyle/>
              <a:p>
                <a:endParaRPr lang="en-CA"/>
              </a:p>
            </p:txBody>
          </p:sp>
          <p:sp>
            <p:nvSpPr>
              <p:cNvPr id="17435" name="Freeform 24"/>
              <p:cNvSpPr>
                <a:spLocks/>
              </p:cNvSpPr>
              <p:nvPr/>
            </p:nvSpPr>
            <p:spPr bwMode="auto">
              <a:xfrm>
                <a:off x="4148" y="1627"/>
                <a:ext cx="475" cy="622"/>
              </a:xfrm>
              <a:custGeom>
                <a:avLst/>
                <a:gdLst>
                  <a:gd name="T0" fmla="*/ 152 w 475"/>
                  <a:gd name="T1" fmla="*/ 583 h 622"/>
                  <a:gd name="T2" fmla="*/ 156 w 475"/>
                  <a:gd name="T3" fmla="*/ 558 h 622"/>
                  <a:gd name="T4" fmla="*/ 157 w 475"/>
                  <a:gd name="T5" fmla="*/ 520 h 622"/>
                  <a:gd name="T6" fmla="*/ 157 w 475"/>
                  <a:gd name="T7" fmla="*/ 464 h 622"/>
                  <a:gd name="T8" fmla="*/ 158 w 475"/>
                  <a:gd name="T9" fmla="*/ 412 h 622"/>
                  <a:gd name="T10" fmla="*/ 158 w 475"/>
                  <a:gd name="T11" fmla="*/ 377 h 622"/>
                  <a:gd name="T12" fmla="*/ 159 w 475"/>
                  <a:gd name="T13" fmla="*/ 369 h 622"/>
                  <a:gd name="T14" fmla="*/ 168 w 475"/>
                  <a:gd name="T15" fmla="*/ 346 h 622"/>
                  <a:gd name="T16" fmla="*/ 189 w 475"/>
                  <a:gd name="T17" fmla="*/ 309 h 622"/>
                  <a:gd name="T18" fmla="*/ 225 w 475"/>
                  <a:gd name="T19" fmla="*/ 266 h 622"/>
                  <a:gd name="T20" fmla="*/ 278 w 475"/>
                  <a:gd name="T21" fmla="*/ 224 h 622"/>
                  <a:gd name="T22" fmla="*/ 341 w 475"/>
                  <a:gd name="T23" fmla="*/ 189 h 622"/>
                  <a:gd name="T24" fmla="*/ 399 w 475"/>
                  <a:gd name="T25" fmla="*/ 166 h 622"/>
                  <a:gd name="T26" fmla="*/ 435 w 475"/>
                  <a:gd name="T27" fmla="*/ 152 h 622"/>
                  <a:gd name="T28" fmla="*/ 422 w 475"/>
                  <a:gd name="T29" fmla="*/ 213 h 622"/>
                  <a:gd name="T30" fmla="*/ 434 w 475"/>
                  <a:gd name="T31" fmla="*/ 193 h 622"/>
                  <a:gd name="T32" fmla="*/ 448 w 475"/>
                  <a:gd name="T33" fmla="*/ 167 h 622"/>
                  <a:gd name="T34" fmla="*/ 462 w 475"/>
                  <a:gd name="T35" fmla="*/ 139 h 622"/>
                  <a:gd name="T36" fmla="*/ 470 w 475"/>
                  <a:gd name="T37" fmla="*/ 113 h 622"/>
                  <a:gd name="T38" fmla="*/ 474 w 475"/>
                  <a:gd name="T39" fmla="*/ 92 h 622"/>
                  <a:gd name="T40" fmla="*/ 475 w 475"/>
                  <a:gd name="T41" fmla="*/ 74 h 622"/>
                  <a:gd name="T42" fmla="*/ 447 w 475"/>
                  <a:gd name="T43" fmla="*/ 72 h 622"/>
                  <a:gd name="T44" fmla="*/ 429 w 475"/>
                  <a:gd name="T45" fmla="*/ 79 h 622"/>
                  <a:gd name="T46" fmla="*/ 404 w 475"/>
                  <a:gd name="T47" fmla="*/ 90 h 622"/>
                  <a:gd name="T48" fmla="*/ 377 w 475"/>
                  <a:gd name="T49" fmla="*/ 104 h 622"/>
                  <a:gd name="T50" fmla="*/ 350 w 475"/>
                  <a:gd name="T51" fmla="*/ 121 h 622"/>
                  <a:gd name="T52" fmla="*/ 329 w 475"/>
                  <a:gd name="T53" fmla="*/ 137 h 622"/>
                  <a:gd name="T54" fmla="*/ 309 w 475"/>
                  <a:gd name="T55" fmla="*/ 155 h 622"/>
                  <a:gd name="T56" fmla="*/ 311 w 475"/>
                  <a:gd name="T57" fmla="*/ 149 h 622"/>
                  <a:gd name="T58" fmla="*/ 327 w 475"/>
                  <a:gd name="T59" fmla="*/ 123 h 622"/>
                  <a:gd name="T60" fmla="*/ 340 w 475"/>
                  <a:gd name="T61" fmla="*/ 100 h 622"/>
                  <a:gd name="T62" fmla="*/ 353 w 475"/>
                  <a:gd name="T63" fmla="*/ 72 h 622"/>
                  <a:gd name="T64" fmla="*/ 367 w 475"/>
                  <a:gd name="T65" fmla="*/ 43 h 622"/>
                  <a:gd name="T66" fmla="*/ 378 w 475"/>
                  <a:gd name="T67" fmla="*/ 23 h 622"/>
                  <a:gd name="T68" fmla="*/ 286 w 475"/>
                  <a:gd name="T69" fmla="*/ 99 h 622"/>
                  <a:gd name="T70" fmla="*/ 140 w 475"/>
                  <a:gd name="T71" fmla="*/ 140 h 622"/>
                  <a:gd name="T72" fmla="*/ 141 w 475"/>
                  <a:gd name="T73" fmla="*/ 154 h 622"/>
                  <a:gd name="T74" fmla="*/ 125 w 475"/>
                  <a:gd name="T75" fmla="*/ 162 h 622"/>
                  <a:gd name="T76" fmla="*/ 121 w 475"/>
                  <a:gd name="T77" fmla="*/ 181 h 622"/>
                  <a:gd name="T78" fmla="*/ 141 w 475"/>
                  <a:gd name="T79" fmla="*/ 172 h 622"/>
                  <a:gd name="T80" fmla="*/ 137 w 475"/>
                  <a:gd name="T81" fmla="*/ 197 h 622"/>
                  <a:gd name="T82" fmla="*/ 140 w 475"/>
                  <a:gd name="T83" fmla="*/ 222 h 622"/>
                  <a:gd name="T84" fmla="*/ 143 w 475"/>
                  <a:gd name="T85" fmla="*/ 235 h 622"/>
                  <a:gd name="T86" fmla="*/ 143 w 475"/>
                  <a:gd name="T87" fmla="*/ 262 h 622"/>
                  <a:gd name="T88" fmla="*/ 140 w 475"/>
                  <a:gd name="T89" fmla="*/ 296 h 622"/>
                  <a:gd name="T90" fmla="*/ 128 w 475"/>
                  <a:gd name="T91" fmla="*/ 324 h 622"/>
                  <a:gd name="T92" fmla="*/ 112 w 475"/>
                  <a:gd name="T93" fmla="*/ 342 h 622"/>
                  <a:gd name="T94" fmla="*/ 91 w 475"/>
                  <a:gd name="T95" fmla="*/ 360 h 622"/>
                  <a:gd name="T96" fmla="*/ 74 w 475"/>
                  <a:gd name="T97" fmla="*/ 383 h 622"/>
                  <a:gd name="T98" fmla="*/ 74 w 475"/>
                  <a:gd name="T99" fmla="*/ 406 h 622"/>
                  <a:gd name="T100" fmla="*/ 80 w 475"/>
                  <a:gd name="T101" fmla="*/ 418 h 622"/>
                  <a:gd name="T102" fmla="*/ 86 w 475"/>
                  <a:gd name="T103" fmla="*/ 441 h 622"/>
                  <a:gd name="T104" fmla="*/ 92 w 475"/>
                  <a:gd name="T105" fmla="*/ 471 h 622"/>
                  <a:gd name="T106" fmla="*/ 100 w 475"/>
                  <a:gd name="T107" fmla="*/ 502 h 622"/>
                  <a:gd name="T108" fmla="*/ 103 w 475"/>
                  <a:gd name="T109" fmla="*/ 529 h 622"/>
                  <a:gd name="T110" fmla="*/ 104 w 475"/>
                  <a:gd name="T111" fmla="*/ 549 h 622"/>
                  <a:gd name="T112" fmla="*/ 103 w 475"/>
                  <a:gd name="T113" fmla="*/ 567 h 622"/>
                  <a:gd name="T114" fmla="*/ 33 w 475"/>
                  <a:gd name="T115" fmla="*/ 560 h 622"/>
                  <a:gd name="T116" fmla="*/ 37 w 475"/>
                  <a:gd name="T117" fmla="*/ 520 h 622"/>
                  <a:gd name="T118" fmla="*/ 38 w 475"/>
                  <a:gd name="T119" fmla="*/ 482 h 622"/>
                  <a:gd name="T120" fmla="*/ 38 w 475"/>
                  <a:gd name="T121" fmla="*/ 445 h 622"/>
                  <a:gd name="T122" fmla="*/ 15 w 475"/>
                  <a:gd name="T123" fmla="*/ 570 h 622"/>
                  <a:gd name="T124" fmla="*/ 85 w 475"/>
                  <a:gd name="T125" fmla="*/ 622 h 6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75"/>
                  <a:gd name="T190" fmla="*/ 0 h 622"/>
                  <a:gd name="T191" fmla="*/ 475 w 475"/>
                  <a:gd name="T192" fmla="*/ 622 h 62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75" h="622">
                    <a:moveTo>
                      <a:pt x="85" y="622"/>
                    </a:moveTo>
                    <a:lnTo>
                      <a:pt x="161" y="613"/>
                    </a:lnTo>
                    <a:lnTo>
                      <a:pt x="161" y="585"/>
                    </a:lnTo>
                    <a:lnTo>
                      <a:pt x="152" y="583"/>
                    </a:lnTo>
                    <a:lnTo>
                      <a:pt x="154" y="578"/>
                    </a:lnTo>
                    <a:lnTo>
                      <a:pt x="154" y="570"/>
                    </a:lnTo>
                    <a:lnTo>
                      <a:pt x="154" y="565"/>
                    </a:lnTo>
                    <a:lnTo>
                      <a:pt x="156" y="558"/>
                    </a:lnTo>
                    <a:lnTo>
                      <a:pt x="156" y="552"/>
                    </a:lnTo>
                    <a:lnTo>
                      <a:pt x="157" y="543"/>
                    </a:lnTo>
                    <a:lnTo>
                      <a:pt x="157" y="531"/>
                    </a:lnTo>
                    <a:lnTo>
                      <a:pt x="157" y="520"/>
                    </a:lnTo>
                    <a:lnTo>
                      <a:pt x="157" y="507"/>
                    </a:lnTo>
                    <a:lnTo>
                      <a:pt x="157" y="493"/>
                    </a:lnTo>
                    <a:lnTo>
                      <a:pt x="157" y="479"/>
                    </a:lnTo>
                    <a:lnTo>
                      <a:pt x="157" y="464"/>
                    </a:lnTo>
                    <a:lnTo>
                      <a:pt x="157" y="450"/>
                    </a:lnTo>
                    <a:lnTo>
                      <a:pt x="158" y="437"/>
                    </a:lnTo>
                    <a:lnTo>
                      <a:pt x="158" y="423"/>
                    </a:lnTo>
                    <a:lnTo>
                      <a:pt x="158" y="412"/>
                    </a:lnTo>
                    <a:lnTo>
                      <a:pt x="158" y="400"/>
                    </a:lnTo>
                    <a:lnTo>
                      <a:pt x="158" y="391"/>
                    </a:lnTo>
                    <a:lnTo>
                      <a:pt x="158" y="383"/>
                    </a:lnTo>
                    <a:lnTo>
                      <a:pt x="158" y="377"/>
                    </a:lnTo>
                    <a:lnTo>
                      <a:pt x="158" y="374"/>
                    </a:lnTo>
                    <a:lnTo>
                      <a:pt x="158" y="373"/>
                    </a:lnTo>
                    <a:lnTo>
                      <a:pt x="158" y="372"/>
                    </a:lnTo>
                    <a:lnTo>
                      <a:pt x="159" y="369"/>
                    </a:lnTo>
                    <a:lnTo>
                      <a:pt x="161" y="364"/>
                    </a:lnTo>
                    <a:lnTo>
                      <a:pt x="163" y="360"/>
                    </a:lnTo>
                    <a:lnTo>
                      <a:pt x="165" y="352"/>
                    </a:lnTo>
                    <a:lnTo>
                      <a:pt x="168" y="346"/>
                    </a:lnTo>
                    <a:lnTo>
                      <a:pt x="172" y="337"/>
                    </a:lnTo>
                    <a:lnTo>
                      <a:pt x="177" y="329"/>
                    </a:lnTo>
                    <a:lnTo>
                      <a:pt x="183" y="319"/>
                    </a:lnTo>
                    <a:lnTo>
                      <a:pt x="189" y="309"/>
                    </a:lnTo>
                    <a:lnTo>
                      <a:pt x="197" y="298"/>
                    </a:lnTo>
                    <a:lnTo>
                      <a:pt x="206" y="287"/>
                    </a:lnTo>
                    <a:lnTo>
                      <a:pt x="215" y="275"/>
                    </a:lnTo>
                    <a:lnTo>
                      <a:pt x="225" y="266"/>
                    </a:lnTo>
                    <a:lnTo>
                      <a:pt x="237" y="255"/>
                    </a:lnTo>
                    <a:lnTo>
                      <a:pt x="250" y="246"/>
                    </a:lnTo>
                    <a:lnTo>
                      <a:pt x="264" y="234"/>
                    </a:lnTo>
                    <a:lnTo>
                      <a:pt x="278" y="224"/>
                    </a:lnTo>
                    <a:lnTo>
                      <a:pt x="293" y="215"/>
                    </a:lnTo>
                    <a:lnTo>
                      <a:pt x="310" y="206"/>
                    </a:lnTo>
                    <a:lnTo>
                      <a:pt x="324" y="197"/>
                    </a:lnTo>
                    <a:lnTo>
                      <a:pt x="341" y="189"/>
                    </a:lnTo>
                    <a:lnTo>
                      <a:pt x="356" y="181"/>
                    </a:lnTo>
                    <a:lnTo>
                      <a:pt x="372" y="177"/>
                    </a:lnTo>
                    <a:lnTo>
                      <a:pt x="385" y="170"/>
                    </a:lnTo>
                    <a:lnTo>
                      <a:pt x="399" y="166"/>
                    </a:lnTo>
                    <a:lnTo>
                      <a:pt x="411" y="161"/>
                    </a:lnTo>
                    <a:lnTo>
                      <a:pt x="421" y="158"/>
                    </a:lnTo>
                    <a:lnTo>
                      <a:pt x="429" y="154"/>
                    </a:lnTo>
                    <a:lnTo>
                      <a:pt x="435" y="152"/>
                    </a:lnTo>
                    <a:lnTo>
                      <a:pt x="439" y="152"/>
                    </a:lnTo>
                    <a:lnTo>
                      <a:pt x="440" y="152"/>
                    </a:lnTo>
                    <a:lnTo>
                      <a:pt x="422" y="216"/>
                    </a:lnTo>
                    <a:lnTo>
                      <a:pt x="422" y="213"/>
                    </a:lnTo>
                    <a:lnTo>
                      <a:pt x="426" y="208"/>
                    </a:lnTo>
                    <a:lnTo>
                      <a:pt x="429" y="203"/>
                    </a:lnTo>
                    <a:lnTo>
                      <a:pt x="431" y="198"/>
                    </a:lnTo>
                    <a:lnTo>
                      <a:pt x="434" y="193"/>
                    </a:lnTo>
                    <a:lnTo>
                      <a:pt x="439" y="188"/>
                    </a:lnTo>
                    <a:lnTo>
                      <a:pt x="440" y="180"/>
                    </a:lnTo>
                    <a:lnTo>
                      <a:pt x="445" y="173"/>
                    </a:lnTo>
                    <a:lnTo>
                      <a:pt x="448" y="167"/>
                    </a:lnTo>
                    <a:lnTo>
                      <a:pt x="453" y="161"/>
                    </a:lnTo>
                    <a:lnTo>
                      <a:pt x="454" y="153"/>
                    </a:lnTo>
                    <a:lnTo>
                      <a:pt x="458" y="146"/>
                    </a:lnTo>
                    <a:lnTo>
                      <a:pt x="462" y="139"/>
                    </a:lnTo>
                    <a:lnTo>
                      <a:pt x="465" y="132"/>
                    </a:lnTo>
                    <a:lnTo>
                      <a:pt x="466" y="126"/>
                    </a:lnTo>
                    <a:lnTo>
                      <a:pt x="468" y="119"/>
                    </a:lnTo>
                    <a:lnTo>
                      <a:pt x="470" y="113"/>
                    </a:lnTo>
                    <a:lnTo>
                      <a:pt x="471" y="108"/>
                    </a:lnTo>
                    <a:lnTo>
                      <a:pt x="472" y="103"/>
                    </a:lnTo>
                    <a:lnTo>
                      <a:pt x="474" y="97"/>
                    </a:lnTo>
                    <a:lnTo>
                      <a:pt x="474" y="92"/>
                    </a:lnTo>
                    <a:lnTo>
                      <a:pt x="475" y="88"/>
                    </a:lnTo>
                    <a:lnTo>
                      <a:pt x="475" y="81"/>
                    </a:lnTo>
                    <a:lnTo>
                      <a:pt x="475" y="77"/>
                    </a:lnTo>
                    <a:lnTo>
                      <a:pt x="475" y="74"/>
                    </a:lnTo>
                    <a:lnTo>
                      <a:pt x="475" y="73"/>
                    </a:lnTo>
                    <a:lnTo>
                      <a:pt x="453" y="103"/>
                    </a:lnTo>
                    <a:lnTo>
                      <a:pt x="449" y="72"/>
                    </a:lnTo>
                    <a:lnTo>
                      <a:pt x="447" y="72"/>
                    </a:lnTo>
                    <a:lnTo>
                      <a:pt x="441" y="74"/>
                    </a:lnTo>
                    <a:lnTo>
                      <a:pt x="438" y="74"/>
                    </a:lnTo>
                    <a:lnTo>
                      <a:pt x="434" y="77"/>
                    </a:lnTo>
                    <a:lnTo>
                      <a:pt x="429" y="79"/>
                    </a:lnTo>
                    <a:lnTo>
                      <a:pt x="423" y="82"/>
                    </a:lnTo>
                    <a:lnTo>
                      <a:pt x="417" y="85"/>
                    </a:lnTo>
                    <a:lnTo>
                      <a:pt x="411" y="87"/>
                    </a:lnTo>
                    <a:lnTo>
                      <a:pt x="404" y="90"/>
                    </a:lnTo>
                    <a:lnTo>
                      <a:pt x="398" y="94"/>
                    </a:lnTo>
                    <a:lnTo>
                      <a:pt x="390" y="96"/>
                    </a:lnTo>
                    <a:lnTo>
                      <a:pt x="383" y="100"/>
                    </a:lnTo>
                    <a:lnTo>
                      <a:pt x="377" y="104"/>
                    </a:lnTo>
                    <a:lnTo>
                      <a:pt x="371" y="109"/>
                    </a:lnTo>
                    <a:lnTo>
                      <a:pt x="364" y="112"/>
                    </a:lnTo>
                    <a:lnTo>
                      <a:pt x="356" y="115"/>
                    </a:lnTo>
                    <a:lnTo>
                      <a:pt x="350" y="121"/>
                    </a:lnTo>
                    <a:lnTo>
                      <a:pt x="345" y="126"/>
                    </a:lnTo>
                    <a:lnTo>
                      <a:pt x="340" y="128"/>
                    </a:lnTo>
                    <a:lnTo>
                      <a:pt x="335" y="132"/>
                    </a:lnTo>
                    <a:lnTo>
                      <a:pt x="329" y="137"/>
                    </a:lnTo>
                    <a:lnTo>
                      <a:pt x="326" y="141"/>
                    </a:lnTo>
                    <a:lnTo>
                      <a:pt x="318" y="148"/>
                    </a:lnTo>
                    <a:lnTo>
                      <a:pt x="313" y="153"/>
                    </a:lnTo>
                    <a:lnTo>
                      <a:pt x="309" y="155"/>
                    </a:lnTo>
                    <a:lnTo>
                      <a:pt x="307" y="158"/>
                    </a:lnTo>
                    <a:lnTo>
                      <a:pt x="307" y="155"/>
                    </a:lnTo>
                    <a:lnTo>
                      <a:pt x="310" y="154"/>
                    </a:lnTo>
                    <a:lnTo>
                      <a:pt x="311" y="149"/>
                    </a:lnTo>
                    <a:lnTo>
                      <a:pt x="315" y="144"/>
                    </a:lnTo>
                    <a:lnTo>
                      <a:pt x="318" y="137"/>
                    </a:lnTo>
                    <a:lnTo>
                      <a:pt x="324" y="128"/>
                    </a:lnTo>
                    <a:lnTo>
                      <a:pt x="327" y="123"/>
                    </a:lnTo>
                    <a:lnTo>
                      <a:pt x="329" y="118"/>
                    </a:lnTo>
                    <a:lnTo>
                      <a:pt x="333" y="112"/>
                    </a:lnTo>
                    <a:lnTo>
                      <a:pt x="337" y="106"/>
                    </a:lnTo>
                    <a:lnTo>
                      <a:pt x="340" y="100"/>
                    </a:lnTo>
                    <a:lnTo>
                      <a:pt x="344" y="92"/>
                    </a:lnTo>
                    <a:lnTo>
                      <a:pt x="346" y="86"/>
                    </a:lnTo>
                    <a:lnTo>
                      <a:pt x="350" y="78"/>
                    </a:lnTo>
                    <a:lnTo>
                      <a:pt x="353" y="72"/>
                    </a:lnTo>
                    <a:lnTo>
                      <a:pt x="356" y="64"/>
                    </a:lnTo>
                    <a:lnTo>
                      <a:pt x="360" y="58"/>
                    </a:lnTo>
                    <a:lnTo>
                      <a:pt x="364" y="51"/>
                    </a:lnTo>
                    <a:lnTo>
                      <a:pt x="367" y="43"/>
                    </a:lnTo>
                    <a:lnTo>
                      <a:pt x="369" y="38"/>
                    </a:lnTo>
                    <a:lnTo>
                      <a:pt x="372" y="33"/>
                    </a:lnTo>
                    <a:lnTo>
                      <a:pt x="374" y="29"/>
                    </a:lnTo>
                    <a:lnTo>
                      <a:pt x="378" y="23"/>
                    </a:lnTo>
                    <a:lnTo>
                      <a:pt x="380" y="21"/>
                    </a:lnTo>
                    <a:lnTo>
                      <a:pt x="405" y="0"/>
                    </a:lnTo>
                    <a:lnTo>
                      <a:pt x="363" y="0"/>
                    </a:lnTo>
                    <a:lnTo>
                      <a:pt x="286" y="99"/>
                    </a:lnTo>
                    <a:lnTo>
                      <a:pt x="135" y="135"/>
                    </a:lnTo>
                    <a:lnTo>
                      <a:pt x="139" y="137"/>
                    </a:lnTo>
                    <a:lnTo>
                      <a:pt x="140" y="140"/>
                    </a:lnTo>
                    <a:lnTo>
                      <a:pt x="143" y="143"/>
                    </a:lnTo>
                    <a:lnTo>
                      <a:pt x="143" y="146"/>
                    </a:lnTo>
                    <a:lnTo>
                      <a:pt x="143" y="153"/>
                    </a:lnTo>
                    <a:lnTo>
                      <a:pt x="141" y="154"/>
                    </a:lnTo>
                    <a:lnTo>
                      <a:pt x="139" y="155"/>
                    </a:lnTo>
                    <a:lnTo>
                      <a:pt x="134" y="157"/>
                    </a:lnTo>
                    <a:lnTo>
                      <a:pt x="130" y="159"/>
                    </a:lnTo>
                    <a:lnTo>
                      <a:pt x="125" y="162"/>
                    </a:lnTo>
                    <a:lnTo>
                      <a:pt x="121" y="166"/>
                    </a:lnTo>
                    <a:lnTo>
                      <a:pt x="117" y="172"/>
                    </a:lnTo>
                    <a:lnTo>
                      <a:pt x="117" y="180"/>
                    </a:lnTo>
                    <a:lnTo>
                      <a:pt x="121" y="181"/>
                    </a:lnTo>
                    <a:lnTo>
                      <a:pt x="128" y="177"/>
                    </a:lnTo>
                    <a:lnTo>
                      <a:pt x="132" y="175"/>
                    </a:lnTo>
                    <a:lnTo>
                      <a:pt x="137" y="172"/>
                    </a:lnTo>
                    <a:lnTo>
                      <a:pt x="141" y="172"/>
                    </a:lnTo>
                    <a:lnTo>
                      <a:pt x="146" y="173"/>
                    </a:lnTo>
                    <a:lnTo>
                      <a:pt x="141" y="180"/>
                    </a:lnTo>
                    <a:lnTo>
                      <a:pt x="139" y="189"/>
                    </a:lnTo>
                    <a:lnTo>
                      <a:pt x="137" y="197"/>
                    </a:lnTo>
                    <a:lnTo>
                      <a:pt x="137" y="206"/>
                    </a:lnTo>
                    <a:lnTo>
                      <a:pt x="137" y="212"/>
                    </a:lnTo>
                    <a:lnTo>
                      <a:pt x="140" y="218"/>
                    </a:lnTo>
                    <a:lnTo>
                      <a:pt x="140" y="222"/>
                    </a:lnTo>
                    <a:lnTo>
                      <a:pt x="141" y="224"/>
                    </a:lnTo>
                    <a:lnTo>
                      <a:pt x="141" y="226"/>
                    </a:lnTo>
                    <a:lnTo>
                      <a:pt x="141" y="230"/>
                    </a:lnTo>
                    <a:lnTo>
                      <a:pt x="143" y="235"/>
                    </a:lnTo>
                    <a:lnTo>
                      <a:pt x="143" y="240"/>
                    </a:lnTo>
                    <a:lnTo>
                      <a:pt x="143" y="247"/>
                    </a:lnTo>
                    <a:lnTo>
                      <a:pt x="143" y="255"/>
                    </a:lnTo>
                    <a:lnTo>
                      <a:pt x="143" y="262"/>
                    </a:lnTo>
                    <a:lnTo>
                      <a:pt x="143" y="270"/>
                    </a:lnTo>
                    <a:lnTo>
                      <a:pt x="143" y="279"/>
                    </a:lnTo>
                    <a:lnTo>
                      <a:pt x="140" y="287"/>
                    </a:lnTo>
                    <a:lnTo>
                      <a:pt x="140" y="296"/>
                    </a:lnTo>
                    <a:lnTo>
                      <a:pt x="137" y="303"/>
                    </a:lnTo>
                    <a:lnTo>
                      <a:pt x="135" y="310"/>
                    </a:lnTo>
                    <a:lnTo>
                      <a:pt x="131" y="318"/>
                    </a:lnTo>
                    <a:lnTo>
                      <a:pt x="128" y="324"/>
                    </a:lnTo>
                    <a:lnTo>
                      <a:pt x="123" y="329"/>
                    </a:lnTo>
                    <a:lnTo>
                      <a:pt x="118" y="334"/>
                    </a:lnTo>
                    <a:lnTo>
                      <a:pt x="114" y="338"/>
                    </a:lnTo>
                    <a:lnTo>
                      <a:pt x="112" y="342"/>
                    </a:lnTo>
                    <a:lnTo>
                      <a:pt x="105" y="347"/>
                    </a:lnTo>
                    <a:lnTo>
                      <a:pt x="100" y="352"/>
                    </a:lnTo>
                    <a:lnTo>
                      <a:pt x="95" y="356"/>
                    </a:lnTo>
                    <a:lnTo>
                      <a:pt x="91" y="360"/>
                    </a:lnTo>
                    <a:lnTo>
                      <a:pt x="86" y="365"/>
                    </a:lnTo>
                    <a:lnTo>
                      <a:pt x="81" y="372"/>
                    </a:lnTo>
                    <a:lnTo>
                      <a:pt x="77" y="377"/>
                    </a:lnTo>
                    <a:lnTo>
                      <a:pt x="74" y="383"/>
                    </a:lnTo>
                    <a:lnTo>
                      <a:pt x="72" y="390"/>
                    </a:lnTo>
                    <a:lnTo>
                      <a:pt x="73" y="397"/>
                    </a:lnTo>
                    <a:lnTo>
                      <a:pt x="73" y="401"/>
                    </a:lnTo>
                    <a:lnTo>
                      <a:pt x="74" y="406"/>
                    </a:lnTo>
                    <a:lnTo>
                      <a:pt x="76" y="409"/>
                    </a:lnTo>
                    <a:lnTo>
                      <a:pt x="77" y="410"/>
                    </a:lnTo>
                    <a:lnTo>
                      <a:pt x="77" y="412"/>
                    </a:lnTo>
                    <a:lnTo>
                      <a:pt x="80" y="418"/>
                    </a:lnTo>
                    <a:lnTo>
                      <a:pt x="80" y="423"/>
                    </a:lnTo>
                    <a:lnTo>
                      <a:pt x="81" y="427"/>
                    </a:lnTo>
                    <a:lnTo>
                      <a:pt x="83" y="434"/>
                    </a:lnTo>
                    <a:lnTo>
                      <a:pt x="86" y="441"/>
                    </a:lnTo>
                    <a:lnTo>
                      <a:pt x="87" y="448"/>
                    </a:lnTo>
                    <a:lnTo>
                      <a:pt x="89" y="455"/>
                    </a:lnTo>
                    <a:lnTo>
                      <a:pt x="91" y="463"/>
                    </a:lnTo>
                    <a:lnTo>
                      <a:pt x="92" y="471"/>
                    </a:lnTo>
                    <a:lnTo>
                      <a:pt x="95" y="479"/>
                    </a:lnTo>
                    <a:lnTo>
                      <a:pt x="98" y="486"/>
                    </a:lnTo>
                    <a:lnTo>
                      <a:pt x="99" y="494"/>
                    </a:lnTo>
                    <a:lnTo>
                      <a:pt x="100" y="502"/>
                    </a:lnTo>
                    <a:lnTo>
                      <a:pt x="101" y="509"/>
                    </a:lnTo>
                    <a:lnTo>
                      <a:pt x="103" y="516"/>
                    </a:lnTo>
                    <a:lnTo>
                      <a:pt x="103" y="521"/>
                    </a:lnTo>
                    <a:lnTo>
                      <a:pt x="103" y="529"/>
                    </a:lnTo>
                    <a:lnTo>
                      <a:pt x="103" y="533"/>
                    </a:lnTo>
                    <a:lnTo>
                      <a:pt x="103" y="539"/>
                    </a:lnTo>
                    <a:lnTo>
                      <a:pt x="103" y="544"/>
                    </a:lnTo>
                    <a:lnTo>
                      <a:pt x="104" y="549"/>
                    </a:lnTo>
                    <a:lnTo>
                      <a:pt x="103" y="556"/>
                    </a:lnTo>
                    <a:lnTo>
                      <a:pt x="103" y="562"/>
                    </a:lnTo>
                    <a:lnTo>
                      <a:pt x="103" y="566"/>
                    </a:lnTo>
                    <a:lnTo>
                      <a:pt x="103" y="567"/>
                    </a:lnTo>
                    <a:lnTo>
                      <a:pt x="131" y="582"/>
                    </a:lnTo>
                    <a:lnTo>
                      <a:pt x="74" y="573"/>
                    </a:lnTo>
                    <a:lnTo>
                      <a:pt x="31" y="570"/>
                    </a:lnTo>
                    <a:lnTo>
                      <a:pt x="33" y="560"/>
                    </a:lnTo>
                    <a:lnTo>
                      <a:pt x="34" y="549"/>
                    </a:lnTo>
                    <a:lnTo>
                      <a:pt x="36" y="540"/>
                    </a:lnTo>
                    <a:lnTo>
                      <a:pt x="37" y="530"/>
                    </a:lnTo>
                    <a:lnTo>
                      <a:pt x="37" y="520"/>
                    </a:lnTo>
                    <a:lnTo>
                      <a:pt x="38" y="511"/>
                    </a:lnTo>
                    <a:lnTo>
                      <a:pt x="38" y="502"/>
                    </a:lnTo>
                    <a:lnTo>
                      <a:pt x="40" y="493"/>
                    </a:lnTo>
                    <a:lnTo>
                      <a:pt x="38" y="482"/>
                    </a:lnTo>
                    <a:lnTo>
                      <a:pt x="38" y="473"/>
                    </a:lnTo>
                    <a:lnTo>
                      <a:pt x="38" y="464"/>
                    </a:lnTo>
                    <a:lnTo>
                      <a:pt x="38" y="455"/>
                    </a:lnTo>
                    <a:lnTo>
                      <a:pt x="38" y="445"/>
                    </a:lnTo>
                    <a:lnTo>
                      <a:pt x="38" y="436"/>
                    </a:lnTo>
                    <a:lnTo>
                      <a:pt x="38" y="426"/>
                    </a:lnTo>
                    <a:lnTo>
                      <a:pt x="40" y="417"/>
                    </a:lnTo>
                    <a:lnTo>
                      <a:pt x="15" y="570"/>
                    </a:lnTo>
                    <a:lnTo>
                      <a:pt x="7" y="575"/>
                    </a:lnTo>
                    <a:lnTo>
                      <a:pt x="0" y="594"/>
                    </a:lnTo>
                    <a:lnTo>
                      <a:pt x="85" y="622"/>
                    </a:lnTo>
                    <a:close/>
                  </a:path>
                </a:pathLst>
              </a:custGeom>
              <a:solidFill>
                <a:srgbClr val="8A8AA8"/>
              </a:solidFill>
              <a:ln w="9525">
                <a:noFill/>
                <a:round/>
                <a:headEnd/>
                <a:tailEnd/>
              </a:ln>
            </p:spPr>
            <p:txBody>
              <a:bodyPr/>
              <a:lstStyle/>
              <a:p>
                <a:endParaRPr lang="en-CA"/>
              </a:p>
            </p:txBody>
          </p:sp>
          <p:sp>
            <p:nvSpPr>
              <p:cNvPr id="17436" name="Freeform 25"/>
              <p:cNvSpPr>
                <a:spLocks/>
              </p:cNvSpPr>
              <p:nvPr/>
            </p:nvSpPr>
            <p:spPr bwMode="auto">
              <a:xfrm>
                <a:off x="4559" y="1637"/>
                <a:ext cx="142" cy="270"/>
              </a:xfrm>
              <a:custGeom>
                <a:avLst/>
                <a:gdLst>
                  <a:gd name="T0" fmla="*/ 117 w 142"/>
                  <a:gd name="T1" fmla="*/ 1 h 270"/>
                  <a:gd name="T2" fmla="*/ 118 w 142"/>
                  <a:gd name="T3" fmla="*/ 9 h 270"/>
                  <a:gd name="T4" fmla="*/ 118 w 142"/>
                  <a:gd name="T5" fmla="*/ 18 h 270"/>
                  <a:gd name="T6" fmla="*/ 118 w 142"/>
                  <a:gd name="T7" fmla="*/ 29 h 270"/>
                  <a:gd name="T8" fmla="*/ 117 w 142"/>
                  <a:gd name="T9" fmla="*/ 44 h 270"/>
                  <a:gd name="T10" fmla="*/ 114 w 142"/>
                  <a:gd name="T11" fmla="*/ 59 h 270"/>
                  <a:gd name="T12" fmla="*/ 110 w 142"/>
                  <a:gd name="T13" fmla="*/ 77 h 270"/>
                  <a:gd name="T14" fmla="*/ 104 w 142"/>
                  <a:gd name="T15" fmla="*/ 96 h 270"/>
                  <a:gd name="T16" fmla="*/ 95 w 142"/>
                  <a:gd name="T17" fmla="*/ 116 h 270"/>
                  <a:gd name="T18" fmla="*/ 86 w 142"/>
                  <a:gd name="T19" fmla="*/ 135 h 270"/>
                  <a:gd name="T20" fmla="*/ 76 w 142"/>
                  <a:gd name="T21" fmla="*/ 154 h 270"/>
                  <a:gd name="T22" fmla="*/ 66 w 142"/>
                  <a:gd name="T23" fmla="*/ 171 h 270"/>
                  <a:gd name="T24" fmla="*/ 56 w 142"/>
                  <a:gd name="T25" fmla="*/ 185 h 270"/>
                  <a:gd name="T26" fmla="*/ 51 w 142"/>
                  <a:gd name="T27" fmla="*/ 196 h 270"/>
                  <a:gd name="T28" fmla="*/ 47 w 142"/>
                  <a:gd name="T29" fmla="*/ 201 h 270"/>
                  <a:gd name="T30" fmla="*/ 97 w 142"/>
                  <a:gd name="T31" fmla="*/ 230 h 270"/>
                  <a:gd name="T32" fmla="*/ 29 w 142"/>
                  <a:gd name="T33" fmla="*/ 227 h 270"/>
                  <a:gd name="T34" fmla="*/ 0 w 142"/>
                  <a:gd name="T35" fmla="*/ 254 h 270"/>
                  <a:gd name="T36" fmla="*/ 5 w 142"/>
                  <a:gd name="T37" fmla="*/ 261 h 270"/>
                  <a:gd name="T38" fmla="*/ 14 w 142"/>
                  <a:gd name="T39" fmla="*/ 265 h 270"/>
                  <a:gd name="T40" fmla="*/ 23 w 142"/>
                  <a:gd name="T41" fmla="*/ 268 h 270"/>
                  <a:gd name="T42" fmla="*/ 36 w 142"/>
                  <a:gd name="T43" fmla="*/ 269 h 270"/>
                  <a:gd name="T44" fmla="*/ 51 w 142"/>
                  <a:gd name="T45" fmla="*/ 269 h 270"/>
                  <a:gd name="T46" fmla="*/ 68 w 142"/>
                  <a:gd name="T47" fmla="*/ 269 h 270"/>
                  <a:gd name="T48" fmla="*/ 85 w 142"/>
                  <a:gd name="T49" fmla="*/ 268 h 270"/>
                  <a:gd name="T50" fmla="*/ 101 w 142"/>
                  <a:gd name="T51" fmla="*/ 268 h 270"/>
                  <a:gd name="T52" fmla="*/ 115 w 142"/>
                  <a:gd name="T53" fmla="*/ 266 h 270"/>
                  <a:gd name="T54" fmla="*/ 126 w 142"/>
                  <a:gd name="T55" fmla="*/ 265 h 270"/>
                  <a:gd name="T56" fmla="*/ 132 w 142"/>
                  <a:gd name="T57" fmla="*/ 265 h 270"/>
                  <a:gd name="T58" fmla="*/ 142 w 142"/>
                  <a:gd name="T59" fmla="*/ 237 h 270"/>
                  <a:gd name="T60" fmla="*/ 131 w 142"/>
                  <a:gd name="T61" fmla="*/ 215 h 270"/>
                  <a:gd name="T62" fmla="*/ 130 w 142"/>
                  <a:gd name="T63" fmla="*/ 203 h 270"/>
                  <a:gd name="T64" fmla="*/ 130 w 142"/>
                  <a:gd name="T65" fmla="*/ 193 h 270"/>
                  <a:gd name="T66" fmla="*/ 130 w 142"/>
                  <a:gd name="T67" fmla="*/ 179 h 270"/>
                  <a:gd name="T68" fmla="*/ 130 w 142"/>
                  <a:gd name="T69" fmla="*/ 165 h 270"/>
                  <a:gd name="T70" fmla="*/ 130 w 142"/>
                  <a:gd name="T71" fmla="*/ 151 h 270"/>
                  <a:gd name="T72" fmla="*/ 131 w 142"/>
                  <a:gd name="T73" fmla="*/ 136 h 270"/>
                  <a:gd name="T74" fmla="*/ 132 w 142"/>
                  <a:gd name="T75" fmla="*/ 123 h 270"/>
                  <a:gd name="T76" fmla="*/ 132 w 142"/>
                  <a:gd name="T77" fmla="*/ 113 h 270"/>
                  <a:gd name="T78" fmla="*/ 135 w 142"/>
                  <a:gd name="T79" fmla="*/ 99 h 270"/>
                  <a:gd name="T80" fmla="*/ 137 w 142"/>
                  <a:gd name="T81" fmla="*/ 82 h 270"/>
                  <a:gd name="T82" fmla="*/ 137 w 142"/>
                  <a:gd name="T83" fmla="*/ 67 h 270"/>
                  <a:gd name="T84" fmla="*/ 135 w 142"/>
                  <a:gd name="T85" fmla="*/ 53 h 270"/>
                  <a:gd name="T86" fmla="*/ 132 w 142"/>
                  <a:gd name="T87" fmla="*/ 44 h 270"/>
                  <a:gd name="T88" fmla="*/ 130 w 142"/>
                  <a:gd name="T89" fmla="*/ 33 h 270"/>
                  <a:gd name="T90" fmla="*/ 126 w 142"/>
                  <a:gd name="T91" fmla="*/ 24 h 270"/>
                  <a:gd name="T92" fmla="*/ 121 w 142"/>
                  <a:gd name="T93" fmla="*/ 11 h 270"/>
                  <a:gd name="T94" fmla="*/ 117 w 142"/>
                  <a:gd name="T95" fmla="*/ 1 h 270"/>
                  <a:gd name="T96" fmla="*/ 117 w 142"/>
                  <a:gd name="T97" fmla="*/ 0 h 2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2"/>
                  <a:gd name="T148" fmla="*/ 0 h 270"/>
                  <a:gd name="T149" fmla="*/ 142 w 142"/>
                  <a:gd name="T150" fmla="*/ 270 h 27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2" h="270">
                    <a:moveTo>
                      <a:pt x="117" y="0"/>
                    </a:moveTo>
                    <a:lnTo>
                      <a:pt x="117" y="1"/>
                    </a:lnTo>
                    <a:lnTo>
                      <a:pt x="118" y="5"/>
                    </a:lnTo>
                    <a:lnTo>
                      <a:pt x="118" y="9"/>
                    </a:lnTo>
                    <a:lnTo>
                      <a:pt x="118" y="14"/>
                    </a:lnTo>
                    <a:lnTo>
                      <a:pt x="118" y="18"/>
                    </a:lnTo>
                    <a:lnTo>
                      <a:pt x="118" y="24"/>
                    </a:lnTo>
                    <a:lnTo>
                      <a:pt x="118" y="29"/>
                    </a:lnTo>
                    <a:lnTo>
                      <a:pt x="118" y="37"/>
                    </a:lnTo>
                    <a:lnTo>
                      <a:pt x="117" y="44"/>
                    </a:lnTo>
                    <a:lnTo>
                      <a:pt x="117" y="53"/>
                    </a:lnTo>
                    <a:lnTo>
                      <a:pt x="114" y="59"/>
                    </a:lnTo>
                    <a:lnTo>
                      <a:pt x="113" y="68"/>
                    </a:lnTo>
                    <a:lnTo>
                      <a:pt x="110" y="77"/>
                    </a:lnTo>
                    <a:lnTo>
                      <a:pt x="108" y="87"/>
                    </a:lnTo>
                    <a:lnTo>
                      <a:pt x="104" y="96"/>
                    </a:lnTo>
                    <a:lnTo>
                      <a:pt x="100" y="105"/>
                    </a:lnTo>
                    <a:lnTo>
                      <a:pt x="95" y="116"/>
                    </a:lnTo>
                    <a:lnTo>
                      <a:pt x="91" y="126"/>
                    </a:lnTo>
                    <a:lnTo>
                      <a:pt x="86" y="135"/>
                    </a:lnTo>
                    <a:lnTo>
                      <a:pt x="81" y="145"/>
                    </a:lnTo>
                    <a:lnTo>
                      <a:pt x="76" y="154"/>
                    </a:lnTo>
                    <a:lnTo>
                      <a:pt x="72" y="163"/>
                    </a:lnTo>
                    <a:lnTo>
                      <a:pt x="66" y="171"/>
                    </a:lnTo>
                    <a:lnTo>
                      <a:pt x="61" y="179"/>
                    </a:lnTo>
                    <a:lnTo>
                      <a:pt x="56" y="185"/>
                    </a:lnTo>
                    <a:lnTo>
                      <a:pt x="54" y="190"/>
                    </a:lnTo>
                    <a:lnTo>
                      <a:pt x="51" y="196"/>
                    </a:lnTo>
                    <a:lnTo>
                      <a:pt x="48" y="199"/>
                    </a:lnTo>
                    <a:lnTo>
                      <a:pt x="47" y="201"/>
                    </a:lnTo>
                    <a:lnTo>
                      <a:pt x="47" y="202"/>
                    </a:lnTo>
                    <a:lnTo>
                      <a:pt x="97" y="230"/>
                    </a:lnTo>
                    <a:lnTo>
                      <a:pt x="34" y="212"/>
                    </a:lnTo>
                    <a:lnTo>
                      <a:pt x="29" y="227"/>
                    </a:lnTo>
                    <a:lnTo>
                      <a:pt x="1" y="252"/>
                    </a:lnTo>
                    <a:lnTo>
                      <a:pt x="0" y="254"/>
                    </a:lnTo>
                    <a:lnTo>
                      <a:pt x="2" y="259"/>
                    </a:lnTo>
                    <a:lnTo>
                      <a:pt x="5" y="261"/>
                    </a:lnTo>
                    <a:lnTo>
                      <a:pt x="11" y="265"/>
                    </a:lnTo>
                    <a:lnTo>
                      <a:pt x="14" y="265"/>
                    </a:lnTo>
                    <a:lnTo>
                      <a:pt x="18" y="266"/>
                    </a:lnTo>
                    <a:lnTo>
                      <a:pt x="23" y="268"/>
                    </a:lnTo>
                    <a:lnTo>
                      <a:pt x="29" y="269"/>
                    </a:lnTo>
                    <a:lnTo>
                      <a:pt x="36" y="269"/>
                    </a:lnTo>
                    <a:lnTo>
                      <a:pt x="43" y="269"/>
                    </a:lnTo>
                    <a:lnTo>
                      <a:pt x="51" y="269"/>
                    </a:lnTo>
                    <a:lnTo>
                      <a:pt x="60" y="270"/>
                    </a:lnTo>
                    <a:lnTo>
                      <a:pt x="68" y="269"/>
                    </a:lnTo>
                    <a:lnTo>
                      <a:pt x="77" y="269"/>
                    </a:lnTo>
                    <a:lnTo>
                      <a:pt x="85" y="268"/>
                    </a:lnTo>
                    <a:lnTo>
                      <a:pt x="94" y="268"/>
                    </a:lnTo>
                    <a:lnTo>
                      <a:pt x="101" y="268"/>
                    </a:lnTo>
                    <a:lnTo>
                      <a:pt x="109" y="266"/>
                    </a:lnTo>
                    <a:lnTo>
                      <a:pt x="115" y="266"/>
                    </a:lnTo>
                    <a:lnTo>
                      <a:pt x="122" y="266"/>
                    </a:lnTo>
                    <a:lnTo>
                      <a:pt x="126" y="265"/>
                    </a:lnTo>
                    <a:lnTo>
                      <a:pt x="130" y="265"/>
                    </a:lnTo>
                    <a:lnTo>
                      <a:pt x="132" y="265"/>
                    </a:lnTo>
                    <a:lnTo>
                      <a:pt x="133" y="265"/>
                    </a:lnTo>
                    <a:lnTo>
                      <a:pt x="142" y="237"/>
                    </a:lnTo>
                    <a:lnTo>
                      <a:pt x="132" y="217"/>
                    </a:lnTo>
                    <a:lnTo>
                      <a:pt x="131" y="215"/>
                    </a:lnTo>
                    <a:lnTo>
                      <a:pt x="131" y="208"/>
                    </a:lnTo>
                    <a:lnTo>
                      <a:pt x="130" y="203"/>
                    </a:lnTo>
                    <a:lnTo>
                      <a:pt x="130" y="198"/>
                    </a:lnTo>
                    <a:lnTo>
                      <a:pt x="130" y="193"/>
                    </a:lnTo>
                    <a:lnTo>
                      <a:pt x="130" y="187"/>
                    </a:lnTo>
                    <a:lnTo>
                      <a:pt x="130" y="179"/>
                    </a:lnTo>
                    <a:lnTo>
                      <a:pt x="130" y="172"/>
                    </a:lnTo>
                    <a:lnTo>
                      <a:pt x="130" y="165"/>
                    </a:lnTo>
                    <a:lnTo>
                      <a:pt x="130" y="158"/>
                    </a:lnTo>
                    <a:lnTo>
                      <a:pt x="130" y="151"/>
                    </a:lnTo>
                    <a:lnTo>
                      <a:pt x="130" y="144"/>
                    </a:lnTo>
                    <a:lnTo>
                      <a:pt x="131" y="136"/>
                    </a:lnTo>
                    <a:lnTo>
                      <a:pt x="132" y="131"/>
                    </a:lnTo>
                    <a:lnTo>
                      <a:pt x="132" y="123"/>
                    </a:lnTo>
                    <a:lnTo>
                      <a:pt x="132" y="118"/>
                    </a:lnTo>
                    <a:lnTo>
                      <a:pt x="132" y="113"/>
                    </a:lnTo>
                    <a:lnTo>
                      <a:pt x="133" y="108"/>
                    </a:lnTo>
                    <a:lnTo>
                      <a:pt x="135" y="99"/>
                    </a:lnTo>
                    <a:lnTo>
                      <a:pt x="136" y="90"/>
                    </a:lnTo>
                    <a:lnTo>
                      <a:pt x="137" y="82"/>
                    </a:lnTo>
                    <a:lnTo>
                      <a:pt x="137" y="75"/>
                    </a:lnTo>
                    <a:lnTo>
                      <a:pt x="137" y="67"/>
                    </a:lnTo>
                    <a:lnTo>
                      <a:pt x="137" y="58"/>
                    </a:lnTo>
                    <a:lnTo>
                      <a:pt x="135" y="53"/>
                    </a:lnTo>
                    <a:lnTo>
                      <a:pt x="133" y="48"/>
                    </a:lnTo>
                    <a:lnTo>
                      <a:pt x="132" y="44"/>
                    </a:lnTo>
                    <a:lnTo>
                      <a:pt x="131" y="39"/>
                    </a:lnTo>
                    <a:lnTo>
                      <a:pt x="130" y="33"/>
                    </a:lnTo>
                    <a:lnTo>
                      <a:pt x="128" y="28"/>
                    </a:lnTo>
                    <a:lnTo>
                      <a:pt x="126" y="24"/>
                    </a:lnTo>
                    <a:lnTo>
                      <a:pt x="124" y="19"/>
                    </a:lnTo>
                    <a:lnTo>
                      <a:pt x="121" y="11"/>
                    </a:lnTo>
                    <a:lnTo>
                      <a:pt x="118" y="5"/>
                    </a:lnTo>
                    <a:lnTo>
                      <a:pt x="117" y="1"/>
                    </a:lnTo>
                    <a:lnTo>
                      <a:pt x="117" y="0"/>
                    </a:lnTo>
                    <a:close/>
                  </a:path>
                </a:pathLst>
              </a:custGeom>
              <a:solidFill>
                <a:srgbClr val="8A8AA8"/>
              </a:solidFill>
              <a:ln w="9525">
                <a:noFill/>
                <a:round/>
                <a:headEnd/>
                <a:tailEnd/>
              </a:ln>
            </p:spPr>
            <p:txBody>
              <a:bodyPr/>
              <a:lstStyle/>
              <a:p>
                <a:endParaRPr lang="en-CA"/>
              </a:p>
            </p:txBody>
          </p:sp>
          <p:sp>
            <p:nvSpPr>
              <p:cNvPr id="17437" name="Freeform 26"/>
              <p:cNvSpPr>
                <a:spLocks/>
              </p:cNvSpPr>
              <p:nvPr/>
            </p:nvSpPr>
            <p:spPr bwMode="auto">
              <a:xfrm>
                <a:off x="4000" y="1383"/>
                <a:ext cx="667" cy="496"/>
              </a:xfrm>
              <a:custGeom>
                <a:avLst/>
                <a:gdLst>
                  <a:gd name="T0" fmla="*/ 627 w 667"/>
                  <a:gd name="T1" fmla="*/ 0 h 496"/>
                  <a:gd name="T2" fmla="*/ 555 w 667"/>
                  <a:gd name="T3" fmla="*/ 43 h 496"/>
                  <a:gd name="T4" fmla="*/ 546 w 667"/>
                  <a:gd name="T5" fmla="*/ 44 h 496"/>
                  <a:gd name="T6" fmla="*/ 526 w 667"/>
                  <a:gd name="T7" fmla="*/ 45 h 496"/>
                  <a:gd name="T8" fmla="*/ 503 w 667"/>
                  <a:gd name="T9" fmla="*/ 50 h 496"/>
                  <a:gd name="T10" fmla="*/ 472 w 667"/>
                  <a:gd name="T11" fmla="*/ 58 h 496"/>
                  <a:gd name="T12" fmla="*/ 443 w 667"/>
                  <a:gd name="T13" fmla="*/ 70 h 496"/>
                  <a:gd name="T14" fmla="*/ 412 w 667"/>
                  <a:gd name="T15" fmla="*/ 83 h 496"/>
                  <a:gd name="T16" fmla="*/ 382 w 667"/>
                  <a:gd name="T17" fmla="*/ 98 h 496"/>
                  <a:gd name="T18" fmla="*/ 359 w 667"/>
                  <a:gd name="T19" fmla="*/ 111 h 496"/>
                  <a:gd name="T20" fmla="*/ 342 w 667"/>
                  <a:gd name="T21" fmla="*/ 123 h 496"/>
                  <a:gd name="T22" fmla="*/ 222 w 667"/>
                  <a:gd name="T23" fmla="*/ 224 h 496"/>
                  <a:gd name="T24" fmla="*/ 217 w 667"/>
                  <a:gd name="T25" fmla="*/ 224 h 496"/>
                  <a:gd name="T26" fmla="*/ 199 w 667"/>
                  <a:gd name="T27" fmla="*/ 237 h 496"/>
                  <a:gd name="T28" fmla="*/ 182 w 667"/>
                  <a:gd name="T29" fmla="*/ 253 h 496"/>
                  <a:gd name="T30" fmla="*/ 161 w 667"/>
                  <a:gd name="T31" fmla="*/ 277 h 496"/>
                  <a:gd name="T32" fmla="*/ 135 w 667"/>
                  <a:gd name="T33" fmla="*/ 307 h 496"/>
                  <a:gd name="T34" fmla="*/ 110 w 667"/>
                  <a:gd name="T35" fmla="*/ 339 h 496"/>
                  <a:gd name="T36" fmla="*/ 87 w 667"/>
                  <a:gd name="T37" fmla="*/ 365 h 496"/>
                  <a:gd name="T38" fmla="*/ 74 w 667"/>
                  <a:gd name="T39" fmla="*/ 384 h 496"/>
                  <a:gd name="T40" fmla="*/ 50 w 667"/>
                  <a:gd name="T41" fmla="*/ 396 h 496"/>
                  <a:gd name="T42" fmla="*/ 88 w 667"/>
                  <a:gd name="T43" fmla="*/ 496 h 496"/>
                  <a:gd name="T44" fmla="*/ 144 w 667"/>
                  <a:gd name="T45" fmla="*/ 444 h 496"/>
                  <a:gd name="T46" fmla="*/ 262 w 667"/>
                  <a:gd name="T47" fmla="*/ 383 h 496"/>
                  <a:gd name="T48" fmla="*/ 279 w 667"/>
                  <a:gd name="T49" fmla="*/ 381 h 496"/>
                  <a:gd name="T50" fmla="*/ 297 w 667"/>
                  <a:gd name="T51" fmla="*/ 381 h 496"/>
                  <a:gd name="T52" fmla="*/ 320 w 667"/>
                  <a:gd name="T53" fmla="*/ 381 h 496"/>
                  <a:gd name="T54" fmla="*/ 342 w 667"/>
                  <a:gd name="T55" fmla="*/ 380 h 496"/>
                  <a:gd name="T56" fmla="*/ 364 w 667"/>
                  <a:gd name="T57" fmla="*/ 379 h 496"/>
                  <a:gd name="T58" fmla="*/ 382 w 667"/>
                  <a:gd name="T59" fmla="*/ 379 h 496"/>
                  <a:gd name="T60" fmla="*/ 400 w 667"/>
                  <a:gd name="T61" fmla="*/ 376 h 496"/>
                  <a:gd name="T62" fmla="*/ 414 w 667"/>
                  <a:gd name="T63" fmla="*/ 372 h 496"/>
                  <a:gd name="T64" fmla="*/ 430 w 667"/>
                  <a:gd name="T65" fmla="*/ 365 h 496"/>
                  <a:gd name="T66" fmla="*/ 444 w 667"/>
                  <a:gd name="T67" fmla="*/ 353 h 496"/>
                  <a:gd name="T68" fmla="*/ 457 w 667"/>
                  <a:gd name="T69" fmla="*/ 336 h 496"/>
                  <a:gd name="T70" fmla="*/ 471 w 667"/>
                  <a:gd name="T71" fmla="*/ 320 h 496"/>
                  <a:gd name="T72" fmla="*/ 484 w 667"/>
                  <a:gd name="T73" fmla="*/ 302 h 496"/>
                  <a:gd name="T74" fmla="*/ 498 w 667"/>
                  <a:gd name="T75" fmla="*/ 282 h 496"/>
                  <a:gd name="T76" fmla="*/ 511 w 667"/>
                  <a:gd name="T77" fmla="*/ 269 h 496"/>
                  <a:gd name="T78" fmla="*/ 531 w 667"/>
                  <a:gd name="T79" fmla="*/ 249 h 496"/>
                  <a:gd name="T80" fmla="*/ 547 w 667"/>
                  <a:gd name="T81" fmla="*/ 244 h 496"/>
                  <a:gd name="T82" fmla="*/ 549 w 667"/>
                  <a:gd name="T83" fmla="*/ 241 h 496"/>
                  <a:gd name="T84" fmla="*/ 547 w 667"/>
                  <a:gd name="T85" fmla="*/ 236 h 496"/>
                  <a:gd name="T86" fmla="*/ 539 w 667"/>
                  <a:gd name="T87" fmla="*/ 222 h 496"/>
                  <a:gd name="T88" fmla="*/ 533 w 667"/>
                  <a:gd name="T89" fmla="*/ 204 h 496"/>
                  <a:gd name="T90" fmla="*/ 526 w 667"/>
                  <a:gd name="T91" fmla="*/ 189 h 496"/>
                  <a:gd name="T92" fmla="*/ 537 w 667"/>
                  <a:gd name="T93" fmla="*/ 178 h 496"/>
                  <a:gd name="T94" fmla="*/ 553 w 667"/>
                  <a:gd name="T95" fmla="*/ 164 h 496"/>
                  <a:gd name="T96" fmla="*/ 568 w 667"/>
                  <a:gd name="T97" fmla="*/ 152 h 496"/>
                  <a:gd name="T98" fmla="*/ 582 w 667"/>
                  <a:gd name="T99" fmla="*/ 142 h 496"/>
                  <a:gd name="T100" fmla="*/ 601 w 667"/>
                  <a:gd name="T101" fmla="*/ 121 h 496"/>
                  <a:gd name="T102" fmla="*/ 613 w 667"/>
                  <a:gd name="T103" fmla="*/ 110 h 496"/>
                  <a:gd name="T104" fmla="*/ 664 w 667"/>
                  <a:gd name="T105" fmla="*/ 61 h 4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67"/>
                  <a:gd name="T160" fmla="*/ 0 h 496"/>
                  <a:gd name="T161" fmla="*/ 667 w 667"/>
                  <a:gd name="T162" fmla="*/ 496 h 4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67" h="496">
                    <a:moveTo>
                      <a:pt x="664" y="61"/>
                    </a:moveTo>
                    <a:lnTo>
                      <a:pt x="667" y="4"/>
                    </a:lnTo>
                    <a:lnTo>
                      <a:pt x="627" y="0"/>
                    </a:lnTo>
                    <a:lnTo>
                      <a:pt x="564" y="17"/>
                    </a:lnTo>
                    <a:lnTo>
                      <a:pt x="556" y="43"/>
                    </a:lnTo>
                    <a:lnTo>
                      <a:pt x="555" y="43"/>
                    </a:lnTo>
                    <a:lnTo>
                      <a:pt x="553" y="43"/>
                    </a:lnTo>
                    <a:lnTo>
                      <a:pt x="549" y="43"/>
                    </a:lnTo>
                    <a:lnTo>
                      <a:pt x="546" y="44"/>
                    </a:lnTo>
                    <a:lnTo>
                      <a:pt x="539" y="44"/>
                    </a:lnTo>
                    <a:lnTo>
                      <a:pt x="534" y="44"/>
                    </a:lnTo>
                    <a:lnTo>
                      <a:pt x="526" y="45"/>
                    </a:lnTo>
                    <a:lnTo>
                      <a:pt x="520" y="48"/>
                    </a:lnTo>
                    <a:lnTo>
                      <a:pt x="511" y="49"/>
                    </a:lnTo>
                    <a:lnTo>
                      <a:pt x="503" y="50"/>
                    </a:lnTo>
                    <a:lnTo>
                      <a:pt x="493" y="53"/>
                    </a:lnTo>
                    <a:lnTo>
                      <a:pt x="484" y="56"/>
                    </a:lnTo>
                    <a:lnTo>
                      <a:pt x="472" y="58"/>
                    </a:lnTo>
                    <a:lnTo>
                      <a:pt x="463" y="62"/>
                    </a:lnTo>
                    <a:lnTo>
                      <a:pt x="453" y="66"/>
                    </a:lnTo>
                    <a:lnTo>
                      <a:pt x="443" y="70"/>
                    </a:lnTo>
                    <a:lnTo>
                      <a:pt x="432" y="74"/>
                    </a:lnTo>
                    <a:lnTo>
                      <a:pt x="421" y="79"/>
                    </a:lnTo>
                    <a:lnTo>
                      <a:pt x="412" y="83"/>
                    </a:lnTo>
                    <a:lnTo>
                      <a:pt x="401" y="88"/>
                    </a:lnTo>
                    <a:lnTo>
                      <a:pt x="391" y="93"/>
                    </a:lnTo>
                    <a:lnTo>
                      <a:pt x="382" y="98"/>
                    </a:lnTo>
                    <a:lnTo>
                      <a:pt x="374" y="103"/>
                    </a:lnTo>
                    <a:lnTo>
                      <a:pt x="367" y="107"/>
                    </a:lnTo>
                    <a:lnTo>
                      <a:pt x="359" y="111"/>
                    </a:lnTo>
                    <a:lnTo>
                      <a:pt x="352" y="115"/>
                    </a:lnTo>
                    <a:lnTo>
                      <a:pt x="346" y="119"/>
                    </a:lnTo>
                    <a:lnTo>
                      <a:pt x="342" y="123"/>
                    </a:lnTo>
                    <a:lnTo>
                      <a:pt x="334" y="126"/>
                    </a:lnTo>
                    <a:lnTo>
                      <a:pt x="333" y="129"/>
                    </a:lnTo>
                    <a:lnTo>
                      <a:pt x="222" y="224"/>
                    </a:lnTo>
                    <a:lnTo>
                      <a:pt x="220" y="224"/>
                    </a:lnTo>
                    <a:lnTo>
                      <a:pt x="217" y="224"/>
                    </a:lnTo>
                    <a:lnTo>
                      <a:pt x="213" y="227"/>
                    </a:lnTo>
                    <a:lnTo>
                      <a:pt x="207" y="231"/>
                    </a:lnTo>
                    <a:lnTo>
                      <a:pt x="199" y="237"/>
                    </a:lnTo>
                    <a:lnTo>
                      <a:pt x="194" y="241"/>
                    </a:lnTo>
                    <a:lnTo>
                      <a:pt x="190" y="246"/>
                    </a:lnTo>
                    <a:lnTo>
                      <a:pt x="182" y="253"/>
                    </a:lnTo>
                    <a:lnTo>
                      <a:pt x="177" y="260"/>
                    </a:lnTo>
                    <a:lnTo>
                      <a:pt x="168" y="268"/>
                    </a:lnTo>
                    <a:lnTo>
                      <a:pt x="161" y="277"/>
                    </a:lnTo>
                    <a:lnTo>
                      <a:pt x="153" y="286"/>
                    </a:lnTo>
                    <a:lnTo>
                      <a:pt x="144" y="298"/>
                    </a:lnTo>
                    <a:lnTo>
                      <a:pt x="135" y="307"/>
                    </a:lnTo>
                    <a:lnTo>
                      <a:pt x="127" y="318"/>
                    </a:lnTo>
                    <a:lnTo>
                      <a:pt x="118" y="329"/>
                    </a:lnTo>
                    <a:lnTo>
                      <a:pt x="110" y="339"/>
                    </a:lnTo>
                    <a:lnTo>
                      <a:pt x="101" y="348"/>
                    </a:lnTo>
                    <a:lnTo>
                      <a:pt x="94" y="358"/>
                    </a:lnTo>
                    <a:lnTo>
                      <a:pt x="87" y="365"/>
                    </a:lnTo>
                    <a:lnTo>
                      <a:pt x="82" y="374"/>
                    </a:lnTo>
                    <a:lnTo>
                      <a:pt x="78" y="379"/>
                    </a:lnTo>
                    <a:lnTo>
                      <a:pt x="74" y="384"/>
                    </a:lnTo>
                    <a:lnTo>
                      <a:pt x="72" y="387"/>
                    </a:lnTo>
                    <a:lnTo>
                      <a:pt x="72" y="388"/>
                    </a:lnTo>
                    <a:lnTo>
                      <a:pt x="50" y="396"/>
                    </a:lnTo>
                    <a:lnTo>
                      <a:pt x="0" y="465"/>
                    </a:lnTo>
                    <a:lnTo>
                      <a:pt x="38" y="481"/>
                    </a:lnTo>
                    <a:lnTo>
                      <a:pt x="88" y="496"/>
                    </a:lnTo>
                    <a:lnTo>
                      <a:pt x="121" y="481"/>
                    </a:lnTo>
                    <a:lnTo>
                      <a:pt x="144" y="460"/>
                    </a:lnTo>
                    <a:lnTo>
                      <a:pt x="144" y="444"/>
                    </a:lnTo>
                    <a:lnTo>
                      <a:pt x="216" y="398"/>
                    </a:lnTo>
                    <a:lnTo>
                      <a:pt x="260" y="384"/>
                    </a:lnTo>
                    <a:lnTo>
                      <a:pt x="262" y="383"/>
                    </a:lnTo>
                    <a:lnTo>
                      <a:pt x="269" y="383"/>
                    </a:lnTo>
                    <a:lnTo>
                      <a:pt x="273" y="381"/>
                    </a:lnTo>
                    <a:lnTo>
                      <a:pt x="279" y="381"/>
                    </a:lnTo>
                    <a:lnTo>
                      <a:pt x="283" y="381"/>
                    </a:lnTo>
                    <a:lnTo>
                      <a:pt x="291" y="381"/>
                    </a:lnTo>
                    <a:lnTo>
                      <a:pt x="297" y="381"/>
                    </a:lnTo>
                    <a:lnTo>
                      <a:pt x="305" y="381"/>
                    </a:lnTo>
                    <a:lnTo>
                      <a:pt x="313" y="381"/>
                    </a:lnTo>
                    <a:lnTo>
                      <a:pt x="320" y="381"/>
                    </a:lnTo>
                    <a:lnTo>
                      <a:pt x="328" y="380"/>
                    </a:lnTo>
                    <a:lnTo>
                      <a:pt x="334" y="380"/>
                    </a:lnTo>
                    <a:lnTo>
                      <a:pt x="342" y="380"/>
                    </a:lnTo>
                    <a:lnTo>
                      <a:pt x="351" y="380"/>
                    </a:lnTo>
                    <a:lnTo>
                      <a:pt x="358" y="379"/>
                    </a:lnTo>
                    <a:lnTo>
                      <a:pt x="364" y="379"/>
                    </a:lnTo>
                    <a:lnTo>
                      <a:pt x="369" y="379"/>
                    </a:lnTo>
                    <a:lnTo>
                      <a:pt x="377" y="379"/>
                    </a:lnTo>
                    <a:lnTo>
                      <a:pt x="382" y="379"/>
                    </a:lnTo>
                    <a:lnTo>
                      <a:pt x="389" y="379"/>
                    </a:lnTo>
                    <a:lnTo>
                      <a:pt x="394" y="377"/>
                    </a:lnTo>
                    <a:lnTo>
                      <a:pt x="400" y="376"/>
                    </a:lnTo>
                    <a:lnTo>
                      <a:pt x="404" y="375"/>
                    </a:lnTo>
                    <a:lnTo>
                      <a:pt x="409" y="374"/>
                    </a:lnTo>
                    <a:lnTo>
                      <a:pt x="414" y="372"/>
                    </a:lnTo>
                    <a:lnTo>
                      <a:pt x="419" y="370"/>
                    </a:lnTo>
                    <a:lnTo>
                      <a:pt x="425" y="367"/>
                    </a:lnTo>
                    <a:lnTo>
                      <a:pt x="430" y="365"/>
                    </a:lnTo>
                    <a:lnTo>
                      <a:pt x="435" y="361"/>
                    </a:lnTo>
                    <a:lnTo>
                      <a:pt x="440" y="358"/>
                    </a:lnTo>
                    <a:lnTo>
                      <a:pt x="444" y="353"/>
                    </a:lnTo>
                    <a:lnTo>
                      <a:pt x="448" y="348"/>
                    </a:lnTo>
                    <a:lnTo>
                      <a:pt x="452" y="341"/>
                    </a:lnTo>
                    <a:lnTo>
                      <a:pt x="457" y="336"/>
                    </a:lnTo>
                    <a:lnTo>
                      <a:pt x="461" y="331"/>
                    </a:lnTo>
                    <a:lnTo>
                      <a:pt x="466" y="325"/>
                    </a:lnTo>
                    <a:lnTo>
                      <a:pt x="471" y="320"/>
                    </a:lnTo>
                    <a:lnTo>
                      <a:pt x="476" y="313"/>
                    </a:lnTo>
                    <a:lnTo>
                      <a:pt x="480" y="307"/>
                    </a:lnTo>
                    <a:lnTo>
                      <a:pt x="484" y="302"/>
                    </a:lnTo>
                    <a:lnTo>
                      <a:pt x="489" y="295"/>
                    </a:lnTo>
                    <a:lnTo>
                      <a:pt x="493" y="289"/>
                    </a:lnTo>
                    <a:lnTo>
                      <a:pt x="498" y="282"/>
                    </a:lnTo>
                    <a:lnTo>
                      <a:pt x="502" y="278"/>
                    </a:lnTo>
                    <a:lnTo>
                      <a:pt x="506" y="273"/>
                    </a:lnTo>
                    <a:lnTo>
                      <a:pt x="511" y="269"/>
                    </a:lnTo>
                    <a:lnTo>
                      <a:pt x="519" y="260"/>
                    </a:lnTo>
                    <a:lnTo>
                      <a:pt x="526" y="255"/>
                    </a:lnTo>
                    <a:lnTo>
                      <a:pt x="531" y="249"/>
                    </a:lnTo>
                    <a:lnTo>
                      <a:pt x="538" y="246"/>
                    </a:lnTo>
                    <a:lnTo>
                      <a:pt x="542" y="244"/>
                    </a:lnTo>
                    <a:lnTo>
                      <a:pt x="547" y="244"/>
                    </a:lnTo>
                    <a:lnTo>
                      <a:pt x="548" y="242"/>
                    </a:lnTo>
                    <a:lnTo>
                      <a:pt x="549" y="242"/>
                    </a:lnTo>
                    <a:lnTo>
                      <a:pt x="549" y="241"/>
                    </a:lnTo>
                    <a:lnTo>
                      <a:pt x="549" y="240"/>
                    </a:lnTo>
                    <a:lnTo>
                      <a:pt x="547" y="237"/>
                    </a:lnTo>
                    <a:lnTo>
                      <a:pt x="547" y="236"/>
                    </a:lnTo>
                    <a:lnTo>
                      <a:pt x="544" y="232"/>
                    </a:lnTo>
                    <a:lnTo>
                      <a:pt x="543" y="228"/>
                    </a:lnTo>
                    <a:lnTo>
                      <a:pt x="539" y="222"/>
                    </a:lnTo>
                    <a:lnTo>
                      <a:pt x="538" y="215"/>
                    </a:lnTo>
                    <a:lnTo>
                      <a:pt x="535" y="209"/>
                    </a:lnTo>
                    <a:lnTo>
                      <a:pt x="533" y="204"/>
                    </a:lnTo>
                    <a:lnTo>
                      <a:pt x="529" y="196"/>
                    </a:lnTo>
                    <a:lnTo>
                      <a:pt x="528" y="192"/>
                    </a:lnTo>
                    <a:lnTo>
                      <a:pt x="526" y="189"/>
                    </a:lnTo>
                    <a:lnTo>
                      <a:pt x="526" y="187"/>
                    </a:lnTo>
                    <a:lnTo>
                      <a:pt x="530" y="184"/>
                    </a:lnTo>
                    <a:lnTo>
                      <a:pt x="537" y="178"/>
                    </a:lnTo>
                    <a:lnTo>
                      <a:pt x="544" y="173"/>
                    </a:lnTo>
                    <a:lnTo>
                      <a:pt x="549" y="168"/>
                    </a:lnTo>
                    <a:lnTo>
                      <a:pt x="553" y="164"/>
                    </a:lnTo>
                    <a:lnTo>
                      <a:pt x="559" y="160"/>
                    </a:lnTo>
                    <a:lnTo>
                      <a:pt x="564" y="156"/>
                    </a:lnTo>
                    <a:lnTo>
                      <a:pt x="568" y="152"/>
                    </a:lnTo>
                    <a:lnTo>
                      <a:pt x="573" y="150"/>
                    </a:lnTo>
                    <a:lnTo>
                      <a:pt x="577" y="144"/>
                    </a:lnTo>
                    <a:lnTo>
                      <a:pt x="582" y="142"/>
                    </a:lnTo>
                    <a:lnTo>
                      <a:pt x="588" y="133"/>
                    </a:lnTo>
                    <a:lnTo>
                      <a:pt x="596" y="126"/>
                    </a:lnTo>
                    <a:lnTo>
                      <a:pt x="601" y="121"/>
                    </a:lnTo>
                    <a:lnTo>
                      <a:pt x="605" y="117"/>
                    </a:lnTo>
                    <a:lnTo>
                      <a:pt x="610" y="111"/>
                    </a:lnTo>
                    <a:lnTo>
                      <a:pt x="613" y="110"/>
                    </a:lnTo>
                    <a:lnTo>
                      <a:pt x="631" y="112"/>
                    </a:lnTo>
                    <a:lnTo>
                      <a:pt x="664" y="110"/>
                    </a:lnTo>
                    <a:lnTo>
                      <a:pt x="664" y="61"/>
                    </a:lnTo>
                    <a:close/>
                  </a:path>
                </a:pathLst>
              </a:custGeom>
              <a:solidFill>
                <a:srgbClr val="E6FFE6"/>
              </a:solidFill>
              <a:ln w="9525">
                <a:noFill/>
                <a:round/>
                <a:headEnd/>
                <a:tailEnd/>
              </a:ln>
            </p:spPr>
            <p:txBody>
              <a:bodyPr/>
              <a:lstStyle/>
              <a:p>
                <a:endParaRPr lang="en-CA"/>
              </a:p>
            </p:txBody>
          </p:sp>
          <p:sp>
            <p:nvSpPr>
              <p:cNvPr id="17438" name="Freeform 27"/>
              <p:cNvSpPr>
                <a:spLocks/>
              </p:cNvSpPr>
              <p:nvPr/>
            </p:nvSpPr>
            <p:spPr bwMode="auto">
              <a:xfrm>
                <a:off x="4009" y="1413"/>
                <a:ext cx="667" cy="474"/>
              </a:xfrm>
              <a:custGeom>
                <a:avLst/>
                <a:gdLst>
                  <a:gd name="T0" fmla="*/ 78 w 667"/>
                  <a:gd name="T1" fmla="*/ 445 h 474"/>
                  <a:gd name="T2" fmla="*/ 59 w 667"/>
                  <a:gd name="T3" fmla="*/ 404 h 474"/>
                  <a:gd name="T4" fmla="*/ 88 w 667"/>
                  <a:gd name="T5" fmla="*/ 416 h 474"/>
                  <a:gd name="T6" fmla="*/ 96 w 667"/>
                  <a:gd name="T7" fmla="*/ 405 h 474"/>
                  <a:gd name="T8" fmla="*/ 130 w 667"/>
                  <a:gd name="T9" fmla="*/ 366 h 474"/>
                  <a:gd name="T10" fmla="*/ 164 w 667"/>
                  <a:gd name="T11" fmla="*/ 350 h 474"/>
                  <a:gd name="T12" fmla="*/ 153 w 667"/>
                  <a:gd name="T13" fmla="*/ 337 h 474"/>
                  <a:gd name="T14" fmla="*/ 137 w 667"/>
                  <a:gd name="T15" fmla="*/ 326 h 474"/>
                  <a:gd name="T16" fmla="*/ 188 w 667"/>
                  <a:gd name="T17" fmla="*/ 309 h 474"/>
                  <a:gd name="T18" fmla="*/ 222 w 667"/>
                  <a:gd name="T19" fmla="*/ 297 h 474"/>
                  <a:gd name="T20" fmla="*/ 265 w 667"/>
                  <a:gd name="T21" fmla="*/ 281 h 474"/>
                  <a:gd name="T22" fmla="*/ 237 w 667"/>
                  <a:gd name="T23" fmla="*/ 251 h 474"/>
                  <a:gd name="T24" fmla="*/ 271 w 667"/>
                  <a:gd name="T25" fmla="*/ 228 h 474"/>
                  <a:gd name="T26" fmla="*/ 338 w 667"/>
                  <a:gd name="T27" fmla="*/ 251 h 474"/>
                  <a:gd name="T28" fmla="*/ 354 w 667"/>
                  <a:gd name="T29" fmla="*/ 219 h 474"/>
                  <a:gd name="T30" fmla="*/ 358 w 667"/>
                  <a:gd name="T31" fmla="*/ 175 h 474"/>
                  <a:gd name="T32" fmla="*/ 354 w 667"/>
                  <a:gd name="T33" fmla="*/ 131 h 474"/>
                  <a:gd name="T34" fmla="*/ 361 w 667"/>
                  <a:gd name="T35" fmla="*/ 117 h 474"/>
                  <a:gd name="T36" fmla="*/ 396 w 667"/>
                  <a:gd name="T37" fmla="*/ 143 h 474"/>
                  <a:gd name="T38" fmla="*/ 394 w 667"/>
                  <a:gd name="T39" fmla="*/ 109 h 474"/>
                  <a:gd name="T40" fmla="*/ 380 w 667"/>
                  <a:gd name="T41" fmla="*/ 84 h 474"/>
                  <a:gd name="T42" fmla="*/ 412 w 667"/>
                  <a:gd name="T43" fmla="*/ 76 h 474"/>
                  <a:gd name="T44" fmla="*/ 445 w 667"/>
                  <a:gd name="T45" fmla="*/ 72 h 474"/>
                  <a:gd name="T46" fmla="*/ 480 w 667"/>
                  <a:gd name="T47" fmla="*/ 105 h 474"/>
                  <a:gd name="T48" fmla="*/ 504 w 667"/>
                  <a:gd name="T49" fmla="*/ 131 h 474"/>
                  <a:gd name="T50" fmla="*/ 533 w 667"/>
                  <a:gd name="T51" fmla="*/ 103 h 474"/>
                  <a:gd name="T52" fmla="*/ 544 w 667"/>
                  <a:gd name="T53" fmla="*/ 60 h 474"/>
                  <a:gd name="T54" fmla="*/ 564 w 667"/>
                  <a:gd name="T55" fmla="*/ 54 h 474"/>
                  <a:gd name="T56" fmla="*/ 587 w 667"/>
                  <a:gd name="T57" fmla="*/ 50 h 474"/>
                  <a:gd name="T58" fmla="*/ 592 w 667"/>
                  <a:gd name="T59" fmla="*/ 18 h 474"/>
                  <a:gd name="T60" fmla="*/ 613 w 667"/>
                  <a:gd name="T61" fmla="*/ 46 h 474"/>
                  <a:gd name="T62" fmla="*/ 647 w 667"/>
                  <a:gd name="T63" fmla="*/ 22 h 474"/>
                  <a:gd name="T64" fmla="*/ 658 w 667"/>
                  <a:gd name="T65" fmla="*/ 35 h 474"/>
                  <a:gd name="T66" fmla="*/ 604 w 667"/>
                  <a:gd name="T67" fmla="*/ 93 h 474"/>
                  <a:gd name="T68" fmla="*/ 568 w 667"/>
                  <a:gd name="T69" fmla="*/ 123 h 474"/>
                  <a:gd name="T70" fmla="*/ 530 w 667"/>
                  <a:gd name="T71" fmla="*/ 157 h 474"/>
                  <a:gd name="T72" fmla="*/ 535 w 667"/>
                  <a:gd name="T73" fmla="*/ 178 h 474"/>
                  <a:gd name="T74" fmla="*/ 540 w 667"/>
                  <a:gd name="T75" fmla="*/ 211 h 474"/>
                  <a:gd name="T76" fmla="*/ 506 w 667"/>
                  <a:gd name="T77" fmla="*/ 241 h 474"/>
                  <a:gd name="T78" fmla="*/ 480 w 667"/>
                  <a:gd name="T79" fmla="*/ 283 h 474"/>
                  <a:gd name="T80" fmla="*/ 440 w 667"/>
                  <a:gd name="T81" fmla="*/ 329 h 474"/>
                  <a:gd name="T82" fmla="*/ 392 w 667"/>
                  <a:gd name="T83" fmla="*/ 354 h 474"/>
                  <a:gd name="T84" fmla="*/ 356 w 667"/>
                  <a:gd name="T85" fmla="*/ 358 h 474"/>
                  <a:gd name="T86" fmla="*/ 316 w 667"/>
                  <a:gd name="T87" fmla="*/ 357 h 474"/>
                  <a:gd name="T88" fmla="*/ 282 w 667"/>
                  <a:gd name="T89" fmla="*/ 351 h 474"/>
                  <a:gd name="T90" fmla="*/ 293 w 667"/>
                  <a:gd name="T91" fmla="*/ 349 h 474"/>
                  <a:gd name="T92" fmla="*/ 322 w 667"/>
                  <a:gd name="T93" fmla="*/ 322 h 474"/>
                  <a:gd name="T94" fmla="*/ 288 w 667"/>
                  <a:gd name="T95" fmla="*/ 335 h 474"/>
                  <a:gd name="T96" fmla="*/ 255 w 667"/>
                  <a:gd name="T97" fmla="*/ 349 h 474"/>
                  <a:gd name="T98" fmla="*/ 216 w 667"/>
                  <a:gd name="T99" fmla="*/ 376 h 474"/>
                  <a:gd name="T100" fmla="*/ 176 w 667"/>
                  <a:gd name="T101" fmla="*/ 398 h 474"/>
                  <a:gd name="T102" fmla="*/ 146 w 667"/>
                  <a:gd name="T103" fmla="*/ 417 h 474"/>
                  <a:gd name="T104" fmla="*/ 132 w 667"/>
                  <a:gd name="T105" fmla="*/ 449 h 474"/>
                  <a:gd name="T106" fmla="*/ 91 w 667"/>
                  <a:gd name="T107" fmla="*/ 470 h 474"/>
                  <a:gd name="T108" fmla="*/ 64 w 667"/>
                  <a:gd name="T109" fmla="*/ 469 h 474"/>
                  <a:gd name="T110" fmla="*/ 15 w 667"/>
                  <a:gd name="T111" fmla="*/ 449 h 47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67"/>
                  <a:gd name="T169" fmla="*/ 0 h 474"/>
                  <a:gd name="T170" fmla="*/ 667 w 667"/>
                  <a:gd name="T171" fmla="*/ 474 h 47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67" h="474">
                    <a:moveTo>
                      <a:pt x="0" y="441"/>
                    </a:moveTo>
                    <a:lnTo>
                      <a:pt x="69" y="456"/>
                    </a:lnTo>
                    <a:lnTo>
                      <a:pt x="70" y="454"/>
                    </a:lnTo>
                    <a:lnTo>
                      <a:pt x="74" y="453"/>
                    </a:lnTo>
                    <a:lnTo>
                      <a:pt x="76" y="451"/>
                    </a:lnTo>
                    <a:lnTo>
                      <a:pt x="77" y="449"/>
                    </a:lnTo>
                    <a:lnTo>
                      <a:pt x="78" y="445"/>
                    </a:lnTo>
                    <a:lnTo>
                      <a:pt x="78" y="441"/>
                    </a:lnTo>
                    <a:lnTo>
                      <a:pt x="76" y="435"/>
                    </a:lnTo>
                    <a:lnTo>
                      <a:pt x="72" y="429"/>
                    </a:lnTo>
                    <a:lnTo>
                      <a:pt x="68" y="422"/>
                    </a:lnTo>
                    <a:lnTo>
                      <a:pt x="65" y="416"/>
                    </a:lnTo>
                    <a:lnTo>
                      <a:pt x="61" y="408"/>
                    </a:lnTo>
                    <a:lnTo>
                      <a:pt x="59" y="404"/>
                    </a:lnTo>
                    <a:lnTo>
                      <a:pt x="59" y="400"/>
                    </a:lnTo>
                    <a:lnTo>
                      <a:pt x="61" y="399"/>
                    </a:lnTo>
                    <a:lnTo>
                      <a:pt x="64" y="399"/>
                    </a:lnTo>
                    <a:lnTo>
                      <a:pt x="69" y="403"/>
                    </a:lnTo>
                    <a:lnTo>
                      <a:pt x="74" y="407"/>
                    </a:lnTo>
                    <a:lnTo>
                      <a:pt x="82" y="412"/>
                    </a:lnTo>
                    <a:lnTo>
                      <a:pt x="88" y="416"/>
                    </a:lnTo>
                    <a:lnTo>
                      <a:pt x="95" y="420"/>
                    </a:lnTo>
                    <a:lnTo>
                      <a:pt x="99" y="422"/>
                    </a:lnTo>
                    <a:lnTo>
                      <a:pt x="104" y="423"/>
                    </a:lnTo>
                    <a:lnTo>
                      <a:pt x="104" y="420"/>
                    </a:lnTo>
                    <a:lnTo>
                      <a:pt x="103" y="416"/>
                    </a:lnTo>
                    <a:lnTo>
                      <a:pt x="99" y="409"/>
                    </a:lnTo>
                    <a:lnTo>
                      <a:pt x="96" y="405"/>
                    </a:lnTo>
                    <a:lnTo>
                      <a:pt x="92" y="398"/>
                    </a:lnTo>
                    <a:lnTo>
                      <a:pt x="90" y="394"/>
                    </a:lnTo>
                    <a:lnTo>
                      <a:pt x="87" y="390"/>
                    </a:lnTo>
                    <a:lnTo>
                      <a:pt x="87" y="389"/>
                    </a:lnTo>
                    <a:lnTo>
                      <a:pt x="122" y="369"/>
                    </a:lnTo>
                    <a:lnTo>
                      <a:pt x="123" y="368"/>
                    </a:lnTo>
                    <a:lnTo>
                      <a:pt x="130" y="366"/>
                    </a:lnTo>
                    <a:lnTo>
                      <a:pt x="135" y="363"/>
                    </a:lnTo>
                    <a:lnTo>
                      <a:pt x="139" y="362"/>
                    </a:lnTo>
                    <a:lnTo>
                      <a:pt x="144" y="359"/>
                    </a:lnTo>
                    <a:lnTo>
                      <a:pt x="150" y="358"/>
                    </a:lnTo>
                    <a:lnTo>
                      <a:pt x="155" y="355"/>
                    </a:lnTo>
                    <a:lnTo>
                      <a:pt x="159" y="353"/>
                    </a:lnTo>
                    <a:lnTo>
                      <a:pt x="164" y="350"/>
                    </a:lnTo>
                    <a:lnTo>
                      <a:pt x="170" y="347"/>
                    </a:lnTo>
                    <a:lnTo>
                      <a:pt x="175" y="344"/>
                    </a:lnTo>
                    <a:lnTo>
                      <a:pt x="176" y="341"/>
                    </a:lnTo>
                    <a:lnTo>
                      <a:pt x="173" y="338"/>
                    </a:lnTo>
                    <a:lnTo>
                      <a:pt x="168" y="337"/>
                    </a:lnTo>
                    <a:lnTo>
                      <a:pt x="161" y="337"/>
                    </a:lnTo>
                    <a:lnTo>
                      <a:pt x="153" y="337"/>
                    </a:lnTo>
                    <a:lnTo>
                      <a:pt x="145" y="336"/>
                    </a:lnTo>
                    <a:lnTo>
                      <a:pt x="139" y="335"/>
                    </a:lnTo>
                    <a:lnTo>
                      <a:pt x="134" y="333"/>
                    </a:lnTo>
                    <a:lnTo>
                      <a:pt x="131" y="332"/>
                    </a:lnTo>
                    <a:lnTo>
                      <a:pt x="131" y="329"/>
                    </a:lnTo>
                    <a:lnTo>
                      <a:pt x="134" y="328"/>
                    </a:lnTo>
                    <a:lnTo>
                      <a:pt x="137" y="326"/>
                    </a:lnTo>
                    <a:lnTo>
                      <a:pt x="145" y="323"/>
                    </a:lnTo>
                    <a:lnTo>
                      <a:pt x="152" y="319"/>
                    </a:lnTo>
                    <a:lnTo>
                      <a:pt x="159" y="317"/>
                    </a:lnTo>
                    <a:lnTo>
                      <a:pt x="168" y="314"/>
                    </a:lnTo>
                    <a:lnTo>
                      <a:pt x="176" y="313"/>
                    </a:lnTo>
                    <a:lnTo>
                      <a:pt x="181" y="310"/>
                    </a:lnTo>
                    <a:lnTo>
                      <a:pt x="188" y="309"/>
                    </a:lnTo>
                    <a:lnTo>
                      <a:pt x="191" y="306"/>
                    </a:lnTo>
                    <a:lnTo>
                      <a:pt x="195" y="306"/>
                    </a:lnTo>
                    <a:lnTo>
                      <a:pt x="199" y="305"/>
                    </a:lnTo>
                    <a:lnTo>
                      <a:pt x="204" y="304"/>
                    </a:lnTo>
                    <a:lnTo>
                      <a:pt x="210" y="302"/>
                    </a:lnTo>
                    <a:lnTo>
                      <a:pt x="216" y="300"/>
                    </a:lnTo>
                    <a:lnTo>
                      <a:pt x="222" y="297"/>
                    </a:lnTo>
                    <a:lnTo>
                      <a:pt x="230" y="293"/>
                    </a:lnTo>
                    <a:lnTo>
                      <a:pt x="239" y="291"/>
                    </a:lnTo>
                    <a:lnTo>
                      <a:pt x="247" y="288"/>
                    </a:lnTo>
                    <a:lnTo>
                      <a:pt x="253" y="284"/>
                    </a:lnTo>
                    <a:lnTo>
                      <a:pt x="260" y="282"/>
                    </a:lnTo>
                    <a:lnTo>
                      <a:pt x="264" y="281"/>
                    </a:lnTo>
                    <a:lnTo>
                      <a:pt x="265" y="281"/>
                    </a:lnTo>
                    <a:lnTo>
                      <a:pt x="264" y="279"/>
                    </a:lnTo>
                    <a:lnTo>
                      <a:pt x="260" y="277"/>
                    </a:lnTo>
                    <a:lnTo>
                      <a:pt x="255" y="272"/>
                    </a:lnTo>
                    <a:lnTo>
                      <a:pt x="249" y="268"/>
                    </a:lnTo>
                    <a:lnTo>
                      <a:pt x="243" y="263"/>
                    </a:lnTo>
                    <a:lnTo>
                      <a:pt x="239" y="257"/>
                    </a:lnTo>
                    <a:lnTo>
                      <a:pt x="237" y="251"/>
                    </a:lnTo>
                    <a:lnTo>
                      <a:pt x="237" y="246"/>
                    </a:lnTo>
                    <a:lnTo>
                      <a:pt x="239" y="241"/>
                    </a:lnTo>
                    <a:lnTo>
                      <a:pt x="244" y="237"/>
                    </a:lnTo>
                    <a:lnTo>
                      <a:pt x="251" y="233"/>
                    </a:lnTo>
                    <a:lnTo>
                      <a:pt x="258" y="232"/>
                    </a:lnTo>
                    <a:lnTo>
                      <a:pt x="265" y="229"/>
                    </a:lnTo>
                    <a:lnTo>
                      <a:pt x="271" y="228"/>
                    </a:lnTo>
                    <a:lnTo>
                      <a:pt x="276" y="228"/>
                    </a:lnTo>
                    <a:lnTo>
                      <a:pt x="279" y="228"/>
                    </a:lnTo>
                    <a:lnTo>
                      <a:pt x="291" y="291"/>
                    </a:lnTo>
                    <a:lnTo>
                      <a:pt x="319" y="265"/>
                    </a:lnTo>
                    <a:lnTo>
                      <a:pt x="309" y="248"/>
                    </a:lnTo>
                    <a:lnTo>
                      <a:pt x="338" y="252"/>
                    </a:lnTo>
                    <a:lnTo>
                      <a:pt x="338" y="251"/>
                    </a:lnTo>
                    <a:lnTo>
                      <a:pt x="341" y="248"/>
                    </a:lnTo>
                    <a:lnTo>
                      <a:pt x="343" y="243"/>
                    </a:lnTo>
                    <a:lnTo>
                      <a:pt x="346" y="237"/>
                    </a:lnTo>
                    <a:lnTo>
                      <a:pt x="349" y="232"/>
                    </a:lnTo>
                    <a:lnTo>
                      <a:pt x="350" y="228"/>
                    </a:lnTo>
                    <a:lnTo>
                      <a:pt x="351" y="223"/>
                    </a:lnTo>
                    <a:lnTo>
                      <a:pt x="354" y="219"/>
                    </a:lnTo>
                    <a:lnTo>
                      <a:pt x="354" y="214"/>
                    </a:lnTo>
                    <a:lnTo>
                      <a:pt x="356" y="208"/>
                    </a:lnTo>
                    <a:lnTo>
                      <a:pt x="356" y="202"/>
                    </a:lnTo>
                    <a:lnTo>
                      <a:pt x="358" y="197"/>
                    </a:lnTo>
                    <a:lnTo>
                      <a:pt x="358" y="189"/>
                    </a:lnTo>
                    <a:lnTo>
                      <a:pt x="358" y="183"/>
                    </a:lnTo>
                    <a:lnTo>
                      <a:pt x="358" y="175"/>
                    </a:lnTo>
                    <a:lnTo>
                      <a:pt x="358" y="169"/>
                    </a:lnTo>
                    <a:lnTo>
                      <a:pt x="358" y="162"/>
                    </a:lnTo>
                    <a:lnTo>
                      <a:pt x="356" y="154"/>
                    </a:lnTo>
                    <a:lnTo>
                      <a:pt x="356" y="148"/>
                    </a:lnTo>
                    <a:lnTo>
                      <a:pt x="356" y="143"/>
                    </a:lnTo>
                    <a:lnTo>
                      <a:pt x="354" y="136"/>
                    </a:lnTo>
                    <a:lnTo>
                      <a:pt x="354" y="131"/>
                    </a:lnTo>
                    <a:lnTo>
                      <a:pt x="352" y="126"/>
                    </a:lnTo>
                    <a:lnTo>
                      <a:pt x="352" y="123"/>
                    </a:lnTo>
                    <a:lnTo>
                      <a:pt x="351" y="118"/>
                    </a:lnTo>
                    <a:lnTo>
                      <a:pt x="351" y="117"/>
                    </a:lnTo>
                    <a:lnTo>
                      <a:pt x="354" y="117"/>
                    </a:lnTo>
                    <a:lnTo>
                      <a:pt x="359" y="117"/>
                    </a:lnTo>
                    <a:lnTo>
                      <a:pt x="361" y="117"/>
                    </a:lnTo>
                    <a:lnTo>
                      <a:pt x="367" y="118"/>
                    </a:lnTo>
                    <a:lnTo>
                      <a:pt x="370" y="120"/>
                    </a:lnTo>
                    <a:lnTo>
                      <a:pt x="376" y="122"/>
                    </a:lnTo>
                    <a:lnTo>
                      <a:pt x="383" y="127"/>
                    </a:lnTo>
                    <a:lnTo>
                      <a:pt x="390" y="134"/>
                    </a:lnTo>
                    <a:lnTo>
                      <a:pt x="394" y="139"/>
                    </a:lnTo>
                    <a:lnTo>
                      <a:pt x="396" y="143"/>
                    </a:lnTo>
                    <a:lnTo>
                      <a:pt x="398" y="139"/>
                    </a:lnTo>
                    <a:lnTo>
                      <a:pt x="399" y="134"/>
                    </a:lnTo>
                    <a:lnTo>
                      <a:pt x="399" y="129"/>
                    </a:lnTo>
                    <a:lnTo>
                      <a:pt x="399" y="125"/>
                    </a:lnTo>
                    <a:lnTo>
                      <a:pt x="398" y="120"/>
                    </a:lnTo>
                    <a:lnTo>
                      <a:pt x="396" y="114"/>
                    </a:lnTo>
                    <a:lnTo>
                      <a:pt x="394" y="109"/>
                    </a:lnTo>
                    <a:lnTo>
                      <a:pt x="389" y="104"/>
                    </a:lnTo>
                    <a:lnTo>
                      <a:pt x="385" y="99"/>
                    </a:lnTo>
                    <a:lnTo>
                      <a:pt x="381" y="96"/>
                    </a:lnTo>
                    <a:lnTo>
                      <a:pt x="373" y="89"/>
                    </a:lnTo>
                    <a:lnTo>
                      <a:pt x="370" y="87"/>
                    </a:lnTo>
                    <a:lnTo>
                      <a:pt x="372" y="86"/>
                    </a:lnTo>
                    <a:lnTo>
                      <a:pt x="380" y="84"/>
                    </a:lnTo>
                    <a:lnTo>
                      <a:pt x="385" y="82"/>
                    </a:lnTo>
                    <a:lnTo>
                      <a:pt x="391" y="80"/>
                    </a:lnTo>
                    <a:lnTo>
                      <a:pt x="395" y="80"/>
                    </a:lnTo>
                    <a:lnTo>
                      <a:pt x="399" y="78"/>
                    </a:lnTo>
                    <a:lnTo>
                      <a:pt x="403" y="77"/>
                    </a:lnTo>
                    <a:lnTo>
                      <a:pt x="408" y="77"/>
                    </a:lnTo>
                    <a:lnTo>
                      <a:pt x="412" y="76"/>
                    </a:lnTo>
                    <a:lnTo>
                      <a:pt x="417" y="75"/>
                    </a:lnTo>
                    <a:lnTo>
                      <a:pt x="421" y="73"/>
                    </a:lnTo>
                    <a:lnTo>
                      <a:pt x="426" y="73"/>
                    </a:lnTo>
                    <a:lnTo>
                      <a:pt x="431" y="72"/>
                    </a:lnTo>
                    <a:lnTo>
                      <a:pt x="435" y="72"/>
                    </a:lnTo>
                    <a:lnTo>
                      <a:pt x="440" y="72"/>
                    </a:lnTo>
                    <a:lnTo>
                      <a:pt x="445" y="72"/>
                    </a:lnTo>
                    <a:lnTo>
                      <a:pt x="454" y="72"/>
                    </a:lnTo>
                    <a:lnTo>
                      <a:pt x="462" y="75"/>
                    </a:lnTo>
                    <a:lnTo>
                      <a:pt x="468" y="77"/>
                    </a:lnTo>
                    <a:lnTo>
                      <a:pt x="475" y="85"/>
                    </a:lnTo>
                    <a:lnTo>
                      <a:pt x="477" y="90"/>
                    </a:lnTo>
                    <a:lnTo>
                      <a:pt x="480" y="98"/>
                    </a:lnTo>
                    <a:lnTo>
                      <a:pt x="480" y="105"/>
                    </a:lnTo>
                    <a:lnTo>
                      <a:pt x="483" y="114"/>
                    </a:lnTo>
                    <a:lnTo>
                      <a:pt x="483" y="122"/>
                    </a:lnTo>
                    <a:lnTo>
                      <a:pt x="484" y="129"/>
                    </a:lnTo>
                    <a:lnTo>
                      <a:pt x="486" y="134"/>
                    </a:lnTo>
                    <a:lnTo>
                      <a:pt x="492" y="136"/>
                    </a:lnTo>
                    <a:lnTo>
                      <a:pt x="495" y="135"/>
                    </a:lnTo>
                    <a:lnTo>
                      <a:pt x="504" y="131"/>
                    </a:lnTo>
                    <a:lnTo>
                      <a:pt x="507" y="127"/>
                    </a:lnTo>
                    <a:lnTo>
                      <a:pt x="512" y="125"/>
                    </a:lnTo>
                    <a:lnTo>
                      <a:pt x="517" y="121"/>
                    </a:lnTo>
                    <a:lnTo>
                      <a:pt x="521" y="117"/>
                    </a:lnTo>
                    <a:lnTo>
                      <a:pt x="525" y="113"/>
                    </a:lnTo>
                    <a:lnTo>
                      <a:pt x="529" y="108"/>
                    </a:lnTo>
                    <a:lnTo>
                      <a:pt x="533" y="103"/>
                    </a:lnTo>
                    <a:lnTo>
                      <a:pt x="538" y="99"/>
                    </a:lnTo>
                    <a:lnTo>
                      <a:pt x="543" y="90"/>
                    </a:lnTo>
                    <a:lnTo>
                      <a:pt x="547" y="82"/>
                    </a:lnTo>
                    <a:lnTo>
                      <a:pt x="548" y="75"/>
                    </a:lnTo>
                    <a:lnTo>
                      <a:pt x="548" y="69"/>
                    </a:lnTo>
                    <a:lnTo>
                      <a:pt x="547" y="63"/>
                    </a:lnTo>
                    <a:lnTo>
                      <a:pt x="544" y="60"/>
                    </a:lnTo>
                    <a:lnTo>
                      <a:pt x="539" y="56"/>
                    </a:lnTo>
                    <a:lnTo>
                      <a:pt x="538" y="55"/>
                    </a:lnTo>
                    <a:lnTo>
                      <a:pt x="542" y="54"/>
                    </a:lnTo>
                    <a:lnTo>
                      <a:pt x="550" y="55"/>
                    </a:lnTo>
                    <a:lnTo>
                      <a:pt x="555" y="55"/>
                    </a:lnTo>
                    <a:lnTo>
                      <a:pt x="560" y="55"/>
                    </a:lnTo>
                    <a:lnTo>
                      <a:pt x="564" y="54"/>
                    </a:lnTo>
                    <a:lnTo>
                      <a:pt x="568" y="54"/>
                    </a:lnTo>
                    <a:lnTo>
                      <a:pt x="569" y="47"/>
                    </a:lnTo>
                    <a:lnTo>
                      <a:pt x="568" y="41"/>
                    </a:lnTo>
                    <a:lnTo>
                      <a:pt x="566" y="35"/>
                    </a:lnTo>
                    <a:lnTo>
                      <a:pt x="565" y="33"/>
                    </a:lnTo>
                    <a:lnTo>
                      <a:pt x="587" y="51"/>
                    </a:lnTo>
                    <a:lnTo>
                      <a:pt x="587" y="50"/>
                    </a:lnTo>
                    <a:lnTo>
                      <a:pt x="587" y="46"/>
                    </a:lnTo>
                    <a:lnTo>
                      <a:pt x="587" y="41"/>
                    </a:lnTo>
                    <a:lnTo>
                      <a:pt x="587" y="36"/>
                    </a:lnTo>
                    <a:lnTo>
                      <a:pt x="587" y="28"/>
                    </a:lnTo>
                    <a:lnTo>
                      <a:pt x="588" y="23"/>
                    </a:lnTo>
                    <a:lnTo>
                      <a:pt x="589" y="19"/>
                    </a:lnTo>
                    <a:lnTo>
                      <a:pt x="592" y="18"/>
                    </a:lnTo>
                    <a:lnTo>
                      <a:pt x="593" y="18"/>
                    </a:lnTo>
                    <a:lnTo>
                      <a:pt x="596" y="20"/>
                    </a:lnTo>
                    <a:lnTo>
                      <a:pt x="598" y="26"/>
                    </a:lnTo>
                    <a:lnTo>
                      <a:pt x="604" y="32"/>
                    </a:lnTo>
                    <a:lnTo>
                      <a:pt x="605" y="37"/>
                    </a:lnTo>
                    <a:lnTo>
                      <a:pt x="609" y="42"/>
                    </a:lnTo>
                    <a:lnTo>
                      <a:pt x="613" y="46"/>
                    </a:lnTo>
                    <a:lnTo>
                      <a:pt x="615" y="49"/>
                    </a:lnTo>
                    <a:lnTo>
                      <a:pt x="622" y="47"/>
                    </a:lnTo>
                    <a:lnTo>
                      <a:pt x="628" y="45"/>
                    </a:lnTo>
                    <a:lnTo>
                      <a:pt x="636" y="40"/>
                    </a:lnTo>
                    <a:lnTo>
                      <a:pt x="642" y="33"/>
                    </a:lnTo>
                    <a:lnTo>
                      <a:pt x="645" y="27"/>
                    </a:lnTo>
                    <a:lnTo>
                      <a:pt x="647" y="22"/>
                    </a:lnTo>
                    <a:lnTo>
                      <a:pt x="650" y="17"/>
                    </a:lnTo>
                    <a:lnTo>
                      <a:pt x="653" y="11"/>
                    </a:lnTo>
                    <a:lnTo>
                      <a:pt x="653" y="6"/>
                    </a:lnTo>
                    <a:lnTo>
                      <a:pt x="655" y="2"/>
                    </a:lnTo>
                    <a:lnTo>
                      <a:pt x="655" y="0"/>
                    </a:lnTo>
                    <a:lnTo>
                      <a:pt x="656" y="0"/>
                    </a:lnTo>
                    <a:lnTo>
                      <a:pt x="658" y="35"/>
                    </a:lnTo>
                    <a:lnTo>
                      <a:pt x="667" y="63"/>
                    </a:lnTo>
                    <a:lnTo>
                      <a:pt x="662" y="81"/>
                    </a:lnTo>
                    <a:lnTo>
                      <a:pt x="645" y="85"/>
                    </a:lnTo>
                    <a:lnTo>
                      <a:pt x="631" y="93"/>
                    </a:lnTo>
                    <a:lnTo>
                      <a:pt x="609" y="87"/>
                    </a:lnTo>
                    <a:lnTo>
                      <a:pt x="607" y="89"/>
                    </a:lnTo>
                    <a:lnTo>
                      <a:pt x="604" y="93"/>
                    </a:lnTo>
                    <a:lnTo>
                      <a:pt x="600" y="95"/>
                    </a:lnTo>
                    <a:lnTo>
                      <a:pt x="596" y="100"/>
                    </a:lnTo>
                    <a:lnTo>
                      <a:pt x="589" y="105"/>
                    </a:lnTo>
                    <a:lnTo>
                      <a:pt x="583" y="113"/>
                    </a:lnTo>
                    <a:lnTo>
                      <a:pt x="578" y="116"/>
                    </a:lnTo>
                    <a:lnTo>
                      <a:pt x="573" y="120"/>
                    </a:lnTo>
                    <a:lnTo>
                      <a:pt x="568" y="123"/>
                    </a:lnTo>
                    <a:lnTo>
                      <a:pt x="564" y="129"/>
                    </a:lnTo>
                    <a:lnTo>
                      <a:pt x="559" y="131"/>
                    </a:lnTo>
                    <a:lnTo>
                      <a:pt x="555" y="136"/>
                    </a:lnTo>
                    <a:lnTo>
                      <a:pt x="550" y="140"/>
                    </a:lnTo>
                    <a:lnTo>
                      <a:pt x="544" y="144"/>
                    </a:lnTo>
                    <a:lnTo>
                      <a:pt x="537" y="150"/>
                    </a:lnTo>
                    <a:lnTo>
                      <a:pt x="530" y="157"/>
                    </a:lnTo>
                    <a:lnTo>
                      <a:pt x="526" y="161"/>
                    </a:lnTo>
                    <a:lnTo>
                      <a:pt x="525" y="162"/>
                    </a:lnTo>
                    <a:lnTo>
                      <a:pt x="529" y="165"/>
                    </a:lnTo>
                    <a:lnTo>
                      <a:pt x="529" y="166"/>
                    </a:lnTo>
                    <a:lnTo>
                      <a:pt x="531" y="170"/>
                    </a:lnTo>
                    <a:lnTo>
                      <a:pt x="533" y="174"/>
                    </a:lnTo>
                    <a:lnTo>
                      <a:pt x="535" y="178"/>
                    </a:lnTo>
                    <a:lnTo>
                      <a:pt x="537" y="183"/>
                    </a:lnTo>
                    <a:lnTo>
                      <a:pt x="538" y="189"/>
                    </a:lnTo>
                    <a:lnTo>
                      <a:pt x="538" y="194"/>
                    </a:lnTo>
                    <a:lnTo>
                      <a:pt x="539" y="199"/>
                    </a:lnTo>
                    <a:lnTo>
                      <a:pt x="539" y="203"/>
                    </a:lnTo>
                    <a:lnTo>
                      <a:pt x="540" y="208"/>
                    </a:lnTo>
                    <a:lnTo>
                      <a:pt x="540" y="211"/>
                    </a:lnTo>
                    <a:lnTo>
                      <a:pt x="540" y="212"/>
                    </a:lnTo>
                    <a:lnTo>
                      <a:pt x="521" y="225"/>
                    </a:lnTo>
                    <a:lnTo>
                      <a:pt x="520" y="226"/>
                    </a:lnTo>
                    <a:lnTo>
                      <a:pt x="515" y="230"/>
                    </a:lnTo>
                    <a:lnTo>
                      <a:pt x="512" y="233"/>
                    </a:lnTo>
                    <a:lnTo>
                      <a:pt x="510" y="237"/>
                    </a:lnTo>
                    <a:lnTo>
                      <a:pt x="506" y="241"/>
                    </a:lnTo>
                    <a:lnTo>
                      <a:pt x="503" y="246"/>
                    </a:lnTo>
                    <a:lnTo>
                      <a:pt x="501" y="251"/>
                    </a:lnTo>
                    <a:lnTo>
                      <a:pt x="497" y="256"/>
                    </a:lnTo>
                    <a:lnTo>
                      <a:pt x="493" y="261"/>
                    </a:lnTo>
                    <a:lnTo>
                      <a:pt x="489" y="269"/>
                    </a:lnTo>
                    <a:lnTo>
                      <a:pt x="484" y="275"/>
                    </a:lnTo>
                    <a:lnTo>
                      <a:pt x="480" y="283"/>
                    </a:lnTo>
                    <a:lnTo>
                      <a:pt x="475" y="290"/>
                    </a:lnTo>
                    <a:lnTo>
                      <a:pt x="471" y="297"/>
                    </a:lnTo>
                    <a:lnTo>
                      <a:pt x="466" y="304"/>
                    </a:lnTo>
                    <a:lnTo>
                      <a:pt x="459" y="310"/>
                    </a:lnTo>
                    <a:lnTo>
                      <a:pt x="454" y="317"/>
                    </a:lnTo>
                    <a:lnTo>
                      <a:pt x="448" y="323"/>
                    </a:lnTo>
                    <a:lnTo>
                      <a:pt x="440" y="329"/>
                    </a:lnTo>
                    <a:lnTo>
                      <a:pt x="434" y="335"/>
                    </a:lnTo>
                    <a:lnTo>
                      <a:pt x="426" y="340"/>
                    </a:lnTo>
                    <a:lnTo>
                      <a:pt x="419" y="345"/>
                    </a:lnTo>
                    <a:lnTo>
                      <a:pt x="410" y="349"/>
                    </a:lnTo>
                    <a:lnTo>
                      <a:pt x="403" y="351"/>
                    </a:lnTo>
                    <a:lnTo>
                      <a:pt x="398" y="353"/>
                    </a:lnTo>
                    <a:lnTo>
                      <a:pt x="392" y="354"/>
                    </a:lnTo>
                    <a:lnTo>
                      <a:pt x="387" y="354"/>
                    </a:lnTo>
                    <a:lnTo>
                      <a:pt x="383" y="357"/>
                    </a:lnTo>
                    <a:lnTo>
                      <a:pt x="377" y="357"/>
                    </a:lnTo>
                    <a:lnTo>
                      <a:pt x="372" y="357"/>
                    </a:lnTo>
                    <a:lnTo>
                      <a:pt x="367" y="357"/>
                    </a:lnTo>
                    <a:lnTo>
                      <a:pt x="361" y="358"/>
                    </a:lnTo>
                    <a:lnTo>
                      <a:pt x="356" y="358"/>
                    </a:lnTo>
                    <a:lnTo>
                      <a:pt x="351" y="358"/>
                    </a:lnTo>
                    <a:lnTo>
                      <a:pt x="345" y="358"/>
                    </a:lnTo>
                    <a:lnTo>
                      <a:pt x="340" y="358"/>
                    </a:lnTo>
                    <a:lnTo>
                      <a:pt x="333" y="358"/>
                    </a:lnTo>
                    <a:lnTo>
                      <a:pt x="328" y="357"/>
                    </a:lnTo>
                    <a:lnTo>
                      <a:pt x="320" y="357"/>
                    </a:lnTo>
                    <a:lnTo>
                      <a:pt x="316" y="357"/>
                    </a:lnTo>
                    <a:lnTo>
                      <a:pt x="310" y="355"/>
                    </a:lnTo>
                    <a:lnTo>
                      <a:pt x="305" y="355"/>
                    </a:lnTo>
                    <a:lnTo>
                      <a:pt x="300" y="354"/>
                    </a:lnTo>
                    <a:lnTo>
                      <a:pt x="295" y="354"/>
                    </a:lnTo>
                    <a:lnTo>
                      <a:pt x="291" y="354"/>
                    </a:lnTo>
                    <a:lnTo>
                      <a:pt x="285" y="353"/>
                    </a:lnTo>
                    <a:lnTo>
                      <a:pt x="282" y="351"/>
                    </a:lnTo>
                    <a:lnTo>
                      <a:pt x="279" y="351"/>
                    </a:lnTo>
                    <a:lnTo>
                      <a:pt x="274" y="351"/>
                    </a:lnTo>
                    <a:lnTo>
                      <a:pt x="276" y="351"/>
                    </a:lnTo>
                    <a:lnTo>
                      <a:pt x="283" y="351"/>
                    </a:lnTo>
                    <a:lnTo>
                      <a:pt x="288" y="350"/>
                    </a:lnTo>
                    <a:lnTo>
                      <a:pt x="293" y="349"/>
                    </a:lnTo>
                    <a:lnTo>
                      <a:pt x="298" y="346"/>
                    </a:lnTo>
                    <a:lnTo>
                      <a:pt x="305" y="345"/>
                    </a:lnTo>
                    <a:lnTo>
                      <a:pt x="309" y="341"/>
                    </a:lnTo>
                    <a:lnTo>
                      <a:pt x="313" y="337"/>
                    </a:lnTo>
                    <a:lnTo>
                      <a:pt x="315" y="333"/>
                    </a:lnTo>
                    <a:lnTo>
                      <a:pt x="319" y="329"/>
                    </a:lnTo>
                    <a:lnTo>
                      <a:pt x="322" y="322"/>
                    </a:lnTo>
                    <a:lnTo>
                      <a:pt x="323" y="318"/>
                    </a:lnTo>
                    <a:lnTo>
                      <a:pt x="319" y="317"/>
                    </a:lnTo>
                    <a:lnTo>
                      <a:pt x="313" y="320"/>
                    </a:lnTo>
                    <a:lnTo>
                      <a:pt x="305" y="326"/>
                    </a:lnTo>
                    <a:lnTo>
                      <a:pt x="297" y="331"/>
                    </a:lnTo>
                    <a:lnTo>
                      <a:pt x="293" y="332"/>
                    </a:lnTo>
                    <a:lnTo>
                      <a:pt x="288" y="335"/>
                    </a:lnTo>
                    <a:lnTo>
                      <a:pt x="284" y="335"/>
                    </a:lnTo>
                    <a:lnTo>
                      <a:pt x="282" y="336"/>
                    </a:lnTo>
                    <a:lnTo>
                      <a:pt x="274" y="337"/>
                    </a:lnTo>
                    <a:lnTo>
                      <a:pt x="269" y="337"/>
                    </a:lnTo>
                    <a:lnTo>
                      <a:pt x="264" y="340"/>
                    </a:lnTo>
                    <a:lnTo>
                      <a:pt x="258" y="345"/>
                    </a:lnTo>
                    <a:lnTo>
                      <a:pt x="255" y="349"/>
                    </a:lnTo>
                    <a:lnTo>
                      <a:pt x="251" y="354"/>
                    </a:lnTo>
                    <a:lnTo>
                      <a:pt x="247" y="357"/>
                    </a:lnTo>
                    <a:lnTo>
                      <a:pt x="240" y="359"/>
                    </a:lnTo>
                    <a:lnTo>
                      <a:pt x="235" y="362"/>
                    </a:lnTo>
                    <a:lnTo>
                      <a:pt x="230" y="366"/>
                    </a:lnTo>
                    <a:lnTo>
                      <a:pt x="222" y="369"/>
                    </a:lnTo>
                    <a:lnTo>
                      <a:pt x="216" y="376"/>
                    </a:lnTo>
                    <a:lnTo>
                      <a:pt x="210" y="378"/>
                    </a:lnTo>
                    <a:lnTo>
                      <a:pt x="204" y="381"/>
                    </a:lnTo>
                    <a:lnTo>
                      <a:pt x="198" y="384"/>
                    </a:lnTo>
                    <a:lnTo>
                      <a:pt x="193" y="389"/>
                    </a:lnTo>
                    <a:lnTo>
                      <a:pt x="186" y="391"/>
                    </a:lnTo>
                    <a:lnTo>
                      <a:pt x="181" y="395"/>
                    </a:lnTo>
                    <a:lnTo>
                      <a:pt x="176" y="398"/>
                    </a:lnTo>
                    <a:lnTo>
                      <a:pt x="171" y="402"/>
                    </a:lnTo>
                    <a:lnTo>
                      <a:pt x="164" y="404"/>
                    </a:lnTo>
                    <a:lnTo>
                      <a:pt x="159" y="407"/>
                    </a:lnTo>
                    <a:lnTo>
                      <a:pt x="155" y="409"/>
                    </a:lnTo>
                    <a:lnTo>
                      <a:pt x="153" y="412"/>
                    </a:lnTo>
                    <a:lnTo>
                      <a:pt x="148" y="414"/>
                    </a:lnTo>
                    <a:lnTo>
                      <a:pt x="146" y="417"/>
                    </a:lnTo>
                    <a:lnTo>
                      <a:pt x="145" y="417"/>
                    </a:lnTo>
                    <a:lnTo>
                      <a:pt x="144" y="422"/>
                    </a:lnTo>
                    <a:lnTo>
                      <a:pt x="141" y="426"/>
                    </a:lnTo>
                    <a:lnTo>
                      <a:pt x="141" y="434"/>
                    </a:lnTo>
                    <a:lnTo>
                      <a:pt x="139" y="439"/>
                    </a:lnTo>
                    <a:lnTo>
                      <a:pt x="136" y="447"/>
                    </a:lnTo>
                    <a:lnTo>
                      <a:pt x="132" y="449"/>
                    </a:lnTo>
                    <a:lnTo>
                      <a:pt x="130" y="453"/>
                    </a:lnTo>
                    <a:lnTo>
                      <a:pt x="124" y="457"/>
                    </a:lnTo>
                    <a:lnTo>
                      <a:pt x="119" y="461"/>
                    </a:lnTo>
                    <a:lnTo>
                      <a:pt x="113" y="463"/>
                    </a:lnTo>
                    <a:lnTo>
                      <a:pt x="106" y="466"/>
                    </a:lnTo>
                    <a:lnTo>
                      <a:pt x="99" y="467"/>
                    </a:lnTo>
                    <a:lnTo>
                      <a:pt x="91" y="470"/>
                    </a:lnTo>
                    <a:lnTo>
                      <a:pt x="83" y="471"/>
                    </a:lnTo>
                    <a:lnTo>
                      <a:pt x="78" y="472"/>
                    </a:lnTo>
                    <a:lnTo>
                      <a:pt x="76" y="472"/>
                    </a:lnTo>
                    <a:lnTo>
                      <a:pt x="74" y="474"/>
                    </a:lnTo>
                    <a:lnTo>
                      <a:pt x="73" y="472"/>
                    </a:lnTo>
                    <a:lnTo>
                      <a:pt x="69" y="471"/>
                    </a:lnTo>
                    <a:lnTo>
                      <a:pt x="64" y="469"/>
                    </a:lnTo>
                    <a:lnTo>
                      <a:pt x="58" y="467"/>
                    </a:lnTo>
                    <a:lnTo>
                      <a:pt x="50" y="463"/>
                    </a:lnTo>
                    <a:lnTo>
                      <a:pt x="43" y="461"/>
                    </a:lnTo>
                    <a:lnTo>
                      <a:pt x="36" y="458"/>
                    </a:lnTo>
                    <a:lnTo>
                      <a:pt x="29" y="456"/>
                    </a:lnTo>
                    <a:lnTo>
                      <a:pt x="21" y="452"/>
                    </a:lnTo>
                    <a:lnTo>
                      <a:pt x="15" y="449"/>
                    </a:lnTo>
                    <a:lnTo>
                      <a:pt x="10" y="447"/>
                    </a:lnTo>
                    <a:lnTo>
                      <a:pt x="0" y="441"/>
                    </a:lnTo>
                    <a:close/>
                  </a:path>
                </a:pathLst>
              </a:custGeom>
              <a:solidFill>
                <a:srgbClr val="C2D6C2"/>
              </a:solidFill>
              <a:ln w="9525">
                <a:noFill/>
                <a:round/>
                <a:headEnd/>
                <a:tailEnd/>
              </a:ln>
            </p:spPr>
            <p:txBody>
              <a:bodyPr/>
              <a:lstStyle/>
              <a:p>
                <a:endParaRPr lang="en-CA"/>
              </a:p>
            </p:txBody>
          </p:sp>
          <p:sp>
            <p:nvSpPr>
              <p:cNvPr id="17439" name="Freeform 28"/>
              <p:cNvSpPr>
                <a:spLocks/>
              </p:cNvSpPr>
              <p:nvPr/>
            </p:nvSpPr>
            <p:spPr bwMode="auto">
              <a:xfrm>
                <a:off x="4325" y="1673"/>
                <a:ext cx="47" cy="45"/>
              </a:xfrm>
              <a:custGeom>
                <a:avLst/>
                <a:gdLst>
                  <a:gd name="T0" fmla="*/ 0 w 47"/>
                  <a:gd name="T1" fmla="*/ 15 h 45"/>
                  <a:gd name="T2" fmla="*/ 21 w 47"/>
                  <a:gd name="T3" fmla="*/ 0 h 45"/>
                  <a:gd name="T4" fmla="*/ 47 w 47"/>
                  <a:gd name="T5" fmla="*/ 12 h 45"/>
                  <a:gd name="T6" fmla="*/ 29 w 47"/>
                  <a:gd name="T7" fmla="*/ 45 h 45"/>
                  <a:gd name="T8" fmla="*/ 18 w 47"/>
                  <a:gd name="T9" fmla="*/ 45 h 45"/>
                  <a:gd name="T10" fmla="*/ 0 w 47"/>
                  <a:gd name="T11" fmla="*/ 15 h 45"/>
                  <a:gd name="T12" fmla="*/ 0 w 47"/>
                  <a:gd name="T13" fmla="*/ 15 h 45"/>
                  <a:gd name="T14" fmla="*/ 0 60000 65536"/>
                  <a:gd name="T15" fmla="*/ 0 60000 65536"/>
                  <a:gd name="T16" fmla="*/ 0 60000 65536"/>
                  <a:gd name="T17" fmla="*/ 0 60000 65536"/>
                  <a:gd name="T18" fmla="*/ 0 60000 65536"/>
                  <a:gd name="T19" fmla="*/ 0 60000 65536"/>
                  <a:gd name="T20" fmla="*/ 0 60000 65536"/>
                  <a:gd name="T21" fmla="*/ 0 w 47"/>
                  <a:gd name="T22" fmla="*/ 0 h 45"/>
                  <a:gd name="T23" fmla="*/ 47 w 47"/>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45">
                    <a:moveTo>
                      <a:pt x="0" y="15"/>
                    </a:moveTo>
                    <a:lnTo>
                      <a:pt x="21" y="0"/>
                    </a:lnTo>
                    <a:lnTo>
                      <a:pt x="47" y="12"/>
                    </a:lnTo>
                    <a:lnTo>
                      <a:pt x="29" y="45"/>
                    </a:lnTo>
                    <a:lnTo>
                      <a:pt x="18" y="45"/>
                    </a:lnTo>
                    <a:lnTo>
                      <a:pt x="0" y="15"/>
                    </a:lnTo>
                    <a:close/>
                  </a:path>
                </a:pathLst>
              </a:custGeom>
              <a:solidFill>
                <a:srgbClr val="996DA2"/>
              </a:solidFill>
              <a:ln w="9525">
                <a:noFill/>
                <a:round/>
                <a:headEnd/>
                <a:tailEnd/>
              </a:ln>
            </p:spPr>
            <p:txBody>
              <a:bodyPr/>
              <a:lstStyle/>
              <a:p>
                <a:endParaRPr lang="en-CA"/>
              </a:p>
            </p:txBody>
          </p:sp>
          <p:sp>
            <p:nvSpPr>
              <p:cNvPr id="17440" name="Freeform 29"/>
              <p:cNvSpPr>
                <a:spLocks/>
              </p:cNvSpPr>
              <p:nvPr/>
            </p:nvSpPr>
            <p:spPr bwMode="auto">
              <a:xfrm>
                <a:off x="4265" y="1708"/>
                <a:ext cx="109" cy="404"/>
              </a:xfrm>
              <a:custGeom>
                <a:avLst/>
                <a:gdLst>
                  <a:gd name="T0" fmla="*/ 90 w 109"/>
                  <a:gd name="T1" fmla="*/ 11 h 404"/>
                  <a:gd name="T2" fmla="*/ 93 w 109"/>
                  <a:gd name="T3" fmla="*/ 23 h 404"/>
                  <a:gd name="T4" fmla="*/ 93 w 109"/>
                  <a:gd name="T5" fmla="*/ 32 h 404"/>
                  <a:gd name="T6" fmla="*/ 90 w 109"/>
                  <a:gd name="T7" fmla="*/ 38 h 404"/>
                  <a:gd name="T8" fmla="*/ 89 w 109"/>
                  <a:gd name="T9" fmla="*/ 47 h 404"/>
                  <a:gd name="T10" fmla="*/ 87 w 109"/>
                  <a:gd name="T11" fmla="*/ 54 h 404"/>
                  <a:gd name="T12" fmla="*/ 87 w 109"/>
                  <a:gd name="T13" fmla="*/ 63 h 404"/>
                  <a:gd name="T14" fmla="*/ 87 w 109"/>
                  <a:gd name="T15" fmla="*/ 76 h 404"/>
                  <a:gd name="T16" fmla="*/ 90 w 109"/>
                  <a:gd name="T17" fmla="*/ 91 h 404"/>
                  <a:gd name="T18" fmla="*/ 93 w 109"/>
                  <a:gd name="T19" fmla="*/ 110 h 404"/>
                  <a:gd name="T20" fmla="*/ 98 w 109"/>
                  <a:gd name="T21" fmla="*/ 130 h 404"/>
                  <a:gd name="T22" fmla="*/ 102 w 109"/>
                  <a:gd name="T23" fmla="*/ 152 h 404"/>
                  <a:gd name="T24" fmla="*/ 104 w 109"/>
                  <a:gd name="T25" fmla="*/ 176 h 404"/>
                  <a:gd name="T26" fmla="*/ 107 w 109"/>
                  <a:gd name="T27" fmla="*/ 199 h 404"/>
                  <a:gd name="T28" fmla="*/ 109 w 109"/>
                  <a:gd name="T29" fmla="*/ 220 h 404"/>
                  <a:gd name="T30" fmla="*/ 108 w 109"/>
                  <a:gd name="T31" fmla="*/ 242 h 404"/>
                  <a:gd name="T32" fmla="*/ 105 w 109"/>
                  <a:gd name="T33" fmla="*/ 259 h 404"/>
                  <a:gd name="T34" fmla="*/ 100 w 109"/>
                  <a:gd name="T35" fmla="*/ 274 h 404"/>
                  <a:gd name="T36" fmla="*/ 93 w 109"/>
                  <a:gd name="T37" fmla="*/ 287 h 404"/>
                  <a:gd name="T38" fmla="*/ 86 w 109"/>
                  <a:gd name="T39" fmla="*/ 298 h 404"/>
                  <a:gd name="T40" fmla="*/ 77 w 109"/>
                  <a:gd name="T41" fmla="*/ 309 h 404"/>
                  <a:gd name="T42" fmla="*/ 69 w 109"/>
                  <a:gd name="T43" fmla="*/ 319 h 404"/>
                  <a:gd name="T44" fmla="*/ 62 w 109"/>
                  <a:gd name="T45" fmla="*/ 328 h 404"/>
                  <a:gd name="T46" fmla="*/ 55 w 109"/>
                  <a:gd name="T47" fmla="*/ 337 h 404"/>
                  <a:gd name="T48" fmla="*/ 51 w 109"/>
                  <a:gd name="T49" fmla="*/ 346 h 404"/>
                  <a:gd name="T50" fmla="*/ 46 w 109"/>
                  <a:gd name="T51" fmla="*/ 356 h 404"/>
                  <a:gd name="T52" fmla="*/ 45 w 109"/>
                  <a:gd name="T53" fmla="*/ 368 h 404"/>
                  <a:gd name="T54" fmla="*/ 45 w 109"/>
                  <a:gd name="T55" fmla="*/ 377 h 404"/>
                  <a:gd name="T56" fmla="*/ 46 w 109"/>
                  <a:gd name="T57" fmla="*/ 391 h 404"/>
                  <a:gd name="T58" fmla="*/ 48 w 109"/>
                  <a:gd name="T59" fmla="*/ 401 h 404"/>
                  <a:gd name="T60" fmla="*/ 0 w 109"/>
                  <a:gd name="T61" fmla="*/ 342 h 404"/>
                  <a:gd name="T62" fmla="*/ 0 w 109"/>
                  <a:gd name="T63" fmla="*/ 334 h 404"/>
                  <a:gd name="T64" fmla="*/ 0 w 109"/>
                  <a:gd name="T65" fmla="*/ 319 h 404"/>
                  <a:gd name="T66" fmla="*/ 0 w 109"/>
                  <a:gd name="T67" fmla="*/ 307 h 404"/>
                  <a:gd name="T68" fmla="*/ 2 w 109"/>
                  <a:gd name="T69" fmla="*/ 297 h 404"/>
                  <a:gd name="T70" fmla="*/ 11 w 109"/>
                  <a:gd name="T71" fmla="*/ 282 h 404"/>
                  <a:gd name="T72" fmla="*/ 20 w 109"/>
                  <a:gd name="T73" fmla="*/ 268 h 404"/>
                  <a:gd name="T74" fmla="*/ 32 w 109"/>
                  <a:gd name="T75" fmla="*/ 252 h 404"/>
                  <a:gd name="T76" fmla="*/ 36 w 109"/>
                  <a:gd name="T77" fmla="*/ 243 h 404"/>
                  <a:gd name="T78" fmla="*/ 41 w 109"/>
                  <a:gd name="T79" fmla="*/ 233 h 404"/>
                  <a:gd name="T80" fmla="*/ 45 w 109"/>
                  <a:gd name="T81" fmla="*/ 221 h 404"/>
                  <a:gd name="T82" fmla="*/ 49 w 109"/>
                  <a:gd name="T83" fmla="*/ 210 h 404"/>
                  <a:gd name="T84" fmla="*/ 49 w 109"/>
                  <a:gd name="T85" fmla="*/ 195 h 404"/>
                  <a:gd name="T86" fmla="*/ 50 w 109"/>
                  <a:gd name="T87" fmla="*/ 181 h 404"/>
                  <a:gd name="T88" fmla="*/ 49 w 109"/>
                  <a:gd name="T89" fmla="*/ 166 h 404"/>
                  <a:gd name="T90" fmla="*/ 49 w 109"/>
                  <a:gd name="T91" fmla="*/ 150 h 404"/>
                  <a:gd name="T92" fmla="*/ 49 w 109"/>
                  <a:gd name="T93" fmla="*/ 135 h 404"/>
                  <a:gd name="T94" fmla="*/ 48 w 109"/>
                  <a:gd name="T95" fmla="*/ 119 h 404"/>
                  <a:gd name="T96" fmla="*/ 48 w 109"/>
                  <a:gd name="T97" fmla="*/ 105 h 404"/>
                  <a:gd name="T98" fmla="*/ 49 w 109"/>
                  <a:gd name="T99" fmla="*/ 94 h 404"/>
                  <a:gd name="T100" fmla="*/ 49 w 109"/>
                  <a:gd name="T101" fmla="*/ 82 h 404"/>
                  <a:gd name="T102" fmla="*/ 49 w 109"/>
                  <a:gd name="T103" fmla="*/ 74 h 404"/>
                  <a:gd name="T104" fmla="*/ 53 w 109"/>
                  <a:gd name="T105" fmla="*/ 60 h 404"/>
                  <a:gd name="T106" fmla="*/ 58 w 109"/>
                  <a:gd name="T107" fmla="*/ 49 h 404"/>
                  <a:gd name="T108" fmla="*/ 64 w 109"/>
                  <a:gd name="T109" fmla="*/ 37 h 404"/>
                  <a:gd name="T110" fmla="*/ 69 w 109"/>
                  <a:gd name="T111" fmla="*/ 25 h 404"/>
                  <a:gd name="T112" fmla="*/ 76 w 109"/>
                  <a:gd name="T113" fmla="*/ 13 h 404"/>
                  <a:gd name="T114" fmla="*/ 80 w 109"/>
                  <a:gd name="T115" fmla="*/ 4 h 404"/>
                  <a:gd name="T116" fmla="*/ 82 w 109"/>
                  <a:gd name="T117" fmla="*/ 0 h 404"/>
                  <a:gd name="T118" fmla="*/ 89 w 109"/>
                  <a:gd name="T119" fmla="*/ 10 h 4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9"/>
                  <a:gd name="T181" fmla="*/ 0 h 404"/>
                  <a:gd name="T182" fmla="*/ 109 w 109"/>
                  <a:gd name="T183" fmla="*/ 404 h 4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9" h="404">
                    <a:moveTo>
                      <a:pt x="89" y="10"/>
                    </a:moveTo>
                    <a:lnTo>
                      <a:pt x="90" y="11"/>
                    </a:lnTo>
                    <a:lnTo>
                      <a:pt x="91" y="16"/>
                    </a:lnTo>
                    <a:lnTo>
                      <a:pt x="93" y="23"/>
                    </a:lnTo>
                    <a:lnTo>
                      <a:pt x="94" y="29"/>
                    </a:lnTo>
                    <a:lnTo>
                      <a:pt x="93" y="32"/>
                    </a:lnTo>
                    <a:lnTo>
                      <a:pt x="93" y="34"/>
                    </a:lnTo>
                    <a:lnTo>
                      <a:pt x="90" y="38"/>
                    </a:lnTo>
                    <a:lnTo>
                      <a:pt x="89" y="45"/>
                    </a:lnTo>
                    <a:lnTo>
                      <a:pt x="89" y="47"/>
                    </a:lnTo>
                    <a:lnTo>
                      <a:pt x="87" y="50"/>
                    </a:lnTo>
                    <a:lnTo>
                      <a:pt x="87" y="54"/>
                    </a:lnTo>
                    <a:lnTo>
                      <a:pt x="87" y="59"/>
                    </a:lnTo>
                    <a:lnTo>
                      <a:pt x="87" y="63"/>
                    </a:lnTo>
                    <a:lnTo>
                      <a:pt x="87" y="69"/>
                    </a:lnTo>
                    <a:lnTo>
                      <a:pt x="87" y="76"/>
                    </a:lnTo>
                    <a:lnTo>
                      <a:pt x="89" y="85"/>
                    </a:lnTo>
                    <a:lnTo>
                      <a:pt x="90" y="91"/>
                    </a:lnTo>
                    <a:lnTo>
                      <a:pt x="91" y="100"/>
                    </a:lnTo>
                    <a:lnTo>
                      <a:pt x="93" y="110"/>
                    </a:lnTo>
                    <a:lnTo>
                      <a:pt x="95" y="119"/>
                    </a:lnTo>
                    <a:lnTo>
                      <a:pt x="98" y="130"/>
                    </a:lnTo>
                    <a:lnTo>
                      <a:pt x="100" y="141"/>
                    </a:lnTo>
                    <a:lnTo>
                      <a:pt x="102" y="152"/>
                    </a:lnTo>
                    <a:lnTo>
                      <a:pt x="104" y="165"/>
                    </a:lnTo>
                    <a:lnTo>
                      <a:pt x="104" y="176"/>
                    </a:lnTo>
                    <a:lnTo>
                      <a:pt x="107" y="188"/>
                    </a:lnTo>
                    <a:lnTo>
                      <a:pt x="107" y="199"/>
                    </a:lnTo>
                    <a:lnTo>
                      <a:pt x="109" y="211"/>
                    </a:lnTo>
                    <a:lnTo>
                      <a:pt x="109" y="220"/>
                    </a:lnTo>
                    <a:lnTo>
                      <a:pt x="109" y="231"/>
                    </a:lnTo>
                    <a:lnTo>
                      <a:pt x="108" y="242"/>
                    </a:lnTo>
                    <a:lnTo>
                      <a:pt x="108" y="251"/>
                    </a:lnTo>
                    <a:lnTo>
                      <a:pt x="105" y="259"/>
                    </a:lnTo>
                    <a:lnTo>
                      <a:pt x="103" y="266"/>
                    </a:lnTo>
                    <a:lnTo>
                      <a:pt x="100" y="274"/>
                    </a:lnTo>
                    <a:lnTo>
                      <a:pt x="98" y="282"/>
                    </a:lnTo>
                    <a:lnTo>
                      <a:pt x="93" y="287"/>
                    </a:lnTo>
                    <a:lnTo>
                      <a:pt x="90" y="293"/>
                    </a:lnTo>
                    <a:lnTo>
                      <a:pt x="86" y="298"/>
                    </a:lnTo>
                    <a:lnTo>
                      <a:pt x="82" y="305"/>
                    </a:lnTo>
                    <a:lnTo>
                      <a:pt x="77" y="309"/>
                    </a:lnTo>
                    <a:lnTo>
                      <a:pt x="73" y="314"/>
                    </a:lnTo>
                    <a:lnTo>
                      <a:pt x="69" y="319"/>
                    </a:lnTo>
                    <a:lnTo>
                      <a:pt x="66" y="323"/>
                    </a:lnTo>
                    <a:lnTo>
                      <a:pt x="62" y="328"/>
                    </a:lnTo>
                    <a:lnTo>
                      <a:pt x="58" y="332"/>
                    </a:lnTo>
                    <a:lnTo>
                      <a:pt x="55" y="337"/>
                    </a:lnTo>
                    <a:lnTo>
                      <a:pt x="53" y="342"/>
                    </a:lnTo>
                    <a:lnTo>
                      <a:pt x="51" y="346"/>
                    </a:lnTo>
                    <a:lnTo>
                      <a:pt x="49" y="351"/>
                    </a:lnTo>
                    <a:lnTo>
                      <a:pt x="46" y="356"/>
                    </a:lnTo>
                    <a:lnTo>
                      <a:pt x="46" y="363"/>
                    </a:lnTo>
                    <a:lnTo>
                      <a:pt x="45" y="368"/>
                    </a:lnTo>
                    <a:lnTo>
                      <a:pt x="45" y="372"/>
                    </a:lnTo>
                    <a:lnTo>
                      <a:pt x="45" y="377"/>
                    </a:lnTo>
                    <a:lnTo>
                      <a:pt x="46" y="382"/>
                    </a:lnTo>
                    <a:lnTo>
                      <a:pt x="46" y="391"/>
                    </a:lnTo>
                    <a:lnTo>
                      <a:pt x="46" y="398"/>
                    </a:lnTo>
                    <a:lnTo>
                      <a:pt x="48" y="401"/>
                    </a:lnTo>
                    <a:lnTo>
                      <a:pt x="49" y="404"/>
                    </a:lnTo>
                    <a:lnTo>
                      <a:pt x="0" y="342"/>
                    </a:lnTo>
                    <a:lnTo>
                      <a:pt x="0" y="340"/>
                    </a:lnTo>
                    <a:lnTo>
                      <a:pt x="0" y="334"/>
                    </a:lnTo>
                    <a:lnTo>
                      <a:pt x="0" y="327"/>
                    </a:lnTo>
                    <a:lnTo>
                      <a:pt x="0" y="319"/>
                    </a:lnTo>
                    <a:lnTo>
                      <a:pt x="0" y="313"/>
                    </a:lnTo>
                    <a:lnTo>
                      <a:pt x="0" y="307"/>
                    </a:lnTo>
                    <a:lnTo>
                      <a:pt x="1" y="302"/>
                    </a:lnTo>
                    <a:lnTo>
                      <a:pt x="2" y="297"/>
                    </a:lnTo>
                    <a:lnTo>
                      <a:pt x="5" y="288"/>
                    </a:lnTo>
                    <a:lnTo>
                      <a:pt x="11" y="282"/>
                    </a:lnTo>
                    <a:lnTo>
                      <a:pt x="15" y="274"/>
                    </a:lnTo>
                    <a:lnTo>
                      <a:pt x="20" y="268"/>
                    </a:lnTo>
                    <a:lnTo>
                      <a:pt x="26" y="260"/>
                    </a:lnTo>
                    <a:lnTo>
                      <a:pt x="32" y="252"/>
                    </a:lnTo>
                    <a:lnTo>
                      <a:pt x="33" y="247"/>
                    </a:lnTo>
                    <a:lnTo>
                      <a:pt x="36" y="243"/>
                    </a:lnTo>
                    <a:lnTo>
                      <a:pt x="39" y="238"/>
                    </a:lnTo>
                    <a:lnTo>
                      <a:pt x="41" y="233"/>
                    </a:lnTo>
                    <a:lnTo>
                      <a:pt x="42" y="228"/>
                    </a:lnTo>
                    <a:lnTo>
                      <a:pt x="45" y="221"/>
                    </a:lnTo>
                    <a:lnTo>
                      <a:pt x="46" y="216"/>
                    </a:lnTo>
                    <a:lnTo>
                      <a:pt x="49" y="210"/>
                    </a:lnTo>
                    <a:lnTo>
                      <a:pt x="49" y="202"/>
                    </a:lnTo>
                    <a:lnTo>
                      <a:pt x="49" y="195"/>
                    </a:lnTo>
                    <a:lnTo>
                      <a:pt x="49" y="188"/>
                    </a:lnTo>
                    <a:lnTo>
                      <a:pt x="50" y="181"/>
                    </a:lnTo>
                    <a:lnTo>
                      <a:pt x="49" y="174"/>
                    </a:lnTo>
                    <a:lnTo>
                      <a:pt x="49" y="166"/>
                    </a:lnTo>
                    <a:lnTo>
                      <a:pt x="49" y="158"/>
                    </a:lnTo>
                    <a:lnTo>
                      <a:pt x="49" y="150"/>
                    </a:lnTo>
                    <a:lnTo>
                      <a:pt x="49" y="143"/>
                    </a:lnTo>
                    <a:lnTo>
                      <a:pt x="49" y="135"/>
                    </a:lnTo>
                    <a:lnTo>
                      <a:pt x="48" y="127"/>
                    </a:lnTo>
                    <a:lnTo>
                      <a:pt x="48" y="119"/>
                    </a:lnTo>
                    <a:lnTo>
                      <a:pt x="48" y="112"/>
                    </a:lnTo>
                    <a:lnTo>
                      <a:pt x="48" y="105"/>
                    </a:lnTo>
                    <a:lnTo>
                      <a:pt x="48" y="99"/>
                    </a:lnTo>
                    <a:lnTo>
                      <a:pt x="49" y="94"/>
                    </a:lnTo>
                    <a:lnTo>
                      <a:pt x="49" y="87"/>
                    </a:lnTo>
                    <a:lnTo>
                      <a:pt x="49" y="82"/>
                    </a:lnTo>
                    <a:lnTo>
                      <a:pt x="49" y="77"/>
                    </a:lnTo>
                    <a:lnTo>
                      <a:pt x="49" y="74"/>
                    </a:lnTo>
                    <a:lnTo>
                      <a:pt x="51" y="65"/>
                    </a:lnTo>
                    <a:lnTo>
                      <a:pt x="53" y="60"/>
                    </a:lnTo>
                    <a:lnTo>
                      <a:pt x="55" y="54"/>
                    </a:lnTo>
                    <a:lnTo>
                      <a:pt x="58" y="49"/>
                    </a:lnTo>
                    <a:lnTo>
                      <a:pt x="62" y="42"/>
                    </a:lnTo>
                    <a:lnTo>
                      <a:pt x="64" y="37"/>
                    </a:lnTo>
                    <a:lnTo>
                      <a:pt x="67" y="31"/>
                    </a:lnTo>
                    <a:lnTo>
                      <a:pt x="69" y="25"/>
                    </a:lnTo>
                    <a:lnTo>
                      <a:pt x="72" y="18"/>
                    </a:lnTo>
                    <a:lnTo>
                      <a:pt x="76" y="13"/>
                    </a:lnTo>
                    <a:lnTo>
                      <a:pt x="77" y="7"/>
                    </a:lnTo>
                    <a:lnTo>
                      <a:pt x="80" y="4"/>
                    </a:lnTo>
                    <a:lnTo>
                      <a:pt x="81" y="0"/>
                    </a:lnTo>
                    <a:lnTo>
                      <a:pt x="82" y="0"/>
                    </a:lnTo>
                    <a:lnTo>
                      <a:pt x="89" y="10"/>
                    </a:lnTo>
                    <a:close/>
                  </a:path>
                </a:pathLst>
              </a:custGeom>
              <a:solidFill>
                <a:srgbClr val="996DA2"/>
              </a:solidFill>
              <a:ln w="9525">
                <a:noFill/>
                <a:round/>
                <a:headEnd/>
                <a:tailEnd/>
              </a:ln>
            </p:spPr>
            <p:txBody>
              <a:bodyPr/>
              <a:lstStyle/>
              <a:p>
                <a:endParaRPr lang="en-CA"/>
              </a:p>
            </p:txBody>
          </p:sp>
          <p:sp>
            <p:nvSpPr>
              <p:cNvPr id="17441" name="Freeform 30"/>
              <p:cNvSpPr>
                <a:spLocks/>
              </p:cNvSpPr>
              <p:nvPr/>
            </p:nvSpPr>
            <p:spPr bwMode="auto">
              <a:xfrm>
                <a:off x="4276" y="1745"/>
                <a:ext cx="80" cy="282"/>
              </a:xfrm>
              <a:custGeom>
                <a:avLst/>
                <a:gdLst>
                  <a:gd name="T0" fmla="*/ 42 w 80"/>
                  <a:gd name="T1" fmla="*/ 40 h 282"/>
                  <a:gd name="T2" fmla="*/ 42 w 80"/>
                  <a:gd name="T3" fmla="*/ 52 h 282"/>
                  <a:gd name="T4" fmla="*/ 47 w 80"/>
                  <a:gd name="T5" fmla="*/ 66 h 282"/>
                  <a:gd name="T6" fmla="*/ 53 w 80"/>
                  <a:gd name="T7" fmla="*/ 80 h 282"/>
                  <a:gd name="T8" fmla="*/ 55 w 80"/>
                  <a:gd name="T9" fmla="*/ 80 h 282"/>
                  <a:gd name="T10" fmla="*/ 53 w 80"/>
                  <a:gd name="T11" fmla="*/ 66 h 282"/>
                  <a:gd name="T12" fmla="*/ 52 w 80"/>
                  <a:gd name="T13" fmla="*/ 49 h 282"/>
                  <a:gd name="T14" fmla="*/ 56 w 80"/>
                  <a:gd name="T15" fmla="*/ 31 h 282"/>
                  <a:gd name="T16" fmla="*/ 64 w 80"/>
                  <a:gd name="T17" fmla="*/ 18 h 282"/>
                  <a:gd name="T18" fmla="*/ 65 w 80"/>
                  <a:gd name="T19" fmla="*/ 14 h 282"/>
                  <a:gd name="T20" fmla="*/ 65 w 80"/>
                  <a:gd name="T21" fmla="*/ 26 h 282"/>
                  <a:gd name="T22" fmla="*/ 65 w 80"/>
                  <a:gd name="T23" fmla="*/ 44 h 282"/>
                  <a:gd name="T24" fmla="*/ 66 w 80"/>
                  <a:gd name="T25" fmla="*/ 59 h 282"/>
                  <a:gd name="T26" fmla="*/ 67 w 80"/>
                  <a:gd name="T27" fmla="*/ 73 h 282"/>
                  <a:gd name="T28" fmla="*/ 70 w 80"/>
                  <a:gd name="T29" fmla="*/ 91 h 282"/>
                  <a:gd name="T30" fmla="*/ 71 w 80"/>
                  <a:gd name="T31" fmla="*/ 111 h 282"/>
                  <a:gd name="T32" fmla="*/ 74 w 80"/>
                  <a:gd name="T33" fmla="*/ 129 h 282"/>
                  <a:gd name="T34" fmla="*/ 76 w 80"/>
                  <a:gd name="T35" fmla="*/ 147 h 282"/>
                  <a:gd name="T36" fmla="*/ 79 w 80"/>
                  <a:gd name="T37" fmla="*/ 162 h 282"/>
                  <a:gd name="T38" fmla="*/ 79 w 80"/>
                  <a:gd name="T39" fmla="*/ 179 h 282"/>
                  <a:gd name="T40" fmla="*/ 79 w 80"/>
                  <a:gd name="T41" fmla="*/ 201 h 282"/>
                  <a:gd name="T42" fmla="*/ 73 w 80"/>
                  <a:gd name="T43" fmla="*/ 218 h 282"/>
                  <a:gd name="T44" fmla="*/ 60 w 80"/>
                  <a:gd name="T45" fmla="*/ 233 h 282"/>
                  <a:gd name="T46" fmla="*/ 46 w 80"/>
                  <a:gd name="T47" fmla="*/ 251 h 282"/>
                  <a:gd name="T48" fmla="*/ 35 w 80"/>
                  <a:gd name="T49" fmla="*/ 270 h 282"/>
                  <a:gd name="T50" fmla="*/ 26 w 80"/>
                  <a:gd name="T51" fmla="*/ 282 h 282"/>
                  <a:gd name="T52" fmla="*/ 0 w 80"/>
                  <a:gd name="T53" fmla="*/ 243 h 282"/>
                  <a:gd name="T54" fmla="*/ 9 w 80"/>
                  <a:gd name="T55" fmla="*/ 227 h 282"/>
                  <a:gd name="T56" fmla="*/ 16 w 80"/>
                  <a:gd name="T57" fmla="*/ 214 h 282"/>
                  <a:gd name="T58" fmla="*/ 24 w 80"/>
                  <a:gd name="T59" fmla="*/ 200 h 282"/>
                  <a:gd name="T60" fmla="*/ 30 w 80"/>
                  <a:gd name="T61" fmla="*/ 185 h 282"/>
                  <a:gd name="T62" fmla="*/ 35 w 80"/>
                  <a:gd name="T63" fmla="*/ 171 h 282"/>
                  <a:gd name="T64" fmla="*/ 40 w 80"/>
                  <a:gd name="T65" fmla="*/ 144 h 282"/>
                  <a:gd name="T66" fmla="*/ 39 w 80"/>
                  <a:gd name="T67" fmla="*/ 120 h 282"/>
                  <a:gd name="T68" fmla="*/ 35 w 80"/>
                  <a:gd name="T69" fmla="*/ 106 h 282"/>
                  <a:gd name="T70" fmla="*/ 33 w 80"/>
                  <a:gd name="T71" fmla="*/ 91 h 282"/>
                  <a:gd name="T72" fmla="*/ 31 w 80"/>
                  <a:gd name="T73" fmla="*/ 77 h 282"/>
                  <a:gd name="T74" fmla="*/ 31 w 80"/>
                  <a:gd name="T75" fmla="*/ 64 h 282"/>
                  <a:gd name="T76" fmla="*/ 34 w 80"/>
                  <a:gd name="T77" fmla="*/ 43 h 282"/>
                  <a:gd name="T78" fmla="*/ 39 w 80"/>
                  <a:gd name="T79" fmla="*/ 28 h 282"/>
                  <a:gd name="T80" fmla="*/ 48 w 80"/>
                  <a:gd name="T81" fmla="*/ 8 h 282"/>
                  <a:gd name="T82" fmla="*/ 53 w 80"/>
                  <a:gd name="T83" fmla="*/ 0 h 2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0"/>
                  <a:gd name="T127" fmla="*/ 0 h 282"/>
                  <a:gd name="T128" fmla="*/ 80 w 80"/>
                  <a:gd name="T129" fmla="*/ 282 h 2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0" h="282">
                    <a:moveTo>
                      <a:pt x="44" y="31"/>
                    </a:moveTo>
                    <a:lnTo>
                      <a:pt x="43" y="34"/>
                    </a:lnTo>
                    <a:lnTo>
                      <a:pt x="42" y="40"/>
                    </a:lnTo>
                    <a:lnTo>
                      <a:pt x="42" y="43"/>
                    </a:lnTo>
                    <a:lnTo>
                      <a:pt x="42" y="48"/>
                    </a:lnTo>
                    <a:lnTo>
                      <a:pt x="42" y="52"/>
                    </a:lnTo>
                    <a:lnTo>
                      <a:pt x="44" y="57"/>
                    </a:lnTo>
                    <a:lnTo>
                      <a:pt x="44" y="62"/>
                    </a:lnTo>
                    <a:lnTo>
                      <a:pt x="47" y="66"/>
                    </a:lnTo>
                    <a:lnTo>
                      <a:pt x="48" y="71"/>
                    </a:lnTo>
                    <a:lnTo>
                      <a:pt x="51" y="75"/>
                    </a:lnTo>
                    <a:lnTo>
                      <a:pt x="53" y="80"/>
                    </a:lnTo>
                    <a:lnTo>
                      <a:pt x="56" y="82"/>
                    </a:lnTo>
                    <a:lnTo>
                      <a:pt x="55" y="81"/>
                    </a:lnTo>
                    <a:lnTo>
                      <a:pt x="55" y="80"/>
                    </a:lnTo>
                    <a:lnTo>
                      <a:pt x="53" y="75"/>
                    </a:lnTo>
                    <a:lnTo>
                      <a:pt x="53" y="71"/>
                    </a:lnTo>
                    <a:lnTo>
                      <a:pt x="53" y="66"/>
                    </a:lnTo>
                    <a:lnTo>
                      <a:pt x="52" y="59"/>
                    </a:lnTo>
                    <a:lnTo>
                      <a:pt x="52" y="54"/>
                    </a:lnTo>
                    <a:lnTo>
                      <a:pt x="52" y="49"/>
                    </a:lnTo>
                    <a:lnTo>
                      <a:pt x="52" y="43"/>
                    </a:lnTo>
                    <a:lnTo>
                      <a:pt x="53" y="37"/>
                    </a:lnTo>
                    <a:lnTo>
                      <a:pt x="56" y="31"/>
                    </a:lnTo>
                    <a:lnTo>
                      <a:pt x="58" y="26"/>
                    </a:lnTo>
                    <a:lnTo>
                      <a:pt x="61" y="22"/>
                    </a:lnTo>
                    <a:lnTo>
                      <a:pt x="64" y="18"/>
                    </a:lnTo>
                    <a:lnTo>
                      <a:pt x="65" y="14"/>
                    </a:lnTo>
                    <a:lnTo>
                      <a:pt x="66" y="14"/>
                    </a:lnTo>
                    <a:lnTo>
                      <a:pt x="65" y="14"/>
                    </a:lnTo>
                    <a:lnTo>
                      <a:pt x="65" y="17"/>
                    </a:lnTo>
                    <a:lnTo>
                      <a:pt x="65" y="21"/>
                    </a:lnTo>
                    <a:lnTo>
                      <a:pt x="65" y="26"/>
                    </a:lnTo>
                    <a:lnTo>
                      <a:pt x="65" y="32"/>
                    </a:lnTo>
                    <a:lnTo>
                      <a:pt x="65" y="40"/>
                    </a:lnTo>
                    <a:lnTo>
                      <a:pt x="65" y="44"/>
                    </a:lnTo>
                    <a:lnTo>
                      <a:pt x="65" y="49"/>
                    </a:lnTo>
                    <a:lnTo>
                      <a:pt x="65" y="54"/>
                    </a:lnTo>
                    <a:lnTo>
                      <a:pt x="66" y="59"/>
                    </a:lnTo>
                    <a:lnTo>
                      <a:pt x="66" y="63"/>
                    </a:lnTo>
                    <a:lnTo>
                      <a:pt x="67" y="68"/>
                    </a:lnTo>
                    <a:lnTo>
                      <a:pt x="67" y="73"/>
                    </a:lnTo>
                    <a:lnTo>
                      <a:pt x="69" y="79"/>
                    </a:lnTo>
                    <a:lnTo>
                      <a:pt x="69" y="85"/>
                    </a:lnTo>
                    <a:lnTo>
                      <a:pt x="70" y="91"/>
                    </a:lnTo>
                    <a:lnTo>
                      <a:pt x="70" y="97"/>
                    </a:lnTo>
                    <a:lnTo>
                      <a:pt x="71" y="104"/>
                    </a:lnTo>
                    <a:lnTo>
                      <a:pt x="71" y="111"/>
                    </a:lnTo>
                    <a:lnTo>
                      <a:pt x="73" y="117"/>
                    </a:lnTo>
                    <a:lnTo>
                      <a:pt x="73" y="122"/>
                    </a:lnTo>
                    <a:lnTo>
                      <a:pt x="74" y="129"/>
                    </a:lnTo>
                    <a:lnTo>
                      <a:pt x="75" y="135"/>
                    </a:lnTo>
                    <a:lnTo>
                      <a:pt x="75" y="140"/>
                    </a:lnTo>
                    <a:lnTo>
                      <a:pt x="76" y="147"/>
                    </a:lnTo>
                    <a:lnTo>
                      <a:pt x="78" y="152"/>
                    </a:lnTo>
                    <a:lnTo>
                      <a:pt x="78" y="157"/>
                    </a:lnTo>
                    <a:lnTo>
                      <a:pt x="79" y="162"/>
                    </a:lnTo>
                    <a:lnTo>
                      <a:pt x="79" y="167"/>
                    </a:lnTo>
                    <a:lnTo>
                      <a:pt x="79" y="171"/>
                    </a:lnTo>
                    <a:lnTo>
                      <a:pt x="79" y="179"/>
                    </a:lnTo>
                    <a:lnTo>
                      <a:pt x="80" y="188"/>
                    </a:lnTo>
                    <a:lnTo>
                      <a:pt x="79" y="194"/>
                    </a:lnTo>
                    <a:lnTo>
                      <a:pt x="79" y="201"/>
                    </a:lnTo>
                    <a:lnTo>
                      <a:pt x="78" y="206"/>
                    </a:lnTo>
                    <a:lnTo>
                      <a:pt x="76" y="213"/>
                    </a:lnTo>
                    <a:lnTo>
                      <a:pt x="73" y="218"/>
                    </a:lnTo>
                    <a:lnTo>
                      <a:pt x="67" y="223"/>
                    </a:lnTo>
                    <a:lnTo>
                      <a:pt x="64" y="228"/>
                    </a:lnTo>
                    <a:lnTo>
                      <a:pt x="60" y="233"/>
                    </a:lnTo>
                    <a:lnTo>
                      <a:pt x="55" y="238"/>
                    </a:lnTo>
                    <a:lnTo>
                      <a:pt x="49" y="245"/>
                    </a:lnTo>
                    <a:lnTo>
                      <a:pt x="46" y="251"/>
                    </a:lnTo>
                    <a:lnTo>
                      <a:pt x="42" y="260"/>
                    </a:lnTo>
                    <a:lnTo>
                      <a:pt x="38" y="265"/>
                    </a:lnTo>
                    <a:lnTo>
                      <a:pt x="35" y="270"/>
                    </a:lnTo>
                    <a:lnTo>
                      <a:pt x="31" y="274"/>
                    </a:lnTo>
                    <a:lnTo>
                      <a:pt x="30" y="278"/>
                    </a:lnTo>
                    <a:lnTo>
                      <a:pt x="26" y="282"/>
                    </a:lnTo>
                    <a:lnTo>
                      <a:pt x="25" y="282"/>
                    </a:lnTo>
                    <a:lnTo>
                      <a:pt x="0" y="245"/>
                    </a:lnTo>
                    <a:lnTo>
                      <a:pt x="0" y="243"/>
                    </a:lnTo>
                    <a:lnTo>
                      <a:pt x="3" y="240"/>
                    </a:lnTo>
                    <a:lnTo>
                      <a:pt x="4" y="233"/>
                    </a:lnTo>
                    <a:lnTo>
                      <a:pt x="9" y="227"/>
                    </a:lnTo>
                    <a:lnTo>
                      <a:pt x="12" y="222"/>
                    </a:lnTo>
                    <a:lnTo>
                      <a:pt x="15" y="218"/>
                    </a:lnTo>
                    <a:lnTo>
                      <a:pt x="16" y="214"/>
                    </a:lnTo>
                    <a:lnTo>
                      <a:pt x="18" y="209"/>
                    </a:lnTo>
                    <a:lnTo>
                      <a:pt x="21" y="205"/>
                    </a:lnTo>
                    <a:lnTo>
                      <a:pt x="24" y="200"/>
                    </a:lnTo>
                    <a:lnTo>
                      <a:pt x="26" y="194"/>
                    </a:lnTo>
                    <a:lnTo>
                      <a:pt x="29" y="191"/>
                    </a:lnTo>
                    <a:lnTo>
                      <a:pt x="30" y="185"/>
                    </a:lnTo>
                    <a:lnTo>
                      <a:pt x="33" y="180"/>
                    </a:lnTo>
                    <a:lnTo>
                      <a:pt x="34" y="175"/>
                    </a:lnTo>
                    <a:lnTo>
                      <a:pt x="35" y="171"/>
                    </a:lnTo>
                    <a:lnTo>
                      <a:pt x="38" y="162"/>
                    </a:lnTo>
                    <a:lnTo>
                      <a:pt x="40" y="153"/>
                    </a:lnTo>
                    <a:lnTo>
                      <a:pt x="40" y="144"/>
                    </a:lnTo>
                    <a:lnTo>
                      <a:pt x="40" y="137"/>
                    </a:lnTo>
                    <a:lnTo>
                      <a:pt x="40" y="128"/>
                    </a:lnTo>
                    <a:lnTo>
                      <a:pt x="39" y="120"/>
                    </a:lnTo>
                    <a:lnTo>
                      <a:pt x="38" y="115"/>
                    </a:lnTo>
                    <a:lnTo>
                      <a:pt x="37" y="111"/>
                    </a:lnTo>
                    <a:lnTo>
                      <a:pt x="35" y="106"/>
                    </a:lnTo>
                    <a:lnTo>
                      <a:pt x="35" y="102"/>
                    </a:lnTo>
                    <a:lnTo>
                      <a:pt x="34" y="97"/>
                    </a:lnTo>
                    <a:lnTo>
                      <a:pt x="33" y="91"/>
                    </a:lnTo>
                    <a:lnTo>
                      <a:pt x="33" y="88"/>
                    </a:lnTo>
                    <a:lnTo>
                      <a:pt x="33" y="82"/>
                    </a:lnTo>
                    <a:lnTo>
                      <a:pt x="31" y="77"/>
                    </a:lnTo>
                    <a:lnTo>
                      <a:pt x="31" y="73"/>
                    </a:lnTo>
                    <a:lnTo>
                      <a:pt x="31" y="68"/>
                    </a:lnTo>
                    <a:lnTo>
                      <a:pt x="31" y="64"/>
                    </a:lnTo>
                    <a:lnTo>
                      <a:pt x="31" y="55"/>
                    </a:lnTo>
                    <a:lnTo>
                      <a:pt x="34" y="48"/>
                    </a:lnTo>
                    <a:lnTo>
                      <a:pt x="34" y="43"/>
                    </a:lnTo>
                    <a:lnTo>
                      <a:pt x="35" y="37"/>
                    </a:lnTo>
                    <a:lnTo>
                      <a:pt x="37" y="34"/>
                    </a:lnTo>
                    <a:lnTo>
                      <a:pt x="39" y="28"/>
                    </a:lnTo>
                    <a:lnTo>
                      <a:pt x="42" y="22"/>
                    </a:lnTo>
                    <a:lnTo>
                      <a:pt x="46" y="14"/>
                    </a:lnTo>
                    <a:lnTo>
                      <a:pt x="48" y="8"/>
                    </a:lnTo>
                    <a:lnTo>
                      <a:pt x="51" y="4"/>
                    </a:lnTo>
                    <a:lnTo>
                      <a:pt x="52" y="0"/>
                    </a:lnTo>
                    <a:lnTo>
                      <a:pt x="53" y="0"/>
                    </a:lnTo>
                    <a:lnTo>
                      <a:pt x="44" y="31"/>
                    </a:lnTo>
                    <a:close/>
                  </a:path>
                </a:pathLst>
              </a:custGeom>
              <a:solidFill>
                <a:srgbClr val="CCA6FF"/>
              </a:solidFill>
              <a:ln w="9525">
                <a:noFill/>
                <a:round/>
                <a:headEnd/>
                <a:tailEnd/>
              </a:ln>
            </p:spPr>
            <p:txBody>
              <a:bodyPr/>
              <a:lstStyle/>
              <a:p>
                <a:endParaRPr lang="en-CA"/>
              </a:p>
            </p:txBody>
          </p:sp>
          <p:sp>
            <p:nvSpPr>
              <p:cNvPr id="17442" name="Freeform 31"/>
              <p:cNvSpPr>
                <a:spLocks/>
              </p:cNvSpPr>
              <p:nvPr/>
            </p:nvSpPr>
            <p:spPr bwMode="auto">
              <a:xfrm>
                <a:off x="4191" y="1468"/>
                <a:ext cx="183" cy="202"/>
              </a:xfrm>
              <a:custGeom>
                <a:avLst/>
                <a:gdLst>
                  <a:gd name="T0" fmla="*/ 163 w 183"/>
                  <a:gd name="T1" fmla="*/ 39 h 202"/>
                  <a:gd name="T2" fmla="*/ 164 w 183"/>
                  <a:gd name="T3" fmla="*/ 41 h 202"/>
                  <a:gd name="T4" fmla="*/ 165 w 183"/>
                  <a:gd name="T5" fmla="*/ 45 h 202"/>
                  <a:gd name="T6" fmla="*/ 168 w 183"/>
                  <a:gd name="T7" fmla="*/ 50 h 202"/>
                  <a:gd name="T8" fmla="*/ 170 w 183"/>
                  <a:gd name="T9" fmla="*/ 56 h 202"/>
                  <a:gd name="T10" fmla="*/ 173 w 183"/>
                  <a:gd name="T11" fmla="*/ 62 h 202"/>
                  <a:gd name="T12" fmla="*/ 176 w 183"/>
                  <a:gd name="T13" fmla="*/ 70 h 202"/>
                  <a:gd name="T14" fmla="*/ 178 w 183"/>
                  <a:gd name="T15" fmla="*/ 76 h 202"/>
                  <a:gd name="T16" fmla="*/ 178 w 183"/>
                  <a:gd name="T17" fmla="*/ 84 h 202"/>
                  <a:gd name="T18" fmla="*/ 181 w 183"/>
                  <a:gd name="T19" fmla="*/ 93 h 202"/>
                  <a:gd name="T20" fmla="*/ 181 w 183"/>
                  <a:gd name="T21" fmla="*/ 99 h 202"/>
                  <a:gd name="T22" fmla="*/ 183 w 183"/>
                  <a:gd name="T23" fmla="*/ 108 h 202"/>
                  <a:gd name="T24" fmla="*/ 183 w 183"/>
                  <a:gd name="T25" fmla="*/ 115 h 202"/>
                  <a:gd name="T26" fmla="*/ 183 w 183"/>
                  <a:gd name="T27" fmla="*/ 123 h 202"/>
                  <a:gd name="T28" fmla="*/ 183 w 183"/>
                  <a:gd name="T29" fmla="*/ 129 h 202"/>
                  <a:gd name="T30" fmla="*/ 183 w 183"/>
                  <a:gd name="T31" fmla="*/ 135 h 202"/>
                  <a:gd name="T32" fmla="*/ 183 w 183"/>
                  <a:gd name="T33" fmla="*/ 139 h 202"/>
                  <a:gd name="T34" fmla="*/ 183 w 183"/>
                  <a:gd name="T35" fmla="*/ 144 h 202"/>
                  <a:gd name="T36" fmla="*/ 183 w 183"/>
                  <a:gd name="T37" fmla="*/ 148 h 202"/>
                  <a:gd name="T38" fmla="*/ 183 w 183"/>
                  <a:gd name="T39" fmla="*/ 153 h 202"/>
                  <a:gd name="T40" fmla="*/ 183 w 183"/>
                  <a:gd name="T41" fmla="*/ 160 h 202"/>
                  <a:gd name="T42" fmla="*/ 181 w 183"/>
                  <a:gd name="T43" fmla="*/ 169 h 202"/>
                  <a:gd name="T44" fmla="*/ 176 w 183"/>
                  <a:gd name="T45" fmla="*/ 173 h 202"/>
                  <a:gd name="T46" fmla="*/ 174 w 183"/>
                  <a:gd name="T47" fmla="*/ 178 h 202"/>
                  <a:gd name="T48" fmla="*/ 170 w 183"/>
                  <a:gd name="T49" fmla="*/ 183 h 202"/>
                  <a:gd name="T50" fmla="*/ 168 w 183"/>
                  <a:gd name="T51" fmla="*/ 188 h 202"/>
                  <a:gd name="T52" fmla="*/ 164 w 183"/>
                  <a:gd name="T53" fmla="*/ 192 h 202"/>
                  <a:gd name="T54" fmla="*/ 163 w 183"/>
                  <a:gd name="T55" fmla="*/ 196 h 202"/>
                  <a:gd name="T56" fmla="*/ 161 w 183"/>
                  <a:gd name="T57" fmla="*/ 197 h 202"/>
                  <a:gd name="T58" fmla="*/ 161 w 183"/>
                  <a:gd name="T59" fmla="*/ 200 h 202"/>
                  <a:gd name="T60" fmla="*/ 127 w 183"/>
                  <a:gd name="T61" fmla="*/ 193 h 202"/>
                  <a:gd name="T62" fmla="*/ 113 w 183"/>
                  <a:gd name="T63" fmla="*/ 202 h 202"/>
                  <a:gd name="T64" fmla="*/ 93 w 183"/>
                  <a:gd name="T65" fmla="*/ 202 h 202"/>
                  <a:gd name="T66" fmla="*/ 74 w 183"/>
                  <a:gd name="T67" fmla="*/ 189 h 202"/>
                  <a:gd name="T68" fmla="*/ 62 w 183"/>
                  <a:gd name="T69" fmla="*/ 195 h 202"/>
                  <a:gd name="T70" fmla="*/ 40 w 183"/>
                  <a:gd name="T71" fmla="*/ 164 h 202"/>
                  <a:gd name="T72" fmla="*/ 12 w 183"/>
                  <a:gd name="T73" fmla="*/ 156 h 202"/>
                  <a:gd name="T74" fmla="*/ 0 w 183"/>
                  <a:gd name="T75" fmla="*/ 117 h 202"/>
                  <a:gd name="T76" fmla="*/ 48 w 183"/>
                  <a:gd name="T77" fmla="*/ 48 h 202"/>
                  <a:gd name="T78" fmla="*/ 106 w 183"/>
                  <a:gd name="T79" fmla="*/ 0 h 202"/>
                  <a:gd name="T80" fmla="*/ 134 w 183"/>
                  <a:gd name="T81" fmla="*/ 16 h 202"/>
                  <a:gd name="T82" fmla="*/ 163 w 183"/>
                  <a:gd name="T83" fmla="*/ 39 h 202"/>
                  <a:gd name="T84" fmla="*/ 163 w 183"/>
                  <a:gd name="T85" fmla="*/ 39 h 20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3"/>
                  <a:gd name="T130" fmla="*/ 0 h 202"/>
                  <a:gd name="T131" fmla="*/ 183 w 183"/>
                  <a:gd name="T132" fmla="*/ 202 h 20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3" h="202">
                    <a:moveTo>
                      <a:pt x="163" y="39"/>
                    </a:moveTo>
                    <a:lnTo>
                      <a:pt x="164" y="41"/>
                    </a:lnTo>
                    <a:lnTo>
                      <a:pt x="165" y="45"/>
                    </a:lnTo>
                    <a:lnTo>
                      <a:pt x="168" y="50"/>
                    </a:lnTo>
                    <a:lnTo>
                      <a:pt x="170" y="56"/>
                    </a:lnTo>
                    <a:lnTo>
                      <a:pt x="173" y="62"/>
                    </a:lnTo>
                    <a:lnTo>
                      <a:pt x="176" y="70"/>
                    </a:lnTo>
                    <a:lnTo>
                      <a:pt x="178" y="76"/>
                    </a:lnTo>
                    <a:lnTo>
                      <a:pt x="178" y="84"/>
                    </a:lnTo>
                    <a:lnTo>
                      <a:pt x="181" y="93"/>
                    </a:lnTo>
                    <a:lnTo>
                      <a:pt x="181" y="99"/>
                    </a:lnTo>
                    <a:lnTo>
                      <a:pt x="183" y="108"/>
                    </a:lnTo>
                    <a:lnTo>
                      <a:pt x="183" y="115"/>
                    </a:lnTo>
                    <a:lnTo>
                      <a:pt x="183" y="123"/>
                    </a:lnTo>
                    <a:lnTo>
                      <a:pt x="183" y="129"/>
                    </a:lnTo>
                    <a:lnTo>
                      <a:pt x="183" y="135"/>
                    </a:lnTo>
                    <a:lnTo>
                      <a:pt x="183" y="139"/>
                    </a:lnTo>
                    <a:lnTo>
                      <a:pt x="183" y="144"/>
                    </a:lnTo>
                    <a:lnTo>
                      <a:pt x="183" y="148"/>
                    </a:lnTo>
                    <a:lnTo>
                      <a:pt x="183" y="153"/>
                    </a:lnTo>
                    <a:lnTo>
                      <a:pt x="183" y="160"/>
                    </a:lnTo>
                    <a:lnTo>
                      <a:pt x="181" y="169"/>
                    </a:lnTo>
                    <a:lnTo>
                      <a:pt x="176" y="173"/>
                    </a:lnTo>
                    <a:lnTo>
                      <a:pt x="174" y="178"/>
                    </a:lnTo>
                    <a:lnTo>
                      <a:pt x="170" y="183"/>
                    </a:lnTo>
                    <a:lnTo>
                      <a:pt x="168" y="188"/>
                    </a:lnTo>
                    <a:lnTo>
                      <a:pt x="164" y="192"/>
                    </a:lnTo>
                    <a:lnTo>
                      <a:pt x="163" y="196"/>
                    </a:lnTo>
                    <a:lnTo>
                      <a:pt x="161" y="197"/>
                    </a:lnTo>
                    <a:lnTo>
                      <a:pt x="161" y="200"/>
                    </a:lnTo>
                    <a:lnTo>
                      <a:pt x="127" y="193"/>
                    </a:lnTo>
                    <a:lnTo>
                      <a:pt x="113" y="202"/>
                    </a:lnTo>
                    <a:lnTo>
                      <a:pt x="93" y="202"/>
                    </a:lnTo>
                    <a:lnTo>
                      <a:pt x="74" y="189"/>
                    </a:lnTo>
                    <a:lnTo>
                      <a:pt x="62" y="195"/>
                    </a:lnTo>
                    <a:lnTo>
                      <a:pt x="40" y="164"/>
                    </a:lnTo>
                    <a:lnTo>
                      <a:pt x="12" y="156"/>
                    </a:lnTo>
                    <a:lnTo>
                      <a:pt x="0" y="117"/>
                    </a:lnTo>
                    <a:lnTo>
                      <a:pt x="48" y="48"/>
                    </a:lnTo>
                    <a:lnTo>
                      <a:pt x="106" y="0"/>
                    </a:lnTo>
                    <a:lnTo>
                      <a:pt x="134" y="16"/>
                    </a:lnTo>
                    <a:lnTo>
                      <a:pt x="163" y="39"/>
                    </a:lnTo>
                    <a:close/>
                  </a:path>
                </a:pathLst>
              </a:custGeom>
              <a:solidFill>
                <a:srgbClr val="D8968D"/>
              </a:solidFill>
              <a:ln w="9525">
                <a:noFill/>
                <a:round/>
                <a:headEnd/>
                <a:tailEnd/>
              </a:ln>
            </p:spPr>
            <p:txBody>
              <a:bodyPr/>
              <a:lstStyle/>
              <a:p>
                <a:endParaRPr lang="en-CA"/>
              </a:p>
            </p:txBody>
          </p:sp>
          <p:sp>
            <p:nvSpPr>
              <p:cNvPr id="17443" name="Freeform 32"/>
              <p:cNvSpPr>
                <a:spLocks/>
              </p:cNvSpPr>
              <p:nvPr/>
            </p:nvSpPr>
            <p:spPr bwMode="auto">
              <a:xfrm>
                <a:off x="4168" y="1422"/>
                <a:ext cx="196" cy="199"/>
              </a:xfrm>
              <a:custGeom>
                <a:avLst/>
                <a:gdLst>
                  <a:gd name="T0" fmla="*/ 160 w 196"/>
                  <a:gd name="T1" fmla="*/ 114 h 199"/>
                  <a:gd name="T2" fmla="*/ 160 w 196"/>
                  <a:gd name="T3" fmla="*/ 111 h 199"/>
                  <a:gd name="T4" fmla="*/ 160 w 196"/>
                  <a:gd name="T5" fmla="*/ 102 h 199"/>
                  <a:gd name="T6" fmla="*/ 161 w 196"/>
                  <a:gd name="T7" fmla="*/ 91 h 199"/>
                  <a:gd name="T8" fmla="*/ 164 w 196"/>
                  <a:gd name="T9" fmla="*/ 85 h 199"/>
                  <a:gd name="T10" fmla="*/ 173 w 196"/>
                  <a:gd name="T11" fmla="*/ 84 h 199"/>
                  <a:gd name="T12" fmla="*/ 183 w 196"/>
                  <a:gd name="T13" fmla="*/ 95 h 199"/>
                  <a:gd name="T14" fmla="*/ 188 w 196"/>
                  <a:gd name="T15" fmla="*/ 109 h 199"/>
                  <a:gd name="T16" fmla="*/ 191 w 196"/>
                  <a:gd name="T17" fmla="*/ 116 h 199"/>
                  <a:gd name="T18" fmla="*/ 193 w 196"/>
                  <a:gd name="T19" fmla="*/ 108 h 199"/>
                  <a:gd name="T20" fmla="*/ 195 w 196"/>
                  <a:gd name="T21" fmla="*/ 99 h 199"/>
                  <a:gd name="T22" fmla="*/ 196 w 196"/>
                  <a:gd name="T23" fmla="*/ 87 h 199"/>
                  <a:gd name="T24" fmla="*/ 192 w 196"/>
                  <a:gd name="T25" fmla="*/ 73 h 199"/>
                  <a:gd name="T26" fmla="*/ 186 w 196"/>
                  <a:gd name="T27" fmla="*/ 59 h 199"/>
                  <a:gd name="T28" fmla="*/ 175 w 196"/>
                  <a:gd name="T29" fmla="*/ 45 h 199"/>
                  <a:gd name="T30" fmla="*/ 166 w 196"/>
                  <a:gd name="T31" fmla="*/ 35 h 199"/>
                  <a:gd name="T32" fmla="*/ 156 w 196"/>
                  <a:gd name="T33" fmla="*/ 27 h 199"/>
                  <a:gd name="T34" fmla="*/ 148 w 196"/>
                  <a:gd name="T35" fmla="*/ 23 h 199"/>
                  <a:gd name="T36" fmla="*/ 138 w 196"/>
                  <a:gd name="T37" fmla="*/ 22 h 199"/>
                  <a:gd name="T38" fmla="*/ 130 w 196"/>
                  <a:gd name="T39" fmla="*/ 14 h 199"/>
                  <a:gd name="T40" fmla="*/ 115 w 196"/>
                  <a:gd name="T41" fmla="*/ 4 h 199"/>
                  <a:gd name="T42" fmla="*/ 102 w 196"/>
                  <a:gd name="T43" fmla="*/ 0 h 199"/>
                  <a:gd name="T44" fmla="*/ 89 w 196"/>
                  <a:gd name="T45" fmla="*/ 0 h 199"/>
                  <a:gd name="T46" fmla="*/ 75 w 196"/>
                  <a:gd name="T47" fmla="*/ 0 h 199"/>
                  <a:gd name="T48" fmla="*/ 60 w 196"/>
                  <a:gd name="T49" fmla="*/ 4 h 199"/>
                  <a:gd name="T50" fmla="*/ 45 w 196"/>
                  <a:gd name="T51" fmla="*/ 8 h 199"/>
                  <a:gd name="T52" fmla="*/ 34 w 196"/>
                  <a:gd name="T53" fmla="*/ 17 h 199"/>
                  <a:gd name="T54" fmla="*/ 23 w 196"/>
                  <a:gd name="T55" fmla="*/ 28 h 199"/>
                  <a:gd name="T56" fmla="*/ 20 w 196"/>
                  <a:gd name="T57" fmla="*/ 36 h 199"/>
                  <a:gd name="T58" fmla="*/ 16 w 196"/>
                  <a:gd name="T59" fmla="*/ 46 h 199"/>
                  <a:gd name="T60" fmla="*/ 12 w 196"/>
                  <a:gd name="T61" fmla="*/ 56 h 199"/>
                  <a:gd name="T62" fmla="*/ 9 w 196"/>
                  <a:gd name="T63" fmla="*/ 71 h 199"/>
                  <a:gd name="T64" fmla="*/ 7 w 196"/>
                  <a:gd name="T65" fmla="*/ 82 h 199"/>
                  <a:gd name="T66" fmla="*/ 5 w 196"/>
                  <a:gd name="T67" fmla="*/ 96 h 199"/>
                  <a:gd name="T68" fmla="*/ 3 w 196"/>
                  <a:gd name="T69" fmla="*/ 109 h 199"/>
                  <a:gd name="T70" fmla="*/ 3 w 196"/>
                  <a:gd name="T71" fmla="*/ 122 h 199"/>
                  <a:gd name="T72" fmla="*/ 3 w 196"/>
                  <a:gd name="T73" fmla="*/ 134 h 199"/>
                  <a:gd name="T74" fmla="*/ 3 w 196"/>
                  <a:gd name="T75" fmla="*/ 145 h 199"/>
                  <a:gd name="T76" fmla="*/ 2 w 196"/>
                  <a:gd name="T77" fmla="*/ 160 h 199"/>
                  <a:gd name="T78" fmla="*/ 4 w 196"/>
                  <a:gd name="T79" fmla="*/ 171 h 199"/>
                  <a:gd name="T80" fmla="*/ 11 w 196"/>
                  <a:gd name="T81" fmla="*/ 176 h 199"/>
                  <a:gd name="T82" fmla="*/ 22 w 196"/>
                  <a:gd name="T83" fmla="*/ 183 h 199"/>
                  <a:gd name="T84" fmla="*/ 35 w 196"/>
                  <a:gd name="T85" fmla="*/ 188 h 199"/>
                  <a:gd name="T86" fmla="*/ 47 w 196"/>
                  <a:gd name="T87" fmla="*/ 194 h 199"/>
                  <a:gd name="T88" fmla="*/ 60 w 196"/>
                  <a:gd name="T89" fmla="*/ 198 h 199"/>
                  <a:gd name="T90" fmla="*/ 66 w 196"/>
                  <a:gd name="T91" fmla="*/ 199 h 199"/>
                  <a:gd name="T92" fmla="*/ 75 w 196"/>
                  <a:gd name="T93" fmla="*/ 199 h 199"/>
                  <a:gd name="T94" fmla="*/ 90 w 196"/>
                  <a:gd name="T95" fmla="*/ 193 h 199"/>
                  <a:gd name="T96" fmla="*/ 106 w 196"/>
                  <a:gd name="T97" fmla="*/ 179 h 199"/>
                  <a:gd name="T98" fmla="*/ 111 w 196"/>
                  <a:gd name="T99" fmla="*/ 171 h 199"/>
                  <a:gd name="T100" fmla="*/ 116 w 196"/>
                  <a:gd name="T101" fmla="*/ 162 h 199"/>
                  <a:gd name="T102" fmla="*/ 120 w 196"/>
                  <a:gd name="T103" fmla="*/ 153 h 199"/>
                  <a:gd name="T104" fmla="*/ 123 w 196"/>
                  <a:gd name="T105" fmla="*/ 143 h 199"/>
                  <a:gd name="T106" fmla="*/ 124 w 196"/>
                  <a:gd name="T107" fmla="*/ 134 h 199"/>
                  <a:gd name="T108" fmla="*/ 126 w 196"/>
                  <a:gd name="T109" fmla="*/ 125 h 199"/>
                  <a:gd name="T110" fmla="*/ 134 w 196"/>
                  <a:gd name="T111" fmla="*/ 109 h 199"/>
                  <a:gd name="T112" fmla="*/ 138 w 196"/>
                  <a:gd name="T113" fmla="*/ 98 h 199"/>
                  <a:gd name="T114" fmla="*/ 142 w 196"/>
                  <a:gd name="T115" fmla="*/ 94 h 19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6"/>
                  <a:gd name="T175" fmla="*/ 0 h 199"/>
                  <a:gd name="T176" fmla="*/ 196 w 196"/>
                  <a:gd name="T177" fmla="*/ 199 h 19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6" h="199">
                    <a:moveTo>
                      <a:pt x="142" y="94"/>
                    </a:moveTo>
                    <a:lnTo>
                      <a:pt x="160" y="114"/>
                    </a:lnTo>
                    <a:lnTo>
                      <a:pt x="160" y="113"/>
                    </a:lnTo>
                    <a:lnTo>
                      <a:pt x="160" y="111"/>
                    </a:lnTo>
                    <a:lnTo>
                      <a:pt x="160" y="105"/>
                    </a:lnTo>
                    <a:lnTo>
                      <a:pt x="160" y="102"/>
                    </a:lnTo>
                    <a:lnTo>
                      <a:pt x="160" y="96"/>
                    </a:lnTo>
                    <a:lnTo>
                      <a:pt x="161" y="91"/>
                    </a:lnTo>
                    <a:lnTo>
                      <a:pt x="161" y="87"/>
                    </a:lnTo>
                    <a:lnTo>
                      <a:pt x="164" y="85"/>
                    </a:lnTo>
                    <a:lnTo>
                      <a:pt x="168" y="82"/>
                    </a:lnTo>
                    <a:lnTo>
                      <a:pt x="173" y="84"/>
                    </a:lnTo>
                    <a:lnTo>
                      <a:pt x="178" y="87"/>
                    </a:lnTo>
                    <a:lnTo>
                      <a:pt x="183" y="95"/>
                    </a:lnTo>
                    <a:lnTo>
                      <a:pt x="186" y="102"/>
                    </a:lnTo>
                    <a:lnTo>
                      <a:pt x="188" y="109"/>
                    </a:lnTo>
                    <a:lnTo>
                      <a:pt x="190" y="113"/>
                    </a:lnTo>
                    <a:lnTo>
                      <a:pt x="191" y="116"/>
                    </a:lnTo>
                    <a:lnTo>
                      <a:pt x="192" y="113"/>
                    </a:lnTo>
                    <a:lnTo>
                      <a:pt x="193" y="108"/>
                    </a:lnTo>
                    <a:lnTo>
                      <a:pt x="195" y="104"/>
                    </a:lnTo>
                    <a:lnTo>
                      <a:pt x="195" y="99"/>
                    </a:lnTo>
                    <a:lnTo>
                      <a:pt x="195" y="93"/>
                    </a:lnTo>
                    <a:lnTo>
                      <a:pt x="196" y="87"/>
                    </a:lnTo>
                    <a:lnTo>
                      <a:pt x="193" y="80"/>
                    </a:lnTo>
                    <a:lnTo>
                      <a:pt x="192" y="73"/>
                    </a:lnTo>
                    <a:lnTo>
                      <a:pt x="188" y="66"/>
                    </a:lnTo>
                    <a:lnTo>
                      <a:pt x="186" y="59"/>
                    </a:lnTo>
                    <a:lnTo>
                      <a:pt x="181" y="51"/>
                    </a:lnTo>
                    <a:lnTo>
                      <a:pt x="175" y="45"/>
                    </a:lnTo>
                    <a:lnTo>
                      <a:pt x="172" y="38"/>
                    </a:lnTo>
                    <a:lnTo>
                      <a:pt x="166" y="35"/>
                    </a:lnTo>
                    <a:lnTo>
                      <a:pt x="161" y="29"/>
                    </a:lnTo>
                    <a:lnTo>
                      <a:pt x="156" y="27"/>
                    </a:lnTo>
                    <a:lnTo>
                      <a:pt x="151" y="24"/>
                    </a:lnTo>
                    <a:lnTo>
                      <a:pt x="148" y="23"/>
                    </a:lnTo>
                    <a:lnTo>
                      <a:pt x="141" y="22"/>
                    </a:lnTo>
                    <a:lnTo>
                      <a:pt x="138" y="22"/>
                    </a:lnTo>
                    <a:lnTo>
                      <a:pt x="136" y="19"/>
                    </a:lnTo>
                    <a:lnTo>
                      <a:pt x="130" y="14"/>
                    </a:lnTo>
                    <a:lnTo>
                      <a:pt x="123" y="8"/>
                    </a:lnTo>
                    <a:lnTo>
                      <a:pt x="115" y="4"/>
                    </a:lnTo>
                    <a:lnTo>
                      <a:pt x="108" y="1"/>
                    </a:lnTo>
                    <a:lnTo>
                      <a:pt x="102" y="0"/>
                    </a:lnTo>
                    <a:lnTo>
                      <a:pt x="96" y="0"/>
                    </a:lnTo>
                    <a:lnTo>
                      <a:pt x="89" y="0"/>
                    </a:lnTo>
                    <a:lnTo>
                      <a:pt x="83" y="0"/>
                    </a:lnTo>
                    <a:lnTo>
                      <a:pt x="75" y="0"/>
                    </a:lnTo>
                    <a:lnTo>
                      <a:pt x="67" y="1"/>
                    </a:lnTo>
                    <a:lnTo>
                      <a:pt x="60" y="4"/>
                    </a:lnTo>
                    <a:lnTo>
                      <a:pt x="52" y="5"/>
                    </a:lnTo>
                    <a:lnTo>
                      <a:pt x="45" y="8"/>
                    </a:lnTo>
                    <a:lnTo>
                      <a:pt x="39" y="11"/>
                    </a:lnTo>
                    <a:lnTo>
                      <a:pt x="34" y="17"/>
                    </a:lnTo>
                    <a:lnTo>
                      <a:pt x="29" y="22"/>
                    </a:lnTo>
                    <a:lnTo>
                      <a:pt x="23" y="28"/>
                    </a:lnTo>
                    <a:lnTo>
                      <a:pt x="21" y="31"/>
                    </a:lnTo>
                    <a:lnTo>
                      <a:pt x="20" y="36"/>
                    </a:lnTo>
                    <a:lnTo>
                      <a:pt x="17" y="40"/>
                    </a:lnTo>
                    <a:lnTo>
                      <a:pt x="16" y="46"/>
                    </a:lnTo>
                    <a:lnTo>
                      <a:pt x="13" y="51"/>
                    </a:lnTo>
                    <a:lnTo>
                      <a:pt x="12" y="56"/>
                    </a:lnTo>
                    <a:lnTo>
                      <a:pt x="11" y="63"/>
                    </a:lnTo>
                    <a:lnTo>
                      <a:pt x="9" y="71"/>
                    </a:lnTo>
                    <a:lnTo>
                      <a:pt x="8" y="76"/>
                    </a:lnTo>
                    <a:lnTo>
                      <a:pt x="7" y="82"/>
                    </a:lnTo>
                    <a:lnTo>
                      <a:pt x="5" y="89"/>
                    </a:lnTo>
                    <a:lnTo>
                      <a:pt x="5" y="96"/>
                    </a:lnTo>
                    <a:lnTo>
                      <a:pt x="4" y="103"/>
                    </a:lnTo>
                    <a:lnTo>
                      <a:pt x="3" y="109"/>
                    </a:lnTo>
                    <a:lnTo>
                      <a:pt x="3" y="116"/>
                    </a:lnTo>
                    <a:lnTo>
                      <a:pt x="3" y="122"/>
                    </a:lnTo>
                    <a:lnTo>
                      <a:pt x="3" y="129"/>
                    </a:lnTo>
                    <a:lnTo>
                      <a:pt x="3" y="134"/>
                    </a:lnTo>
                    <a:lnTo>
                      <a:pt x="3" y="139"/>
                    </a:lnTo>
                    <a:lnTo>
                      <a:pt x="3" y="145"/>
                    </a:lnTo>
                    <a:lnTo>
                      <a:pt x="0" y="153"/>
                    </a:lnTo>
                    <a:lnTo>
                      <a:pt x="2" y="160"/>
                    </a:lnTo>
                    <a:lnTo>
                      <a:pt x="2" y="165"/>
                    </a:lnTo>
                    <a:lnTo>
                      <a:pt x="4" y="171"/>
                    </a:lnTo>
                    <a:lnTo>
                      <a:pt x="7" y="174"/>
                    </a:lnTo>
                    <a:lnTo>
                      <a:pt x="11" y="176"/>
                    </a:lnTo>
                    <a:lnTo>
                      <a:pt x="16" y="179"/>
                    </a:lnTo>
                    <a:lnTo>
                      <a:pt x="22" y="183"/>
                    </a:lnTo>
                    <a:lnTo>
                      <a:pt x="29" y="185"/>
                    </a:lnTo>
                    <a:lnTo>
                      <a:pt x="35" y="188"/>
                    </a:lnTo>
                    <a:lnTo>
                      <a:pt x="40" y="190"/>
                    </a:lnTo>
                    <a:lnTo>
                      <a:pt x="47" y="194"/>
                    </a:lnTo>
                    <a:lnTo>
                      <a:pt x="52" y="196"/>
                    </a:lnTo>
                    <a:lnTo>
                      <a:pt x="60" y="198"/>
                    </a:lnTo>
                    <a:lnTo>
                      <a:pt x="62" y="198"/>
                    </a:lnTo>
                    <a:lnTo>
                      <a:pt x="66" y="199"/>
                    </a:lnTo>
                    <a:lnTo>
                      <a:pt x="71" y="199"/>
                    </a:lnTo>
                    <a:lnTo>
                      <a:pt x="75" y="199"/>
                    </a:lnTo>
                    <a:lnTo>
                      <a:pt x="83" y="197"/>
                    </a:lnTo>
                    <a:lnTo>
                      <a:pt x="90" y="193"/>
                    </a:lnTo>
                    <a:lnTo>
                      <a:pt x="98" y="185"/>
                    </a:lnTo>
                    <a:lnTo>
                      <a:pt x="106" y="179"/>
                    </a:lnTo>
                    <a:lnTo>
                      <a:pt x="108" y="175"/>
                    </a:lnTo>
                    <a:lnTo>
                      <a:pt x="111" y="171"/>
                    </a:lnTo>
                    <a:lnTo>
                      <a:pt x="112" y="166"/>
                    </a:lnTo>
                    <a:lnTo>
                      <a:pt x="116" y="162"/>
                    </a:lnTo>
                    <a:lnTo>
                      <a:pt x="117" y="157"/>
                    </a:lnTo>
                    <a:lnTo>
                      <a:pt x="120" y="153"/>
                    </a:lnTo>
                    <a:lnTo>
                      <a:pt x="121" y="148"/>
                    </a:lnTo>
                    <a:lnTo>
                      <a:pt x="123" y="143"/>
                    </a:lnTo>
                    <a:lnTo>
                      <a:pt x="123" y="139"/>
                    </a:lnTo>
                    <a:lnTo>
                      <a:pt x="124" y="134"/>
                    </a:lnTo>
                    <a:lnTo>
                      <a:pt x="125" y="129"/>
                    </a:lnTo>
                    <a:lnTo>
                      <a:pt x="126" y="125"/>
                    </a:lnTo>
                    <a:lnTo>
                      <a:pt x="130" y="116"/>
                    </a:lnTo>
                    <a:lnTo>
                      <a:pt x="134" y="109"/>
                    </a:lnTo>
                    <a:lnTo>
                      <a:pt x="136" y="102"/>
                    </a:lnTo>
                    <a:lnTo>
                      <a:pt x="138" y="98"/>
                    </a:lnTo>
                    <a:lnTo>
                      <a:pt x="141" y="94"/>
                    </a:lnTo>
                    <a:lnTo>
                      <a:pt x="142" y="94"/>
                    </a:lnTo>
                    <a:close/>
                  </a:path>
                </a:pathLst>
              </a:custGeom>
              <a:solidFill>
                <a:srgbClr val="4D4D4D"/>
              </a:solidFill>
              <a:ln w="9525">
                <a:noFill/>
                <a:round/>
                <a:headEnd/>
                <a:tailEnd/>
              </a:ln>
            </p:spPr>
            <p:txBody>
              <a:bodyPr/>
              <a:lstStyle/>
              <a:p>
                <a:endParaRPr lang="en-CA"/>
              </a:p>
            </p:txBody>
          </p:sp>
          <p:sp>
            <p:nvSpPr>
              <p:cNvPr id="17444" name="Freeform 33"/>
              <p:cNvSpPr>
                <a:spLocks/>
              </p:cNvSpPr>
              <p:nvPr/>
            </p:nvSpPr>
            <p:spPr bwMode="auto">
              <a:xfrm>
                <a:off x="3141" y="2113"/>
                <a:ext cx="609" cy="433"/>
              </a:xfrm>
              <a:custGeom>
                <a:avLst/>
                <a:gdLst>
                  <a:gd name="T0" fmla="*/ 68 w 609"/>
                  <a:gd name="T1" fmla="*/ 406 h 433"/>
                  <a:gd name="T2" fmla="*/ 11 w 609"/>
                  <a:gd name="T3" fmla="*/ 405 h 433"/>
                  <a:gd name="T4" fmla="*/ 0 w 609"/>
                  <a:gd name="T5" fmla="*/ 257 h 433"/>
                  <a:gd name="T6" fmla="*/ 2 w 609"/>
                  <a:gd name="T7" fmla="*/ 245 h 433"/>
                  <a:gd name="T8" fmla="*/ 10 w 609"/>
                  <a:gd name="T9" fmla="*/ 228 h 433"/>
                  <a:gd name="T10" fmla="*/ 20 w 609"/>
                  <a:gd name="T11" fmla="*/ 210 h 433"/>
                  <a:gd name="T12" fmla="*/ 37 w 609"/>
                  <a:gd name="T13" fmla="*/ 193 h 433"/>
                  <a:gd name="T14" fmla="*/ 56 w 609"/>
                  <a:gd name="T15" fmla="*/ 170 h 433"/>
                  <a:gd name="T16" fmla="*/ 78 w 609"/>
                  <a:gd name="T17" fmla="*/ 150 h 433"/>
                  <a:gd name="T18" fmla="*/ 99 w 609"/>
                  <a:gd name="T19" fmla="*/ 130 h 433"/>
                  <a:gd name="T20" fmla="*/ 118 w 609"/>
                  <a:gd name="T21" fmla="*/ 118 h 433"/>
                  <a:gd name="T22" fmla="*/ 130 w 609"/>
                  <a:gd name="T23" fmla="*/ 110 h 433"/>
                  <a:gd name="T24" fmla="*/ 148 w 609"/>
                  <a:gd name="T25" fmla="*/ 110 h 433"/>
                  <a:gd name="T26" fmla="*/ 167 w 609"/>
                  <a:gd name="T27" fmla="*/ 107 h 433"/>
                  <a:gd name="T28" fmla="*/ 182 w 609"/>
                  <a:gd name="T29" fmla="*/ 102 h 433"/>
                  <a:gd name="T30" fmla="*/ 216 w 609"/>
                  <a:gd name="T31" fmla="*/ 84 h 433"/>
                  <a:gd name="T32" fmla="*/ 282 w 609"/>
                  <a:gd name="T33" fmla="*/ 106 h 433"/>
                  <a:gd name="T34" fmla="*/ 302 w 609"/>
                  <a:gd name="T35" fmla="*/ 112 h 433"/>
                  <a:gd name="T36" fmla="*/ 315 w 609"/>
                  <a:gd name="T37" fmla="*/ 107 h 433"/>
                  <a:gd name="T38" fmla="*/ 329 w 609"/>
                  <a:gd name="T39" fmla="*/ 103 h 433"/>
                  <a:gd name="T40" fmla="*/ 343 w 609"/>
                  <a:gd name="T41" fmla="*/ 102 h 433"/>
                  <a:gd name="T42" fmla="*/ 358 w 609"/>
                  <a:gd name="T43" fmla="*/ 99 h 433"/>
                  <a:gd name="T44" fmla="*/ 372 w 609"/>
                  <a:gd name="T45" fmla="*/ 97 h 433"/>
                  <a:gd name="T46" fmla="*/ 388 w 609"/>
                  <a:gd name="T47" fmla="*/ 93 h 433"/>
                  <a:gd name="T48" fmla="*/ 409 w 609"/>
                  <a:gd name="T49" fmla="*/ 87 h 433"/>
                  <a:gd name="T50" fmla="*/ 432 w 609"/>
                  <a:gd name="T51" fmla="*/ 80 h 433"/>
                  <a:gd name="T52" fmla="*/ 455 w 609"/>
                  <a:gd name="T53" fmla="*/ 66 h 433"/>
                  <a:gd name="T54" fmla="*/ 481 w 609"/>
                  <a:gd name="T55" fmla="*/ 52 h 433"/>
                  <a:gd name="T56" fmla="*/ 504 w 609"/>
                  <a:gd name="T57" fmla="*/ 39 h 433"/>
                  <a:gd name="T58" fmla="*/ 524 w 609"/>
                  <a:gd name="T59" fmla="*/ 29 h 433"/>
                  <a:gd name="T60" fmla="*/ 533 w 609"/>
                  <a:gd name="T61" fmla="*/ 23 h 433"/>
                  <a:gd name="T62" fmla="*/ 593 w 609"/>
                  <a:gd name="T63" fmla="*/ 0 h 433"/>
                  <a:gd name="T64" fmla="*/ 588 w 609"/>
                  <a:gd name="T65" fmla="*/ 75 h 433"/>
                  <a:gd name="T66" fmla="*/ 584 w 609"/>
                  <a:gd name="T67" fmla="*/ 83 h 433"/>
                  <a:gd name="T68" fmla="*/ 570 w 609"/>
                  <a:gd name="T69" fmla="*/ 103 h 433"/>
                  <a:gd name="T70" fmla="*/ 557 w 609"/>
                  <a:gd name="T71" fmla="*/ 112 h 433"/>
                  <a:gd name="T72" fmla="*/ 540 w 609"/>
                  <a:gd name="T73" fmla="*/ 123 h 433"/>
                  <a:gd name="T74" fmla="*/ 517 w 609"/>
                  <a:gd name="T75" fmla="*/ 132 h 433"/>
                  <a:gd name="T76" fmla="*/ 493 w 609"/>
                  <a:gd name="T77" fmla="*/ 141 h 433"/>
                  <a:gd name="T78" fmla="*/ 464 w 609"/>
                  <a:gd name="T79" fmla="*/ 154 h 433"/>
                  <a:gd name="T80" fmla="*/ 434 w 609"/>
                  <a:gd name="T81" fmla="*/ 170 h 433"/>
                  <a:gd name="T82" fmla="*/ 401 w 609"/>
                  <a:gd name="T83" fmla="*/ 192 h 433"/>
                  <a:gd name="T84" fmla="*/ 369 w 609"/>
                  <a:gd name="T85" fmla="*/ 218 h 433"/>
                  <a:gd name="T86" fmla="*/ 340 w 609"/>
                  <a:gd name="T87" fmla="*/ 246 h 433"/>
                  <a:gd name="T88" fmla="*/ 316 w 609"/>
                  <a:gd name="T89" fmla="*/ 271 h 433"/>
                  <a:gd name="T90" fmla="*/ 300 w 609"/>
                  <a:gd name="T91" fmla="*/ 287 h 433"/>
                  <a:gd name="T92" fmla="*/ 294 w 609"/>
                  <a:gd name="T93" fmla="*/ 295 h 433"/>
                  <a:gd name="T94" fmla="*/ 61 w 609"/>
                  <a:gd name="T95" fmla="*/ 384 h 43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09"/>
                  <a:gd name="T145" fmla="*/ 0 h 433"/>
                  <a:gd name="T146" fmla="*/ 609 w 609"/>
                  <a:gd name="T147" fmla="*/ 433 h 43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09" h="433">
                    <a:moveTo>
                      <a:pt x="61" y="384"/>
                    </a:moveTo>
                    <a:lnTo>
                      <a:pt x="63" y="394"/>
                    </a:lnTo>
                    <a:lnTo>
                      <a:pt x="68" y="406"/>
                    </a:lnTo>
                    <a:lnTo>
                      <a:pt x="59" y="415"/>
                    </a:lnTo>
                    <a:lnTo>
                      <a:pt x="21" y="433"/>
                    </a:lnTo>
                    <a:lnTo>
                      <a:pt x="11" y="405"/>
                    </a:lnTo>
                    <a:lnTo>
                      <a:pt x="12" y="370"/>
                    </a:lnTo>
                    <a:lnTo>
                      <a:pt x="0" y="276"/>
                    </a:lnTo>
                    <a:lnTo>
                      <a:pt x="0" y="257"/>
                    </a:lnTo>
                    <a:lnTo>
                      <a:pt x="0" y="255"/>
                    </a:lnTo>
                    <a:lnTo>
                      <a:pt x="1" y="250"/>
                    </a:lnTo>
                    <a:lnTo>
                      <a:pt x="2" y="245"/>
                    </a:lnTo>
                    <a:lnTo>
                      <a:pt x="6" y="239"/>
                    </a:lnTo>
                    <a:lnTo>
                      <a:pt x="7" y="233"/>
                    </a:lnTo>
                    <a:lnTo>
                      <a:pt x="10" y="228"/>
                    </a:lnTo>
                    <a:lnTo>
                      <a:pt x="12" y="223"/>
                    </a:lnTo>
                    <a:lnTo>
                      <a:pt x="18" y="218"/>
                    </a:lnTo>
                    <a:lnTo>
                      <a:pt x="20" y="210"/>
                    </a:lnTo>
                    <a:lnTo>
                      <a:pt x="25" y="205"/>
                    </a:lnTo>
                    <a:lnTo>
                      <a:pt x="30" y="199"/>
                    </a:lnTo>
                    <a:lnTo>
                      <a:pt x="37" y="193"/>
                    </a:lnTo>
                    <a:lnTo>
                      <a:pt x="42" y="186"/>
                    </a:lnTo>
                    <a:lnTo>
                      <a:pt x="48" y="178"/>
                    </a:lnTo>
                    <a:lnTo>
                      <a:pt x="56" y="170"/>
                    </a:lnTo>
                    <a:lnTo>
                      <a:pt x="64" y="164"/>
                    </a:lnTo>
                    <a:lnTo>
                      <a:pt x="72" y="156"/>
                    </a:lnTo>
                    <a:lnTo>
                      <a:pt x="78" y="150"/>
                    </a:lnTo>
                    <a:lnTo>
                      <a:pt x="86" y="143"/>
                    </a:lnTo>
                    <a:lnTo>
                      <a:pt x="94" y="137"/>
                    </a:lnTo>
                    <a:lnTo>
                      <a:pt x="99" y="130"/>
                    </a:lnTo>
                    <a:lnTo>
                      <a:pt x="106" y="125"/>
                    </a:lnTo>
                    <a:lnTo>
                      <a:pt x="112" y="120"/>
                    </a:lnTo>
                    <a:lnTo>
                      <a:pt x="118" y="118"/>
                    </a:lnTo>
                    <a:lnTo>
                      <a:pt x="124" y="111"/>
                    </a:lnTo>
                    <a:lnTo>
                      <a:pt x="127" y="110"/>
                    </a:lnTo>
                    <a:lnTo>
                      <a:pt x="130" y="110"/>
                    </a:lnTo>
                    <a:lnTo>
                      <a:pt x="137" y="110"/>
                    </a:lnTo>
                    <a:lnTo>
                      <a:pt x="142" y="110"/>
                    </a:lnTo>
                    <a:lnTo>
                      <a:pt x="148" y="110"/>
                    </a:lnTo>
                    <a:lnTo>
                      <a:pt x="154" y="110"/>
                    </a:lnTo>
                    <a:lnTo>
                      <a:pt x="162" y="110"/>
                    </a:lnTo>
                    <a:lnTo>
                      <a:pt x="167" y="107"/>
                    </a:lnTo>
                    <a:lnTo>
                      <a:pt x="172" y="106"/>
                    </a:lnTo>
                    <a:lnTo>
                      <a:pt x="177" y="103"/>
                    </a:lnTo>
                    <a:lnTo>
                      <a:pt x="182" y="102"/>
                    </a:lnTo>
                    <a:lnTo>
                      <a:pt x="189" y="98"/>
                    </a:lnTo>
                    <a:lnTo>
                      <a:pt x="193" y="98"/>
                    </a:lnTo>
                    <a:lnTo>
                      <a:pt x="216" y="84"/>
                    </a:lnTo>
                    <a:lnTo>
                      <a:pt x="234" y="106"/>
                    </a:lnTo>
                    <a:lnTo>
                      <a:pt x="270" y="138"/>
                    </a:lnTo>
                    <a:lnTo>
                      <a:pt x="282" y="106"/>
                    </a:lnTo>
                    <a:lnTo>
                      <a:pt x="300" y="114"/>
                    </a:lnTo>
                    <a:lnTo>
                      <a:pt x="300" y="112"/>
                    </a:lnTo>
                    <a:lnTo>
                      <a:pt x="302" y="112"/>
                    </a:lnTo>
                    <a:lnTo>
                      <a:pt x="305" y="110"/>
                    </a:lnTo>
                    <a:lnTo>
                      <a:pt x="310" y="110"/>
                    </a:lnTo>
                    <a:lnTo>
                      <a:pt x="315" y="107"/>
                    </a:lnTo>
                    <a:lnTo>
                      <a:pt x="323" y="106"/>
                    </a:lnTo>
                    <a:lnTo>
                      <a:pt x="325" y="105"/>
                    </a:lnTo>
                    <a:lnTo>
                      <a:pt x="329" y="103"/>
                    </a:lnTo>
                    <a:lnTo>
                      <a:pt x="334" y="103"/>
                    </a:lnTo>
                    <a:lnTo>
                      <a:pt x="340" y="103"/>
                    </a:lnTo>
                    <a:lnTo>
                      <a:pt x="343" y="102"/>
                    </a:lnTo>
                    <a:lnTo>
                      <a:pt x="347" y="101"/>
                    </a:lnTo>
                    <a:lnTo>
                      <a:pt x="352" y="101"/>
                    </a:lnTo>
                    <a:lnTo>
                      <a:pt x="358" y="99"/>
                    </a:lnTo>
                    <a:lnTo>
                      <a:pt x="361" y="98"/>
                    </a:lnTo>
                    <a:lnTo>
                      <a:pt x="367" y="98"/>
                    </a:lnTo>
                    <a:lnTo>
                      <a:pt x="372" y="97"/>
                    </a:lnTo>
                    <a:lnTo>
                      <a:pt x="378" y="96"/>
                    </a:lnTo>
                    <a:lnTo>
                      <a:pt x="383" y="94"/>
                    </a:lnTo>
                    <a:lnTo>
                      <a:pt x="388" y="93"/>
                    </a:lnTo>
                    <a:lnTo>
                      <a:pt x="395" y="92"/>
                    </a:lnTo>
                    <a:lnTo>
                      <a:pt x="403" y="90"/>
                    </a:lnTo>
                    <a:lnTo>
                      <a:pt x="409" y="87"/>
                    </a:lnTo>
                    <a:lnTo>
                      <a:pt x="417" y="84"/>
                    </a:lnTo>
                    <a:lnTo>
                      <a:pt x="423" y="81"/>
                    </a:lnTo>
                    <a:lnTo>
                      <a:pt x="432" y="80"/>
                    </a:lnTo>
                    <a:lnTo>
                      <a:pt x="440" y="75"/>
                    </a:lnTo>
                    <a:lnTo>
                      <a:pt x="448" y="70"/>
                    </a:lnTo>
                    <a:lnTo>
                      <a:pt x="455" y="66"/>
                    </a:lnTo>
                    <a:lnTo>
                      <a:pt x="466" y="62"/>
                    </a:lnTo>
                    <a:lnTo>
                      <a:pt x="473" y="57"/>
                    </a:lnTo>
                    <a:lnTo>
                      <a:pt x="481" y="52"/>
                    </a:lnTo>
                    <a:lnTo>
                      <a:pt x="490" y="48"/>
                    </a:lnTo>
                    <a:lnTo>
                      <a:pt x="498" y="44"/>
                    </a:lnTo>
                    <a:lnTo>
                      <a:pt x="504" y="39"/>
                    </a:lnTo>
                    <a:lnTo>
                      <a:pt x="512" y="35"/>
                    </a:lnTo>
                    <a:lnTo>
                      <a:pt x="517" y="31"/>
                    </a:lnTo>
                    <a:lnTo>
                      <a:pt x="524" y="29"/>
                    </a:lnTo>
                    <a:lnTo>
                      <a:pt x="528" y="26"/>
                    </a:lnTo>
                    <a:lnTo>
                      <a:pt x="530" y="23"/>
                    </a:lnTo>
                    <a:lnTo>
                      <a:pt x="533" y="23"/>
                    </a:lnTo>
                    <a:lnTo>
                      <a:pt x="534" y="23"/>
                    </a:lnTo>
                    <a:lnTo>
                      <a:pt x="560" y="21"/>
                    </a:lnTo>
                    <a:lnTo>
                      <a:pt x="593" y="0"/>
                    </a:lnTo>
                    <a:lnTo>
                      <a:pt x="602" y="18"/>
                    </a:lnTo>
                    <a:lnTo>
                      <a:pt x="609" y="58"/>
                    </a:lnTo>
                    <a:lnTo>
                      <a:pt x="588" y="75"/>
                    </a:lnTo>
                    <a:lnTo>
                      <a:pt x="587" y="75"/>
                    </a:lnTo>
                    <a:lnTo>
                      <a:pt x="587" y="79"/>
                    </a:lnTo>
                    <a:lnTo>
                      <a:pt x="584" y="83"/>
                    </a:lnTo>
                    <a:lnTo>
                      <a:pt x="582" y="89"/>
                    </a:lnTo>
                    <a:lnTo>
                      <a:pt x="576" y="96"/>
                    </a:lnTo>
                    <a:lnTo>
                      <a:pt x="570" y="103"/>
                    </a:lnTo>
                    <a:lnTo>
                      <a:pt x="566" y="106"/>
                    </a:lnTo>
                    <a:lnTo>
                      <a:pt x="562" y="110"/>
                    </a:lnTo>
                    <a:lnTo>
                      <a:pt x="557" y="112"/>
                    </a:lnTo>
                    <a:lnTo>
                      <a:pt x="552" y="118"/>
                    </a:lnTo>
                    <a:lnTo>
                      <a:pt x="546" y="120"/>
                    </a:lnTo>
                    <a:lnTo>
                      <a:pt x="540" y="123"/>
                    </a:lnTo>
                    <a:lnTo>
                      <a:pt x="533" y="125"/>
                    </a:lnTo>
                    <a:lnTo>
                      <a:pt x="526" y="129"/>
                    </a:lnTo>
                    <a:lnTo>
                      <a:pt x="517" y="132"/>
                    </a:lnTo>
                    <a:lnTo>
                      <a:pt x="510" y="133"/>
                    </a:lnTo>
                    <a:lnTo>
                      <a:pt x="502" y="137"/>
                    </a:lnTo>
                    <a:lnTo>
                      <a:pt x="493" y="141"/>
                    </a:lnTo>
                    <a:lnTo>
                      <a:pt x="484" y="145"/>
                    </a:lnTo>
                    <a:lnTo>
                      <a:pt x="475" y="148"/>
                    </a:lnTo>
                    <a:lnTo>
                      <a:pt x="464" y="154"/>
                    </a:lnTo>
                    <a:lnTo>
                      <a:pt x="454" y="159"/>
                    </a:lnTo>
                    <a:lnTo>
                      <a:pt x="444" y="164"/>
                    </a:lnTo>
                    <a:lnTo>
                      <a:pt x="434" y="170"/>
                    </a:lnTo>
                    <a:lnTo>
                      <a:pt x="423" y="177"/>
                    </a:lnTo>
                    <a:lnTo>
                      <a:pt x="413" y="186"/>
                    </a:lnTo>
                    <a:lnTo>
                      <a:pt x="401" y="192"/>
                    </a:lnTo>
                    <a:lnTo>
                      <a:pt x="391" y="201"/>
                    </a:lnTo>
                    <a:lnTo>
                      <a:pt x="379" y="209"/>
                    </a:lnTo>
                    <a:lnTo>
                      <a:pt x="369" y="218"/>
                    </a:lnTo>
                    <a:lnTo>
                      <a:pt x="359" y="227"/>
                    </a:lnTo>
                    <a:lnTo>
                      <a:pt x="349" y="236"/>
                    </a:lnTo>
                    <a:lnTo>
                      <a:pt x="340" y="246"/>
                    </a:lnTo>
                    <a:lnTo>
                      <a:pt x="332" y="255"/>
                    </a:lnTo>
                    <a:lnTo>
                      <a:pt x="323" y="263"/>
                    </a:lnTo>
                    <a:lnTo>
                      <a:pt x="316" y="271"/>
                    </a:lnTo>
                    <a:lnTo>
                      <a:pt x="309" y="277"/>
                    </a:lnTo>
                    <a:lnTo>
                      <a:pt x="305" y="284"/>
                    </a:lnTo>
                    <a:lnTo>
                      <a:pt x="300" y="287"/>
                    </a:lnTo>
                    <a:lnTo>
                      <a:pt x="297" y="293"/>
                    </a:lnTo>
                    <a:lnTo>
                      <a:pt x="294" y="294"/>
                    </a:lnTo>
                    <a:lnTo>
                      <a:pt x="294" y="295"/>
                    </a:lnTo>
                    <a:lnTo>
                      <a:pt x="267" y="388"/>
                    </a:lnTo>
                    <a:lnTo>
                      <a:pt x="132" y="424"/>
                    </a:lnTo>
                    <a:lnTo>
                      <a:pt x="61" y="384"/>
                    </a:lnTo>
                    <a:close/>
                  </a:path>
                </a:pathLst>
              </a:custGeom>
              <a:solidFill>
                <a:srgbClr val="FFFFC2"/>
              </a:solidFill>
              <a:ln w="9525">
                <a:noFill/>
                <a:round/>
                <a:headEnd/>
                <a:tailEnd/>
              </a:ln>
            </p:spPr>
            <p:txBody>
              <a:bodyPr/>
              <a:lstStyle/>
              <a:p>
                <a:endParaRPr lang="en-CA"/>
              </a:p>
            </p:txBody>
          </p:sp>
          <p:sp>
            <p:nvSpPr>
              <p:cNvPr id="17445" name="Freeform 34"/>
              <p:cNvSpPr>
                <a:spLocks/>
              </p:cNvSpPr>
              <p:nvPr/>
            </p:nvSpPr>
            <p:spPr bwMode="auto">
              <a:xfrm>
                <a:off x="3406" y="2136"/>
                <a:ext cx="339" cy="303"/>
              </a:xfrm>
              <a:custGeom>
                <a:avLst/>
                <a:gdLst>
                  <a:gd name="T0" fmla="*/ 11 w 339"/>
                  <a:gd name="T1" fmla="*/ 128 h 303"/>
                  <a:gd name="T2" fmla="*/ 29 w 339"/>
                  <a:gd name="T3" fmla="*/ 297 h 303"/>
                  <a:gd name="T4" fmla="*/ 41 w 339"/>
                  <a:gd name="T5" fmla="*/ 277 h 303"/>
                  <a:gd name="T6" fmla="*/ 49 w 339"/>
                  <a:gd name="T7" fmla="*/ 263 h 303"/>
                  <a:gd name="T8" fmla="*/ 56 w 339"/>
                  <a:gd name="T9" fmla="*/ 248 h 303"/>
                  <a:gd name="T10" fmla="*/ 63 w 339"/>
                  <a:gd name="T11" fmla="*/ 235 h 303"/>
                  <a:gd name="T12" fmla="*/ 68 w 339"/>
                  <a:gd name="T13" fmla="*/ 227 h 303"/>
                  <a:gd name="T14" fmla="*/ 78 w 339"/>
                  <a:gd name="T15" fmla="*/ 223 h 303"/>
                  <a:gd name="T16" fmla="*/ 94 w 339"/>
                  <a:gd name="T17" fmla="*/ 214 h 303"/>
                  <a:gd name="T18" fmla="*/ 118 w 339"/>
                  <a:gd name="T19" fmla="*/ 192 h 303"/>
                  <a:gd name="T20" fmla="*/ 131 w 339"/>
                  <a:gd name="T21" fmla="*/ 179 h 303"/>
                  <a:gd name="T22" fmla="*/ 147 w 339"/>
                  <a:gd name="T23" fmla="*/ 167 h 303"/>
                  <a:gd name="T24" fmla="*/ 163 w 339"/>
                  <a:gd name="T25" fmla="*/ 156 h 303"/>
                  <a:gd name="T26" fmla="*/ 178 w 339"/>
                  <a:gd name="T27" fmla="*/ 149 h 303"/>
                  <a:gd name="T28" fmla="*/ 193 w 339"/>
                  <a:gd name="T29" fmla="*/ 143 h 303"/>
                  <a:gd name="T30" fmla="*/ 210 w 339"/>
                  <a:gd name="T31" fmla="*/ 138 h 303"/>
                  <a:gd name="T32" fmla="*/ 225 w 339"/>
                  <a:gd name="T33" fmla="*/ 134 h 303"/>
                  <a:gd name="T34" fmla="*/ 242 w 339"/>
                  <a:gd name="T35" fmla="*/ 129 h 303"/>
                  <a:gd name="T36" fmla="*/ 256 w 339"/>
                  <a:gd name="T37" fmla="*/ 123 h 303"/>
                  <a:gd name="T38" fmla="*/ 270 w 339"/>
                  <a:gd name="T39" fmla="*/ 115 h 303"/>
                  <a:gd name="T40" fmla="*/ 287 w 339"/>
                  <a:gd name="T41" fmla="*/ 104 h 303"/>
                  <a:gd name="T42" fmla="*/ 306 w 339"/>
                  <a:gd name="T43" fmla="*/ 87 h 303"/>
                  <a:gd name="T44" fmla="*/ 317 w 339"/>
                  <a:gd name="T45" fmla="*/ 67 h 303"/>
                  <a:gd name="T46" fmla="*/ 322 w 339"/>
                  <a:gd name="T47" fmla="*/ 55 h 303"/>
                  <a:gd name="T48" fmla="*/ 339 w 339"/>
                  <a:gd name="T49" fmla="*/ 34 h 303"/>
                  <a:gd name="T50" fmla="*/ 306 w 339"/>
                  <a:gd name="T51" fmla="*/ 8 h 303"/>
                  <a:gd name="T52" fmla="*/ 296 w 339"/>
                  <a:gd name="T53" fmla="*/ 55 h 303"/>
                  <a:gd name="T54" fmla="*/ 287 w 339"/>
                  <a:gd name="T55" fmla="*/ 51 h 303"/>
                  <a:gd name="T56" fmla="*/ 274 w 339"/>
                  <a:gd name="T57" fmla="*/ 51 h 303"/>
                  <a:gd name="T58" fmla="*/ 251 w 339"/>
                  <a:gd name="T59" fmla="*/ 55 h 303"/>
                  <a:gd name="T60" fmla="*/ 228 w 339"/>
                  <a:gd name="T61" fmla="*/ 62 h 303"/>
                  <a:gd name="T62" fmla="*/ 212 w 339"/>
                  <a:gd name="T63" fmla="*/ 73 h 303"/>
                  <a:gd name="T64" fmla="*/ 221 w 339"/>
                  <a:gd name="T65" fmla="*/ 78 h 303"/>
                  <a:gd name="T66" fmla="*/ 242 w 339"/>
                  <a:gd name="T67" fmla="*/ 79 h 303"/>
                  <a:gd name="T68" fmla="*/ 269 w 339"/>
                  <a:gd name="T69" fmla="*/ 78 h 303"/>
                  <a:gd name="T70" fmla="*/ 287 w 339"/>
                  <a:gd name="T71" fmla="*/ 75 h 303"/>
                  <a:gd name="T72" fmla="*/ 287 w 339"/>
                  <a:gd name="T73" fmla="*/ 78 h 303"/>
                  <a:gd name="T74" fmla="*/ 273 w 339"/>
                  <a:gd name="T75" fmla="*/ 91 h 303"/>
                  <a:gd name="T76" fmla="*/ 250 w 339"/>
                  <a:gd name="T77" fmla="*/ 101 h 303"/>
                  <a:gd name="T78" fmla="*/ 236 w 339"/>
                  <a:gd name="T79" fmla="*/ 98 h 303"/>
                  <a:gd name="T80" fmla="*/ 221 w 339"/>
                  <a:gd name="T81" fmla="*/ 96 h 303"/>
                  <a:gd name="T82" fmla="*/ 206 w 339"/>
                  <a:gd name="T83" fmla="*/ 91 h 303"/>
                  <a:gd name="T84" fmla="*/ 190 w 339"/>
                  <a:gd name="T85" fmla="*/ 88 h 303"/>
                  <a:gd name="T86" fmla="*/ 167 w 339"/>
                  <a:gd name="T87" fmla="*/ 91 h 303"/>
                  <a:gd name="T88" fmla="*/ 154 w 339"/>
                  <a:gd name="T89" fmla="*/ 107 h 303"/>
                  <a:gd name="T90" fmla="*/ 143 w 339"/>
                  <a:gd name="T91" fmla="*/ 125 h 303"/>
                  <a:gd name="T92" fmla="*/ 127 w 339"/>
                  <a:gd name="T93" fmla="*/ 137 h 303"/>
                  <a:gd name="T94" fmla="*/ 109 w 339"/>
                  <a:gd name="T95" fmla="*/ 138 h 303"/>
                  <a:gd name="T96" fmla="*/ 95 w 339"/>
                  <a:gd name="T97" fmla="*/ 133 h 303"/>
                  <a:gd name="T98" fmla="*/ 89 w 339"/>
                  <a:gd name="T99" fmla="*/ 120 h 303"/>
                  <a:gd name="T100" fmla="*/ 86 w 339"/>
                  <a:gd name="T101" fmla="*/ 106 h 303"/>
                  <a:gd name="T102" fmla="*/ 77 w 339"/>
                  <a:gd name="T103" fmla="*/ 98 h 303"/>
                  <a:gd name="T104" fmla="*/ 60 w 339"/>
                  <a:gd name="T105" fmla="*/ 97 h 303"/>
                  <a:gd name="T106" fmla="*/ 46 w 339"/>
                  <a:gd name="T107" fmla="*/ 98 h 303"/>
                  <a:gd name="T108" fmla="*/ 51 w 339"/>
                  <a:gd name="T109" fmla="*/ 101 h 303"/>
                  <a:gd name="T110" fmla="*/ 63 w 339"/>
                  <a:gd name="T111" fmla="*/ 118 h 303"/>
                  <a:gd name="T112" fmla="*/ 62 w 339"/>
                  <a:gd name="T113" fmla="*/ 136 h 303"/>
                  <a:gd name="T114" fmla="*/ 17 w 339"/>
                  <a:gd name="T115" fmla="*/ 83 h 30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39"/>
                  <a:gd name="T175" fmla="*/ 0 h 303"/>
                  <a:gd name="T176" fmla="*/ 339 w 339"/>
                  <a:gd name="T177" fmla="*/ 303 h 30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39" h="303">
                    <a:moveTo>
                      <a:pt x="17" y="83"/>
                    </a:moveTo>
                    <a:lnTo>
                      <a:pt x="0" y="107"/>
                    </a:lnTo>
                    <a:lnTo>
                      <a:pt x="11" y="128"/>
                    </a:lnTo>
                    <a:lnTo>
                      <a:pt x="26" y="303"/>
                    </a:lnTo>
                    <a:lnTo>
                      <a:pt x="26" y="301"/>
                    </a:lnTo>
                    <a:lnTo>
                      <a:pt x="29" y="297"/>
                    </a:lnTo>
                    <a:lnTo>
                      <a:pt x="33" y="290"/>
                    </a:lnTo>
                    <a:lnTo>
                      <a:pt x="38" y="283"/>
                    </a:lnTo>
                    <a:lnTo>
                      <a:pt x="41" y="277"/>
                    </a:lnTo>
                    <a:lnTo>
                      <a:pt x="44" y="272"/>
                    </a:lnTo>
                    <a:lnTo>
                      <a:pt x="46" y="267"/>
                    </a:lnTo>
                    <a:lnTo>
                      <a:pt x="49" y="263"/>
                    </a:lnTo>
                    <a:lnTo>
                      <a:pt x="51" y="258"/>
                    </a:lnTo>
                    <a:lnTo>
                      <a:pt x="54" y="253"/>
                    </a:lnTo>
                    <a:lnTo>
                      <a:pt x="56" y="248"/>
                    </a:lnTo>
                    <a:lnTo>
                      <a:pt x="60" y="244"/>
                    </a:lnTo>
                    <a:lnTo>
                      <a:pt x="60" y="239"/>
                    </a:lnTo>
                    <a:lnTo>
                      <a:pt x="63" y="235"/>
                    </a:lnTo>
                    <a:lnTo>
                      <a:pt x="63" y="232"/>
                    </a:lnTo>
                    <a:lnTo>
                      <a:pt x="66" y="230"/>
                    </a:lnTo>
                    <a:lnTo>
                      <a:pt x="68" y="227"/>
                    </a:lnTo>
                    <a:lnTo>
                      <a:pt x="72" y="226"/>
                    </a:lnTo>
                    <a:lnTo>
                      <a:pt x="75" y="225"/>
                    </a:lnTo>
                    <a:lnTo>
                      <a:pt x="78" y="223"/>
                    </a:lnTo>
                    <a:lnTo>
                      <a:pt x="82" y="222"/>
                    </a:lnTo>
                    <a:lnTo>
                      <a:pt x="89" y="219"/>
                    </a:lnTo>
                    <a:lnTo>
                      <a:pt x="94" y="214"/>
                    </a:lnTo>
                    <a:lnTo>
                      <a:pt x="102" y="208"/>
                    </a:lnTo>
                    <a:lnTo>
                      <a:pt x="109" y="200"/>
                    </a:lnTo>
                    <a:lnTo>
                      <a:pt x="118" y="192"/>
                    </a:lnTo>
                    <a:lnTo>
                      <a:pt x="122" y="187"/>
                    </a:lnTo>
                    <a:lnTo>
                      <a:pt x="126" y="183"/>
                    </a:lnTo>
                    <a:lnTo>
                      <a:pt x="131" y="179"/>
                    </a:lnTo>
                    <a:lnTo>
                      <a:pt x="136" y="176"/>
                    </a:lnTo>
                    <a:lnTo>
                      <a:pt x="141" y="170"/>
                    </a:lnTo>
                    <a:lnTo>
                      <a:pt x="147" y="167"/>
                    </a:lnTo>
                    <a:lnTo>
                      <a:pt x="152" y="163"/>
                    </a:lnTo>
                    <a:lnTo>
                      <a:pt x="158" y="160"/>
                    </a:lnTo>
                    <a:lnTo>
                      <a:pt x="163" y="156"/>
                    </a:lnTo>
                    <a:lnTo>
                      <a:pt x="167" y="154"/>
                    </a:lnTo>
                    <a:lnTo>
                      <a:pt x="172" y="151"/>
                    </a:lnTo>
                    <a:lnTo>
                      <a:pt x="178" y="149"/>
                    </a:lnTo>
                    <a:lnTo>
                      <a:pt x="183" y="146"/>
                    </a:lnTo>
                    <a:lnTo>
                      <a:pt x="189" y="145"/>
                    </a:lnTo>
                    <a:lnTo>
                      <a:pt x="193" y="143"/>
                    </a:lnTo>
                    <a:lnTo>
                      <a:pt x="199" y="142"/>
                    </a:lnTo>
                    <a:lnTo>
                      <a:pt x="205" y="140"/>
                    </a:lnTo>
                    <a:lnTo>
                      <a:pt x="210" y="138"/>
                    </a:lnTo>
                    <a:lnTo>
                      <a:pt x="215" y="136"/>
                    </a:lnTo>
                    <a:lnTo>
                      <a:pt x="220" y="136"/>
                    </a:lnTo>
                    <a:lnTo>
                      <a:pt x="225" y="134"/>
                    </a:lnTo>
                    <a:lnTo>
                      <a:pt x="230" y="132"/>
                    </a:lnTo>
                    <a:lnTo>
                      <a:pt x="236" y="131"/>
                    </a:lnTo>
                    <a:lnTo>
                      <a:pt x="242" y="129"/>
                    </a:lnTo>
                    <a:lnTo>
                      <a:pt x="246" y="127"/>
                    </a:lnTo>
                    <a:lnTo>
                      <a:pt x="251" y="124"/>
                    </a:lnTo>
                    <a:lnTo>
                      <a:pt x="256" y="123"/>
                    </a:lnTo>
                    <a:lnTo>
                      <a:pt x="261" y="120"/>
                    </a:lnTo>
                    <a:lnTo>
                      <a:pt x="265" y="118"/>
                    </a:lnTo>
                    <a:lnTo>
                      <a:pt x="270" y="115"/>
                    </a:lnTo>
                    <a:lnTo>
                      <a:pt x="274" y="113"/>
                    </a:lnTo>
                    <a:lnTo>
                      <a:pt x="279" y="110"/>
                    </a:lnTo>
                    <a:lnTo>
                      <a:pt x="287" y="104"/>
                    </a:lnTo>
                    <a:lnTo>
                      <a:pt x="293" y="98"/>
                    </a:lnTo>
                    <a:lnTo>
                      <a:pt x="300" y="92"/>
                    </a:lnTo>
                    <a:lnTo>
                      <a:pt x="306" y="87"/>
                    </a:lnTo>
                    <a:lnTo>
                      <a:pt x="310" y="80"/>
                    </a:lnTo>
                    <a:lnTo>
                      <a:pt x="314" y="73"/>
                    </a:lnTo>
                    <a:lnTo>
                      <a:pt x="317" y="67"/>
                    </a:lnTo>
                    <a:lnTo>
                      <a:pt x="319" y="64"/>
                    </a:lnTo>
                    <a:lnTo>
                      <a:pt x="321" y="58"/>
                    </a:lnTo>
                    <a:lnTo>
                      <a:pt x="322" y="55"/>
                    </a:lnTo>
                    <a:lnTo>
                      <a:pt x="322" y="52"/>
                    </a:lnTo>
                    <a:lnTo>
                      <a:pt x="323" y="52"/>
                    </a:lnTo>
                    <a:lnTo>
                      <a:pt x="339" y="34"/>
                    </a:lnTo>
                    <a:lnTo>
                      <a:pt x="337" y="6"/>
                    </a:lnTo>
                    <a:lnTo>
                      <a:pt x="318" y="0"/>
                    </a:lnTo>
                    <a:lnTo>
                      <a:pt x="306" y="8"/>
                    </a:lnTo>
                    <a:lnTo>
                      <a:pt x="314" y="39"/>
                    </a:lnTo>
                    <a:lnTo>
                      <a:pt x="301" y="24"/>
                    </a:lnTo>
                    <a:lnTo>
                      <a:pt x="296" y="55"/>
                    </a:lnTo>
                    <a:lnTo>
                      <a:pt x="295" y="52"/>
                    </a:lnTo>
                    <a:lnTo>
                      <a:pt x="291" y="52"/>
                    </a:lnTo>
                    <a:lnTo>
                      <a:pt x="287" y="51"/>
                    </a:lnTo>
                    <a:lnTo>
                      <a:pt x="284" y="49"/>
                    </a:lnTo>
                    <a:lnTo>
                      <a:pt x="279" y="49"/>
                    </a:lnTo>
                    <a:lnTo>
                      <a:pt x="274" y="51"/>
                    </a:lnTo>
                    <a:lnTo>
                      <a:pt x="265" y="51"/>
                    </a:lnTo>
                    <a:lnTo>
                      <a:pt x="259" y="52"/>
                    </a:lnTo>
                    <a:lnTo>
                      <a:pt x="251" y="55"/>
                    </a:lnTo>
                    <a:lnTo>
                      <a:pt x="243" y="57"/>
                    </a:lnTo>
                    <a:lnTo>
                      <a:pt x="236" y="60"/>
                    </a:lnTo>
                    <a:lnTo>
                      <a:pt x="228" y="62"/>
                    </a:lnTo>
                    <a:lnTo>
                      <a:pt x="221" y="65"/>
                    </a:lnTo>
                    <a:lnTo>
                      <a:pt x="217" y="69"/>
                    </a:lnTo>
                    <a:lnTo>
                      <a:pt x="212" y="73"/>
                    </a:lnTo>
                    <a:lnTo>
                      <a:pt x="214" y="76"/>
                    </a:lnTo>
                    <a:lnTo>
                      <a:pt x="216" y="78"/>
                    </a:lnTo>
                    <a:lnTo>
                      <a:pt x="221" y="78"/>
                    </a:lnTo>
                    <a:lnTo>
                      <a:pt x="226" y="79"/>
                    </a:lnTo>
                    <a:lnTo>
                      <a:pt x="236" y="80"/>
                    </a:lnTo>
                    <a:lnTo>
                      <a:pt x="242" y="79"/>
                    </a:lnTo>
                    <a:lnTo>
                      <a:pt x="252" y="78"/>
                    </a:lnTo>
                    <a:lnTo>
                      <a:pt x="260" y="78"/>
                    </a:lnTo>
                    <a:lnTo>
                      <a:pt x="269" y="78"/>
                    </a:lnTo>
                    <a:lnTo>
                      <a:pt x="275" y="75"/>
                    </a:lnTo>
                    <a:lnTo>
                      <a:pt x="282" y="75"/>
                    </a:lnTo>
                    <a:lnTo>
                      <a:pt x="287" y="75"/>
                    </a:lnTo>
                    <a:lnTo>
                      <a:pt x="290" y="75"/>
                    </a:lnTo>
                    <a:lnTo>
                      <a:pt x="288" y="75"/>
                    </a:lnTo>
                    <a:lnTo>
                      <a:pt x="287" y="78"/>
                    </a:lnTo>
                    <a:lnTo>
                      <a:pt x="283" y="82"/>
                    </a:lnTo>
                    <a:lnTo>
                      <a:pt x="279" y="87"/>
                    </a:lnTo>
                    <a:lnTo>
                      <a:pt x="273" y="91"/>
                    </a:lnTo>
                    <a:lnTo>
                      <a:pt x="266" y="96"/>
                    </a:lnTo>
                    <a:lnTo>
                      <a:pt x="259" y="98"/>
                    </a:lnTo>
                    <a:lnTo>
                      <a:pt x="250" y="101"/>
                    </a:lnTo>
                    <a:lnTo>
                      <a:pt x="245" y="100"/>
                    </a:lnTo>
                    <a:lnTo>
                      <a:pt x="239" y="100"/>
                    </a:lnTo>
                    <a:lnTo>
                      <a:pt x="236" y="98"/>
                    </a:lnTo>
                    <a:lnTo>
                      <a:pt x="230" y="98"/>
                    </a:lnTo>
                    <a:lnTo>
                      <a:pt x="226" y="97"/>
                    </a:lnTo>
                    <a:lnTo>
                      <a:pt x="221" y="96"/>
                    </a:lnTo>
                    <a:lnTo>
                      <a:pt x="216" y="95"/>
                    </a:lnTo>
                    <a:lnTo>
                      <a:pt x="211" y="93"/>
                    </a:lnTo>
                    <a:lnTo>
                      <a:pt x="206" y="91"/>
                    </a:lnTo>
                    <a:lnTo>
                      <a:pt x="201" y="89"/>
                    </a:lnTo>
                    <a:lnTo>
                      <a:pt x="196" y="88"/>
                    </a:lnTo>
                    <a:lnTo>
                      <a:pt x="190" y="88"/>
                    </a:lnTo>
                    <a:lnTo>
                      <a:pt x="181" y="87"/>
                    </a:lnTo>
                    <a:lnTo>
                      <a:pt x="175" y="89"/>
                    </a:lnTo>
                    <a:lnTo>
                      <a:pt x="167" y="91"/>
                    </a:lnTo>
                    <a:lnTo>
                      <a:pt x="163" y="96"/>
                    </a:lnTo>
                    <a:lnTo>
                      <a:pt x="158" y="101"/>
                    </a:lnTo>
                    <a:lnTo>
                      <a:pt x="154" y="107"/>
                    </a:lnTo>
                    <a:lnTo>
                      <a:pt x="151" y="113"/>
                    </a:lnTo>
                    <a:lnTo>
                      <a:pt x="147" y="120"/>
                    </a:lnTo>
                    <a:lnTo>
                      <a:pt x="143" y="125"/>
                    </a:lnTo>
                    <a:lnTo>
                      <a:pt x="139" y="132"/>
                    </a:lnTo>
                    <a:lnTo>
                      <a:pt x="134" y="134"/>
                    </a:lnTo>
                    <a:lnTo>
                      <a:pt x="127" y="137"/>
                    </a:lnTo>
                    <a:lnTo>
                      <a:pt x="121" y="138"/>
                    </a:lnTo>
                    <a:lnTo>
                      <a:pt x="116" y="140"/>
                    </a:lnTo>
                    <a:lnTo>
                      <a:pt x="109" y="138"/>
                    </a:lnTo>
                    <a:lnTo>
                      <a:pt x="104" y="137"/>
                    </a:lnTo>
                    <a:lnTo>
                      <a:pt x="99" y="134"/>
                    </a:lnTo>
                    <a:lnTo>
                      <a:pt x="95" y="133"/>
                    </a:lnTo>
                    <a:lnTo>
                      <a:pt x="93" y="128"/>
                    </a:lnTo>
                    <a:lnTo>
                      <a:pt x="91" y="124"/>
                    </a:lnTo>
                    <a:lnTo>
                      <a:pt x="89" y="120"/>
                    </a:lnTo>
                    <a:lnTo>
                      <a:pt x="89" y="115"/>
                    </a:lnTo>
                    <a:lnTo>
                      <a:pt x="86" y="110"/>
                    </a:lnTo>
                    <a:lnTo>
                      <a:pt x="86" y="106"/>
                    </a:lnTo>
                    <a:lnTo>
                      <a:pt x="84" y="104"/>
                    </a:lnTo>
                    <a:lnTo>
                      <a:pt x="81" y="101"/>
                    </a:lnTo>
                    <a:lnTo>
                      <a:pt x="77" y="98"/>
                    </a:lnTo>
                    <a:lnTo>
                      <a:pt x="72" y="97"/>
                    </a:lnTo>
                    <a:lnTo>
                      <a:pt x="64" y="97"/>
                    </a:lnTo>
                    <a:lnTo>
                      <a:pt x="60" y="97"/>
                    </a:lnTo>
                    <a:lnTo>
                      <a:pt x="54" y="97"/>
                    </a:lnTo>
                    <a:lnTo>
                      <a:pt x="49" y="98"/>
                    </a:lnTo>
                    <a:lnTo>
                      <a:pt x="46" y="98"/>
                    </a:lnTo>
                    <a:lnTo>
                      <a:pt x="51" y="101"/>
                    </a:lnTo>
                    <a:lnTo>
                      <a:pt x="55" y="105"/>
                    </a:lnTo>
                    <a:lnTo>
                      <a:pt x="62" y="110"/>
                    </a:lnTo>
                    <a:lnTo>
                      <a:pt x="63" y="118"/>
                    </a:lnTo>
                    <a:lnTo>
                      <a:pt x="63" y="127"/>
                    </a:lnTo>
                    <a:lnTo>
                      <a:pt x="62" y="133"/>
                    </a:lnTo>
                    <a:lnTo>
                      <a:pt x="62" y="136"/>
                    </a:lnTo>
                    <a:lnTo>
                      <a:pt x="35" y="110"/>
                    </a:lnTo>
                    <a:lnTo>
                      <a:pt x="17" y="83"/>
                    </a:lnTo>
                    <a:close/>
                  </a:path>
                </a:pathLst>
              </a:custGeom>
              <a:solidFill>
                <a:srgbClr val="D1D080"/>
              </a:solidFill>
              <a:ln w="9525">
                <a:noFill/>
                <a:round/>
                <a:headEnd/>
                <a:tailEnd/>
              </a:ln>
            </p:spPr>
            <p:txBody>
              <a:bodyPr/>
              <a:lstStyle/>
              <a:p>
                <a:endParaRPr lang="en-CA"/>
              </a:p>
            </p:txBody>
          </p:sp>
          <p:sp>
            <p:nvSpPr>
              <p:cNvPr id="17446" name="Freeform 35"/>
              <p:cNvSpPr>
                <a:spLocks/>
              </p:cNvSpPr>
              <p:nvPr/>
            </p:nvSpPr>
            <p:spPr bwMode="auto">
              <a:xfrm>
                <a:off x="3195" y="2238"/>
                <a:ext cx="228" cy="296"/>
              </a:xfrm>
              <a:custGeom>
                <a:avLst/>
                <a:gdLst>
                  <a:gd name="T0" fmla="*/ 0 w 228"/>
                  <a:gd name="T1" fmla="*/ 125 h 296"/>
                  <a:gd name="T2" fmla="*/ 109 w 228"/>
                  <a:gd name="T3" fmla="*/ 39 h 296"/>
                  <a:gd name="T4" fmla="*/ 114 w 228"/>
                  <a:gd name="T5" fmla="*/ 56 h 296"/>
                  <a:gd name="T6" fmla="*/ 117 w 228"/>
                  <a:gd name="T7" fmla="*/ 79 h 296"/>
                  <a:gd name="T8" fmla="*/ 114 w 228"/>
                  <a:gd name="T9" fmla="*/ 107 h 296"/>
                  <a:gd name="T10" fmla="*/ 103 w 228"/>
                  <a:gd name="T11" fmla="*/ 133 h 296"/>
                  <a:gd name="T12" fmla="*/ 90 w 228"/>
                  <a:gd name="T13" fmla="*/ 155 h 296"/>
                  <a:gd name="T14" fmla="*/ 77 w 228"/>
                  <a:gd name="T15" fmla="*/ 182 h 296"/>
                  <a:gd name="T16" fmla="*/ 94 w 228"/>
                  <a:gd name="T17" fmla="*/ 187 h 296"/>
                  <a:gd name="T18" fmla="*/ 117 w 228"/>
                  <a:gd name="T19" fmla="*/ 184 h 296"/>
                  <a:gd name="T20" fmla="*/ 130 w 228"/>
                  <a:gd name="T21" fmla="*/ 193 h 296"/>
                  <a:gd name="T22" fmla="*/ 103 w 228"/>
                  <a:gd name="T23" fmla="*/ 222 h 296"/>
                  <a:gd name="T24" fmla="*/ 82 w 228"/>
                  <a:gd name="T25" fmla="*/ 242 h 296"/>
                  <a:gd name="T26" fmla="*/ 81 w 228"/>
                  <a:gd name="T27" fmla="*/ 251 h 296"/>
                  <a:gd name="T28" fmla="*/ 106 w 228"/>
                  <a:gd name="T29" fmla="*/ 247 h 296"/>
                  <a:gd name="T30" fmla="*/ 126 w 228"/>
                  <a:gd name="T31" fmla="*/ 255 h 296"/>
                  <a:gd name="T32" fmla="*/ 139 w 228"/>
                  <a:gd name="T33" fmla="*/ 268 h 296"/>
                  <a:gd name="T34" fmla="*/ 163 w 228"/>
                  <a:gd name="T35" fmla="*/ 259 h 296"/>
                  <a:gd name="T36" fmla="*/ 186 w 228"/>
                  <a:gd name="T37" fmla="*/ 233 h 296"/>
                  <a:gd name="T38" fmla="*/ 184 w 228"/>
                  <a:gd name="T39" fmla="*/ 214 h 296"/>
                  <a:gd name="T40" fmla="*/ 172 w 228"/>
                  <a:gd name="T41" fmla="*/ 195 h 296"/>
                  <a:gd name="T42" fmla="*/ 188 w 228"/>
                  <a:gd name="T43" fmla="*/ 177 h 296"/>
                  <a:gd name="T44" fmla="*/ 202 w 228"/>
                  <a:gd name="T45" fmla="*/ 153 h 296"/>
                  <a:gd name="T46" fmla="*/ 195 w 228"/>
                  <a:gd name="T47" fmla="*/ 138 h 296"/>
                  <a:gd name="T48" fmla="*/ 206 w 228"/>
                  <a:gd name="T49" fmla="*/ 123 h 296"/>
                  <a:gd name="T50" fmla="*/ 211 w 228"/>
                  <a:gd name="T51" fmla="*/ 96 h 296"/>
                  <a:gd name="T52" fmla="*/ 211 w 228"/>
                  <a:gd name="T53" fmla="*/ 72 h 296"/>
                  <a:gd name="T54" fmla="*/ 192 w 228"/>
                  <a:gd name="T55" fmla="*/ 62 h 296"/>
                  <a:gd name="T56" fmla="*/ 228 w 228"/>
                  <a:gd name="T57" fmla="*/ 74 h 296"/>
                  <a:gd name="T58" fmla="*/ 226 w 228"/>
                  <a:gd name="T59" fmla="*/ 93 h 296"/>
                  <a:gd name="T60" fmla="*/ 224 w 228"/>
                  <a:gd name="T61" fmla="*/ 114 h 296"/>
                  <a:gd name="T62" fmla="*/ 221 w 228"/>
                  <a:gd name="T63" fmla="*/ 130 h 296"/>
                  <a:gd name="T64" fmla="*/ 206 w 228"/>
                  <a:gd name="T65" fmla="*/ 144 h 296"/>
                  <a:gd name="T66" fmla="*/ 210 w 228"/>
                  <a:gd name="T67" fmla="*/ 173 h 296"/>
                  <a:gd name="T68" fmla="*/ 192 w 228"/>
                  <a:gd name="T69" fmla="*/ 187 h 296"/>
                  <a:gd name="T70" fmla="*/ 192 w 228"/>
                  <a:gd name="T71" fmla="*/ 208 h 296"/>
                  <a:gd name="T72" fmla="*/ 203 w 228"/>
                  <a:gd name="T73" fmla="*/ 232 h 296"/>
                  <a:gd name="T74" fmla="*/ 159 w 228"/>
                  <a:gd name="T75" fmla="*/ 286 h 296"/>
                  <a:gd name="T76" fmla="*/ 139 w 228"/>
                  <a:gd name="T77" fmla="*/ 293 h 296"/>
                  <a:gd name="T78" fmla="*/ 117 w 228"/>
                  <a:gd name="T79" fmla="*/ 295 h 296"/>
                  <a:gd name="T80" fmla="*/ 92 w 228"/>
                  <a:gd name="T81" fmla="*/ 295 h 296"/>
                  <a:gd name="T82" fmla="*/ 68 w 228"/>
                  <a:gd name="T83" fmla="*/ 290 h 296"/>
                  <a:gd name="T84" fmla="*/ 47 w 228"/>
                  <a:gd name="T85" fmla="*/ 282 h 296"/>
                  <a:gd name="T86" fmla="*/ 33 w 228"/>
                  <a:gd name="T87" fmla="*/ 276 h 296"/>
                  <a:gd name="T88" fmla="*/ 41 w 228"/>
                  <a:gd name="T89" fmla="*/ 275 h 296"/>
                  <a:gd name="T90" fmla="*/ 61 w 228"/>
                  <a:gd name="T91" fmla="*/ 269 h 296"/>
                  <a:gd name="T92" fmla="*/ 58 w 228"/>
                  <a:gd name="T93" fmla="*/ 259 h 296"/>
                  <a:gd name="T94" fmla="*/ 33 w 228"/>
                  <a:gd name="T95" fmla="*/ 250 h 296"/>
                  <a:gd name="T96" fmla="*/ 15 w 228"/>
                  <a:gd name="T97" fmla="*/ 247 h 296"/>
                  <a:gd name="T98" fmla="*/ 7 w 228"/>
                  <a:gd name="T99" fmla="*/ 250 h 2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8"/>
                  <a:gd name="T151" fmla="*/ 0 h 296"/>
                  <a:gd name="T152" fmla="*/ 228 w 228"/>
                  <a:gd name="T153" fmla="*/ 296 h 2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8" h="296">
                    <a:moveTo>
                      <a:pt x="7" y="250"/>
                    </a:moveTo>
                    <a:lnTo>
                      <a:pt x="15" y="215"/>
                    </a:lnTo>
                    <a:lnTo>
                      <a:pt x="14" y="151"/>
                    </a:lnTo>
                    <a:lnTo>
                      <a:pt x="0" y="125"/>
                    </a:lnTo>
                    <a:lnTo>
                      <a:pt x="15" y="126"/>
                    </a:lnTo>
                    <a:lnTo>
                      <a:pt x="56" y="101"/>
                    </a:lnTo>
                    <a:lnTo>
                      <a:pt x="109" y="38"/>
                    </a:lnTo>
                    <a:lnTo>
                      <a:pt x="109" y="39"/>
                    </a:lnTo>
                    <a:lnTo>
                      <a:pt x="110" y="44"/>
                    </a:lnTo>
                    <a:lnTo>
                      <a:pt x="112" y="47"/>
                    </a:lnTo>
                    <a:lnTo>
                      <a:pt x="113" y="52"/>
                    </a:lnTo>
                    <a:lnTo>
                      <a:pt x="114" y="56"/>
                    </a:lnTo>
                    <a:lnTo>
                      <a:pt x="116" y="62"/>
                    </a:lnTo>
                    <a:lnTo>
                      <a:pt x="116" y="67"/>
                    </a:lnTo>
                    <a:lnTo>
                      <a:pt x="117" y="74"/>
                    </a:lnTo>
                    <a:lnTo>
                      <a:pt x="117" y="79"/>
                    </a:lnTo>
                    <a:lnTo>
                      <a:pt x="117" y="87"/>
                    </a:lnTo>
                    <a:lnTo>
                      <a:pt x="117" y="93"/>
                    </a:lnTo>
                    <a:lnTo>
                      <a:pt x="116" y="99"/>
                    </a:lnTo>
                    <a:lnTo>
                      <a:pt x="114" y="107"/>
                    </a:lnTo>
                    <a:lnTo>
                      <a:pt x="113" y="114"/>
                    </a:lnTo>
                    <a:lnTo>
                      <a:pt x="109" y="120"/>
                    </a:lnTo>
                    <a:lnTo>
                      <a:pt x="106" y="126"/>
                    </a:lnTo>
                    <a:lnTo>
                      <a:pt x="103" y="133"/>
                    </a:lnTo>
                    <a:lnTo>
                      <a:pt x="100" y="139"/>
                    </a:lnTo>
                    <a:lnTo>
                      <a:pt x="96" y="144"/>
                    </a:lnTo>
                    <a:lnTo>
                      <a:pt x="94" y="150"/>
                    </a:lnTo>
                    <a:lnTo>
                      <a:pt x="90" y="155"/>
                    </a:lnTo>
                    <a:lnTo>
                      <a:pt x="87" y="161"/>
                    </a:lnTo>
                    <a:lnTo>
                      <a:pt x="82" y="169"/>
                    </a:lnTo>
                    <a:lnTo>
                      <a:pt x="78" y="177"/>
                    </a:lnTo>
                    <a:lnTo>
                      <a:pt x="77" y="182"/>
                    </a:lnTo>
                    <a:lnTo>
                      <a:pt x="78" y="186"/>
                    </a:lnTo>
                    <a:lnTo>
                      <a:pt x="82" y="187"/>
                    </a:lnTo>
                    <a:lnTo>
                      <a:pt x="90" y="187"/>
                    </a:lnTo>
                    <a:lnTo>
                      <a:pt x="94" y="187"/>
                    </a:lnTo>
                    <a:lnTo>
                      <a:pt x="99" y="187"/>
                    </a:lnTo>
                    <a:lnTo>
                      <a:pt x="103" y="186"/>
                    </a:lnTo>
                    <a:lnTo>
                      <a:pt x="108" y="186"/>
                    </a:lnTo>
                    <a:lnTo>
                      <a:pt x="117" y="184"/>
                    </a:lnTo>
                    <a:lnTo>
                      <a:pt x="125" y="184"/>
                    </a:lnTo>
                    <a:lnTo>
                      <a:pt x="130" y="186"/>
                    </a:lnTo>
                    <a:lnTo>
                      <a:pt x="132" y="190"/>
                    </a:lnTo>
                    <a:lnTo>
                      <a:pt x="130" y="193"/>
                    </a:lnTo>
                    <a:lnTo>
                      <a:pt x="125" y="201"/>
                    </a:lnTo>
                    <a:lnTo>
                      <a:pt x="117" y="209"/>
                    </a:lnTo>
                    <a:lnTo>
                      <a:pt x="108" y="218"/>
                    </a:lnTo>
                    <a:lnTo>
                      <a:pt x="103" y="222"/>
                    </a:lnTo>
                    <a:lnTo>
                      <a:pt x="99" y="227"/>
                    </a:lnTo>
                    <a:lnTo>
                      <a:pt x="94" y="231"/>
                    </a:lnTo>
                    <a:lnTo>
                      <a:pt x="90" y="236"/>
                    </a:lnTo>
                    <a:lnTo>
                      <a:pt x="82" y="242"/>
                    </a:lnTo>
                    <a:lnTo>
                      <a:pt x="78" y="249"/>
                    </a:lnTo>
                    <a:lnTo>
                      <a:pt x="76" y="251"/>
                    </a:lnTo>
                    <a:lnTo>
                      <a:pt x="78" y="253"/>
                    </a:lnTo>
                    <a:lnTo>
                      <a:pt x="81" y="251"/>
                    </a:lnTo>
                    <a:lnTo>
                      <a:pt x="87" y="251"/>
                    </a:lnTo>
                    <a:lnTo>
                      <a:pt x="92" y="250"/>
                    </a:lnTo>
                    <a:lnTo>
                      <a:pt x="100" y="249"/>
                    </a:lnTo>
                    <a:lnTo>
                      <a:pt x="106" y="247"/>
                    </a:lnTo>
                    <a:lnTo>
                      <a:pt x="114" y="249"/>
                    </a:lnTo>
                    <a:lnTo>
                      <a:pt x="118" y="250"/>
                    </a:lnTo>
                    <a:lnTo>
                      <a:pt x="122" y="253"/>
                    </a:lnTo>
                    <a:lnTo>
                      <a:pt x="126" y="255"/>
                    </a:lnTo>
                    <a:lnTo>
                      <a:pt x="128" y="260"/>
                    </a:lnTo>
                    <a:lnTo>
                      <a:pt x="131" y="264"/>
                    </a:lnTo>
                    <a:lnTo>
                      <a:pt x="135" y="267"/>
                    </a:lnTo>
                    <a:lnTo>
                      <a:pt x="139" y="268"/>
                    </a:lnTo>
                    <a:lnTo>
                      <a:pt x="145" y="269"/>
                    </a:lnTo>
                    <a:lnTo>
                      <a:pt x="150" y="267"/>
                    </a:lnTo>
                    <a:lnTo>
                      <a:pt x="157" y="264"/>
                    </a:lnTo>
                    <a:lnTo>
                      <a:pt x="163" y="259"/>
                    </a:lnTo>
                    <a:lnTo>
                      <a:pt x="171" y="254"/>
                    </a:lnTo>
                    <a:lnTo>
                      <a:pt x="176" y="247"/>
                    </a:lnTo>
                    <a:lnTo>
                      <a:pt x="182" y="240"/>
                    </a:lnTo>
                    <a:lnTo>
                      <a:pt x="186" y="233"/>
                    </a:lnTo>
                    <a:lnTo>
                      <a:pt x="189" y="228"/>
                    </a:lnTo>
                    <a:lnTo>
                      <a:pt x="189" y="223"/>
                    </a:lnTo>
                    <a:lnTo>
                      <a:pt x="188" y="218"/>
                    </a:lnTo>
                    <a:lnTo>
                      <a:pt x="184" y="214"/>
                    </a:lnTo>
                    <a:lnTo>
                      <a:pt x="180" y="211"/>
                    </a:lnTo>
                    <a:lnTo>
                      <a:pt x="173" y="205"/>
                    </a:lnTo>
                    <a:lnTo>
                      <a:pt x="172" y="200"/>
                    </a:lnTo>
                    <a:lnTo>
                      <a:pt x="172" y="195"/>
                    </a:lnTo>
                    <a:lnTo>
                      <a:pt x="176" y="191"/>
                    </a:lnTo>
                    <a:lnTo>
                      <a:pt x="179" y="186"/>
                    </a:lnTo>
                    <a:lnTo>
                      <a:pt x="184" y="182"/>
                    </a:lnTo>
                    <a:lnTo>
                      <a:pt x="188" y="177"/>
                    </a:lnTo>
                    <a:lnTo>
                      <a:pt x="193" y="171"/>
                    </a:lnTo>
                    <a:lnTo>
                      <a:pt x="197" y="166"/>
                    </a:lnTo>
                    <a:lnTo>
                      <a:pt x="201" y="162"/>
                    </a:lnTo>
                    <a:lnTo>
                      <a:pt x="202" y="153"/>
                    </a:lnTo>
                    <a:lnTo>
                      <a:pt x="199" y="150"/>
                    </a:lnTo>
                    <a:lnTo>
                      <a:pt x="197" y="144"/>
                    </a:lnTo>
                    <a:lnTo>
                      <a:pt x="195" y="142"/>
                    </a:lnTo>
                    <a:lnTo>
                      <a:pt x="195" y="138"/>
                    </a:lnTo>
                    <a:lnTo>
                      <a:pt x="199" y="134"/>
                    </a:lnTo>
                    <a:lnTo>
                      <a:pt x="202" y="130"/>
                    </a:lnTo>
                    <a:lnTo>
                      <a:pt x="203" y="128"/>
                    </a:lnTo>
                    <a:lnTo>
                      <a:pt x="206" y="123"/>
                    </a:lnTo>
                    <a:lnTo>
                      <a:pt x="208" y="117"/>
                    </a:lnTo>
                    <a:lnTo>
                      <a:pt x="208" y="110"/>
                    </a:lnTo>
                    <a:lnTo>
                      <a:pt x="211" y="103"/>
                    </a:lnTo>
                    <a:lnTo>
                      <a:pt x="211" y="96"/>
                    </a:lnTo>
                    <a:lnTo>
                      <a:pt x="211" y="88"/>
                    </a:lnTo>
                    <a:lnTo>
                      <a:pt x="211" y="81"/>
                    </a:lnTo>
                    <a:lnTo>
                      <a:pt x="211" y="76"/>
                    </a:lnTo>
                    <a:lnTo>
                      <a:pt x="211" y="72"/>
                    </a:lnTo>
                    <a:lnTo>
                      <a:pt x="185" y="81"/>
                    </a:lnTo>
                    <a:lnTo>
                      <a:pt x="148" y="0"/>
                    </a:lnTo>
                    <a:lnTo>
                      <a:pt x="192" y="62"/>
                    </a:lnTo>
                    <a:lnTo>
                      <a:pt x="217" y="32"/>
                    </a:lnTo>
                    <a:lnTo>
                      <a:pt x="228" y="67"/>
                    </a:lnTo>
                    <a:lnTo>
                      <a:pt x="228" y="68"/>
                    </a:lnTo>
                    <a:lnTo>
                      <a:pt x="228" y="74"/>
                    </a:lnTo>
                    <a:lnTo>
                      <a:pt x="226" y="76"/>
                    </a:lnTo>
                    <a:lnTo>
                      <a:pt x="226" y="81"/>
                    </a:lnTo>
                    <a:lnTo>
                      <a:pt x="226" y="87"/>
                    </a:lnTo>
                    <a:lnTo>
                      <a:pt x="226" y="93"/>
                    </a:lnTo>
                    <a:lnTo>
                      <a:pt x="225" y="98"/>
                    </a:lnTo>
                    <a:lnTo>
                      <a:pt x="225" y="102"/>
                    </a:lnTo>
                    <a:lnTo>
                      <a:pt x="224" y="107"/>
                    </a:lnTo>
                    <a:lnTo>
                      <a:pt x="224" y="114"/>
                    </a:lnTo>
                    <a:lnTo>
                      <a:pt x="222" y="117"/>
                    </a:lnTo>
                    <a:lnTo>
                      <a:pt x="222" y="123"/>
                    </a:lnTo>
                    <a:lnTo>
                      <a:pt x="221" y="125"/>
                    </a:lnTo>
                    <a:lnTo>
                      <a:pt x="221" y="130"/>
                    </a:lnTo>
                    <a:lnTo>
                      <a:pt x="215" y="135"/>
                    </a:lnTo>
                    <a:lnTo>
                      <a:pt x="211" y="139"/>
                    </a:lnTo>
                    <a:lnTo>
                      <a:pt x="207" y="142"/>
                    </a:lnTo>
                    <a:lnTo>
                      <a:pt x="206" y="144"/>
                    </a:lnTo>
                    <a:lnTo>
                      <a:pt x="207" y="150"/>
                    </a:lnTo>
                    <a:lnTo>
                      <a:pt x="208" y="157"/>
                    </a:lnTo>
                    <a:lnTo>
                      <a:pt x="211" y="165"/>
                    </a:lnTo>
                    <a:lnTo>
                      <a:pt x="210" y="173"/>
                    </a:lnTo>
                    <a:lnTo>
                      <a:pt x="204" y="177"/>
                    </a:lnTo>
                    <a:lnTo>
                      <a:pt x="198" y="181"/>
                    </a:lnTo>
                    <a:lnTo>
                      <a:pt x="194" y="183"/>
                    </a:lnTo>
                    <a:lnTo>
                      <a:pt x="192" y="187"/>
                    </a:lnTo>
                    <a:lnTo>
                      <a:pt x="189" y="191"/>
                    </a:lnTo>
                    <a:lnTo>
                      <a:pt x="189" y="196"/>
                    </a:lnTo>
                    <a:lnTo>
                      <a:pt x="190" y="201"/>
                    </a:lnTo>
                    <a:lnTo>
                      <a:pt x="192" y="208"/>
                    </a:lnTo>
                    <a:lnTo>
                      <a:pt x="194" y="215"/>
                    </a:lnTo>
                    <a:lnTo>
                      <a:pt x="198" y="222"/>
                    </a:lnTo>
                    <a:lnTo>
                      <a:pt x="201" y="227"/>
                    </a:lnTo>
                    <a:lnTo>
                      <a:pt x="203" y="232"/>
                    </a:lnTo>
                    <a:lnTo>
                      <a:pt x="204" y="236"/>
                    </a:lnTo>
                    <a:lnTo>
                      <a:pt x="206" y="237"/>
                    </a:lnTo>
                    <a:lnTo>
                      <a:pt x="162" y="286"/>
                    </a:lnTo>
                    <a:lnTo>
                      <a:pt x="159" y="286"/>
                    </a:lnTo>
                    <a:lnTo>
                      <a:pt x="155" y="287"/>
                    </a:lnTo>
                    <a:lnTo>
                      <a:pt x="150" y="290"/>
                    </a:lnTo>
                    <a:lnTo>
                      <a:pt x="143" y="293"/>
                    </a:lnTo>
                    <a:lnTo>
                      <a:pt x="139" y="293"/>
                    </a:lnTo>
                    <a:lnTo>
                      <a:pt x="134" y="294"/>
                    </a:lnTo>
                    <a:lnTo>
                      <a:pt x="128" y="294"/>
                    </a:lnTo>
                    <a:lnTo>
                      <a:pt x="123" y="295"/>
                    </a:lnTo>
                    <a:lnTo>
                      <a:pt x="117" y="295"/>
                    </a:lnTo>
                    <a:lnTo>
                      <a:pt x="112" y="296"/>
                    </a:lnTo>
                    <a:lnTo>
                      <a:pt x="105" y="296"/>
                    </a:lnTo>
                    <a:lnTo>
                      <a:pt x="100" y="296"/>
                    </a:lnTo>
                    <a:lnTo>
                      <a:pt x="92" y="295"/>
                    </a:lnTo>
                    <a:lnTo>
                      <a:pt x="87" y="294"/>
                    </a:lnTo>
                    <a:lnTo>
                      <a:pt x="79" y="293"/>
                    </a:lnTo>
                    <a:lnTo>
                      <a:pt x="74" y="293"/>
                    </a:lnTo>
                    <a:lnTo>
                      <a:pt x="68" y="290"/>
                    </a:lnTo>
                    <a:lnTo>
                      <a:pt x="63" y="289"/>
                    </a:lnTo>
                    <a:lnTo>
                      <a:pt x="58" y="287"/>
                    </a:lnTo>
                    <a:lnTo>
                      <a:pt x="52" y="285"/>
                    </a:lnTo>
                    <a:lnTo>
                      <a:pt x="47" y="282"/>
                    </a:lnTo>
                    <a:lnTo>
                      <a:pt x="43" y="281"/>
                    </a:lnTo>
                    <a:lnTo>
                      <a:pt x="40" y="280"/>
                    </a:lnTo>
                    <a:lnTo>
                      <a:pt x="37" y="278"/>
                    </a:lnTo>
                    <a:lnTo>
                      <a:pt x="33" y="276"/>
                    </a:lnTo>
                    <a:lnTo>
                      <a:pt x="32" y="276"/>
                    </a:lnTo>
                    <a:lnTo>
                      <a:pt x="33" y="276"/>
                    </a:lnTo>
                    <a:lnTo>
                      <a:pt x="36" y="276"/>
                    </a:lnTo>
                    <a:lnTo>
                      <a:pt x="41" y="275"/>
                    </a:lnTo>
                    <a:lnTo>
                      <a:pt x="47" y="275"/>
                    </a:lnTo>
                    <a:lnTo>
                      <a:pt x="52" y="273"/>
                    </a:lnTo>
                    <a:lnTo>
                      <a:pt x="58" y="271"/>
                    </a:lnTo>
                    <a:lnTo>
                      <a:pt x="61" y="269"/>
                    </a:lnTo>
                    <a:lnTo>
                      <a:pt x="64" y="268"/>
                    </a:lnTo>
                    <a:lnTo>
                      <a:pt x="64" y="264"/>
                    </a:lnTo>
                    <a:lnTo>
                      <a:pt x="61" y="262"/>
                    </a:lnTo>
                    <a:lnTo>
                      <a:pt x="58" y="259"/>
                    </a:lnTo>
                    <a:lnTo>
                      <a:pt x="54" y="256"/>
                    </a:lnTo>
                    <a:lnTo>
                      <a:pt x="47" y="254"/>
                    </a:lnTo>
                    <a:lnTo>
                      <a:pt x="41" y="251"/>
                    </a:lnTo>
                    <a:lnTo>
                      <a:pt x="33" y="250"/>
                    </a:lnTo>
                    <a:lnTo>
                      <a:pt x="28" y="249"/>
                    </a:lnTo>
                    <a:lnTo>
                      <a:pt x="23" y="247"/>
                    </a:lnTo>
                    <a:lnTo>
                      <a:pt x="19" y="247"/>
                    </a:lnTo>
                    <a:lnTo>
                      <a:pt x="15" y="247"/>
                    </a:lnTo>
                    <a:lnTo>
                      <a:pt x="12" y="247"/>
                    </a:lnTo>
                    <a:lnTo>
                      <a:pt x="7" y="249"/>
                    </a:lnTo>
                    <a:lnTo>
                      <a:pt x="7" y="250"/>
                    </a:lnTo>
                    <a:close/>
                  </a:path>
                </a:pathLst>
              </a:custGeom>
              <a:solidFill>
                <a:srgbClr val="D1D080"/>
              </a:solidFill>
              <a:ln w="9525">
                <a:noFill/>
                <a:round/>
                <a:headEnd/>
                <a:tailEnd/>
              </a:ln>
            </p:spPr>
            <p:txBody>
              <a:bodyPr/>
              <a:lstStyle/>
              <a:p>
                <a:endParaRPr lang="en-CA"/>
              </a:p>
            </p:txBody>
          </p:sp>
          <p:sp>
            <p:nvSpPr>
              <p:cNvPr id="17447" name="Freeform 36"/>
              <p:cNvSpPr>
                <a:spLocks/>
              </p:cNvSpPr>
              <p:nvPr/>
            </p:nvSpPr>
            <p:spPr bwMode="auto">
              <a:xfrm>
                <a:off x="3372" y="2666"/>
                <a:ext cx="173" cy="177"/>
              </a:xfrm>
              <a:custGeom>
                <a:avLst/>
                <a:gdLst>
                  <a:gd name="T0" fmla="*/ 0 w 173"/>
                  <a:gd name="T1" fmla="*/ 158 h 177"/>
                  <a:gd name="T2" fmla="*/ 11 w 173"/>
                  <a:gd name="T3" fmla="*/ 154 h 177"/>
                  <a:gd name="T4" fmla="*/ 26 w 173"/>
                  <a:gd name="T5" fmla="*/ 148 h 177"/>
                  <a:gd name="T6" fmla="*/ 39 w 173"/>
                  <a:gd name="T7" fmla="*/ 143 h 177"/>
                  <a:gd name="T8" fmla="*/ 48 w 173"/>
                  <a:gd name="T9" fmla="*/ 141 h 177"/>
                  <a:gd name="T10" fmla="*/ 58 w 173"/>
                  <a:gd name="T11" fmla="*/ 139 h 177"/>
                  <a:gd name="T12" fmla="*/ 69 w 173"/>
                  <a:gd name="T13" fmla="*/ 139 h 177"/>
                  <a:gd name="T14" fmla="*/ 78 w 173"/>
                  <a:gd name="T15" fmla="*/ 141 h 177"/>
                  <a:gd name="T16" fmla="*/ 83 w 173"/>
                  <a:gd name="T17" fmla="*/ 143 h 177"/>
                  <a:gd name="T18" fmla="*/ 89 w 173"/>
                  <a:gd name="T19" fmla="*/ 134 h 177"/>
                  <a:gd name="T20" fmla="*/ 96 w 173"/>
                  <a:gd name="T21" fmla="*/ 126 h 177"/>
                  <a:gd name="T22" fmla="*/ 103 w 173"/>
                  <a:gd name="T23" fmla="*/ 116 h 177"/>
                  <a:gd name="T24" fmla="*/ 114 w 173"/>
                  <a:gd name="T25" fmla="*/ 100 h 177"/>
                  <a:gd name="T26" fmla="*/ 124 w 173"/>
                  <a:gd name="T27" fmla="*/ 82 h 177"/>
                  <a:gd name="T28" fmla="*/ 136 w 173"/>
                  <a:gd name="T29" fmla="*/ 63 h 177"/>
                  <a:gd name="T30" fmla="*/ 147 w 173"/>
                  <a:gd name="T31" fmla="*/ 44 h 177"/>
                  <a:gd name="T32" fmla="*/ 157 w 173"/>
                  <a:gd name="T33" fmla="*/ 27 h 177"/>
                  <a:gd name="T34" fmla="*/ 165 w 173"/>
                  <a:gd name="T35" fmla="*/ 13 h 177"/>
                  <a:gd name="T36" fmla="*/ 172 w 173"/>
                  <a:gd name="T37" fmla="*/ 4 h 177"/>
                  <a:gd name="T38" fmla="*/ 173 w 173"/>
                  <a:gd name="T39" fmla="*/ 0 h 177"/>
                  <a:gd name="T40" fmla="*/ 172 w 173"/>
                  <a:gd name="T41" fmla="*/ 2 h 177"/>
                  <a:gd name="T42" fmla="*/ 169 w 173"/>
                  <a:gd name="T43" fmla="*/ 11 h 177"/>
                  <a:gd name="T44" fmla="*/ 164 w 173"/>
                  <a:gd name="T45" fmla="*/ 23 h 177"/>
                  <a:gd name="T46" fmla="*/ 159 w 173"/>
                  <a:gd name="T47" fmla="*/ 37 h 177"/>
                  <a:gd name="T48" fmla="*/ 152 w 173"/>
                  <a:gd name="T49" fmla="*/ 54 h 177"/>
                  <a:gd name="T50" fmla="*/ 146 w 173"/>
                  <a:gd name="T51" fmla="*/ 72 h 177"/>
                  <a:gd name="T52" fmla="*/ 141 w 173"/>
                  <a:gd name="T53" fmla="*/ 89 h 177"/>
                  <a:gd name="T54" fmla="*/ 136 w 173"/>
                  <a:gd name="T55" fmla="*/ 105 h 177"/>
                  <a:gd name="T56" fmla="*/ 132 w 173"/>
                  <a:gd name="T57" fmla="*/ 118 h 177"/>
                  <a:gd name="T58" fmla="*/ 128 w 173"/>
                  <a:gd name="T59" fmla="*/ 130 h 177"/>
                  <a:gd name="T60" fmla="*/ 125 w 173"/>
                  <a:gd name="T61" fmla="*/ 139 h 177"/>
                  <a:gd name="T62" fmla="*/ 125 w 173"/>
                  <a:gd name="T63" fmla="*/ 147 h 177"/>
                  <a:gd name="T64" fmla="*/ 124 w 173"/>
                  <a:gd name="T65" fmla="*/ 154 h 177"/>
                  <a:gd name="T66" fmla="*/ 124 w 173"/>
                  <a:gd name="T67" fmla="*/ 158 h 177"/>
                  <a:gd name="T68" fmla="*/ 65 w 173"/>
                  <a:gd name="T69" fmla="*/ 176 h 177"/>
                  <a:gd name="T70" fmla="*/ 57 w 173"/>
                  <a:gd name="T71" fmla="*/ 176 h 177"/>
                  <a:gd name="T72" fmla="*/ 45 w 173"/>
                  <a:gd name="T73" fmla="*/ 175 h 177"/>
                  <a:gd name="T74" fmla="*/ 31 w 173"/>
                  <a:gd name="T75" fmla="*/ 174 h 177"/>
                  <a:gd name="T76" fmla="*/ 20 w 173"/>
                  <a:gd name="T77" fmla="*/ 170 h 177"/>
                  <a:gd name="T78" fmla="*/ 9 w 173"/>
                  <a:gd name="T79" fmla="*/ 166 h 177"/>
                  <a:gd name="T80" fmla="*/ 2 w 173"/>
                  <a:gd name="T81" fmla="*/ 161 h 177"/>
                  <a:gd name="T82" fmla="*/ 0 w 173"/>
                  <a:gd name="T83" fmla="*/ 159 h 17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3"/>
                  <a:gd name="T127" fmla="*/ 0 h 177"/>
                  <a:gd name="T128" fmla="*/ 173 w 173"/>
                  <a:gd name="T129" fmla="*/ 177 h 17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3" h="177">
                    <a:moveTo>
                      <a:pt x="0" y="159"/>
                    </a:moveTo>
                    <a:lnTo>
                      <a:pt x="0" y="158"/>
                    </a:lnTo>
                    <a:lnTo>
                      <a:pt x="5" y="157"/>
                    </a:lnTo>
                    <a:lnTo>
                      <a:pt x="11" y="154"/>
                    </a:lnTo>
                    <a:lnTo>
                      <a:pt x="18" y="152"/>
                    </a:lnTo>
                    <a:lnTo>
                      <a:pt x="26" y="148"/>
                    </a:lnTo>
                    <a:lnTo>
                      <a:pt x="35" y="145"/>
                    </a:lnTo>
                    <a:lnTo>
                      <a:pt x="39" y="143"/>
                    </a:lnTo>
                    <a:lnTo>
                      <a:pt x="44" y="143"/>
                    </a:lnTo>
                    <a:lnTo>
                      <a:pt x="48" y="141"/>
                    </a:lnTo>
                    <a:lnTo>
                      <a:pt x="52" y="141"/>
                    </a:lnTo>
                    <a:lnTo>
                      <a:pt x="58" y="139"/>
                    </a:lnTo>
                    <a:lnTo>
                      <a:pt x="63" y="139"/>
                    </a:lnTo>
                    <a:lnTo>
                      <a:pt x="69" y="139"/>
                    </a:lnTo>
                    <a:lnTo>
                      <a:pt x="74" y="140"/>
                    </a:lnTo>
                    <a:lnTo>
                      <a:pt x="78" y="141"/>
                    </a:lnTo>
                    <a:lnTo>
                      <a:pt x="80" y="143"/>
                    </a:lnTo>
                    <a:lnTo>
                      <a:pt x="83" y="143"/>
                    </a:lnTo>
                    <a:lnTo>
                      <a:pt x="85" y="139"/>
                    </a:lnTo>
                    <a:lnTo>
                      <a:pt x="89" y="134"/>
                    </a:lnTo>
                    <a:lnTo>
                      <a:pt x="92" y="130"/>
                    </a:lnTo>
                    <a:lnTo>
                      <a:pt x="96" y="126"/>
                    </a:lnTo>
                    <a:lnTo>
                      <a:pt x="98" y="121"/>
                    </a:lnTo>
                    <a:lnTo>
                      <a:pt x="103" y="116"/>
                    </a:lnTo>
                    <a:lnTo>
                      <a:pt x="109" y="108"/>
                    </a:lnTo>
                    <a:lnTo>
                      <a:pt x="114" y="100"/>
                    </a:lnTo>
                    <a:lnTo>
                      <a:pt x="118" y="91"/>
                    </a:lnTo>
                    <a:lnTo>
                      <a:pt x="124" y="82"/>
                    </a:lnTo>
                    <a:lnTo>
                      <a:pt x="129" y="72"/>
                    </a:lnTo>
                    <a:lnTo>
                      <a:pt x="136" y="63"/>
                    </a:lnTo>
                    <a:lnTo>
                      <a:pt x="141" y="53"/>
                    </a:lnTo>
                    <a:lnTo>
                      <a:pt x="147" y="44"/>
                    </a:lnTo>
                    <a:lnTo>
                      <a:pt x="152" y="35"/>
                    </a:lnTo>
                    <a:lnTo>
                      <a:pt x="157" y="27"/>
                    </a:lnTo>
                    <a:lnTo>
                      <a:pt x="161" y="19"/>
                    </a:lnTo>
                    <a:lnTo>
                      <a:pt x="165" y="13"/>
                    </a:lnTo>
                    <a:lnTo>
                      <a:pt x="168" y="6"/>
                    </a:lnTo>
                    <a:lnTo>
                      <a:pt x="172" y="4"/>
                    </a:lnTo>
                    <a:lnTo>
                      <a:pt x="173" y="0"/>
                    </a:lnTo>
                    <a:lnTo>
                      <a:pt x="172" y="2"/>
                    </a:lnTo>
                    <a:lnTo>
                      <a:pt x="170" y="6"/>
                    </a:lnTo>
                    <a:lnTo>
                      <a:pt x="169" y="11"/>
                    </a:lnTo>
                    <a:lnTo>
                      <a:pt x="166" y="16"/>
                    </a:lnTo>
                    <a:lnTo>
                      <a:pt x="164" y="23"/>
                    </a:lnTo>
                    <a:lnTo>
                      <a:pt x="161" y="29"/>
                    </a:lnTo>
                    <a:lnTo>
                      <a:pt x="159" y="37"/>
                    </a:lnTo>
                    <a:lnTo>
                      <a:pt x="155" y="45"/>
                    </a:lnTo>
                    <a:lnTo>
                      <a:pt x="152" y="54"/>
                    </a:lnTo>
                    <a:lnTo>
                      <a:pt x="148" y="63"/>
                    </a:lnTo>
                    <a:lnTo>
                      <a:pt x="146" y="72"/>
                    </a:lnTo>
                    <a:lnTo>
                      <a:pt x="143" y="80"/>
                    </a:lnTo>
                    <a:lnTo>
                      <a:pt x="141" y="89"/>
                    </a:lnTo>
                    <a:lnTo>
                      <a:pt x="138" y="98"/>
                    </a:lnTo>
                    <a:lnTo>
                      <a:pt x="136" y="105"/>
                    </a:lnTo>
                    <a:lnTo>
                      <a:pt x="134" y="112"/>
                    </a:lnTo>
                    <a:lnTo>
                      <a:pt x="132" y="118"/>
                    </a:lnTo>
                    <a:lnTo>
                      <a:pt x="129" y="123"/>
                    </a:lnTo>
                    <a:lnTo>
                      <a:pt x="128" y="130"/>
                    </a:lnTo>
                    <a:lnTo>
                      <a:pt x="127" y="134"/>
                    </a:lnTo>
                    <a:lnTo>
                      <a:pt x="125" y="139"/>
                    </a:lnTo>
                    <a:lnTo>
                      <a:pt x="125" y="143"/>
                    </a:lnTo>
                    <a:lnTo>
                      <a:pt x="125" y="147"/>
                    </a:lnTo>
                    <a:lnTo>
                      <a:pt x="124" y="152"/>
                    </a:lnTo>
                    <a:lnTo>
                      <a:pt x="124" y="154"/>
                    </a:lnTo>
                    <a:lnTo>
                      <a:pt x="124" y="157"/>
                    </a:lnTo>
                    <a:lnTo>
                      <a:pt x="124" y="158"/>
                    </a:lnTo>
                    <a:lnTo>
                      <a:pt x="66" y="177"/>
                    </a:lnTo>
                    <a:lnTo>
                      <a:pt x="65" y="176"/>
                    </a:lnTo>
                    <a:lnTo>
                      <a:pt x="62" y="176"/>
                    </a:lnTo>
                    <a:lnTo>
                      <a:pt x="57" y="176"/>
                    </a:lnTo>
                    <a:lnTo>
                      <a:pt x="52" y="176"/>
                    </a:lnTo>
                    <a:lnTo>
                      <a:pt x="45" y="175"/>
                    </a:lnTo>
                    <a:lnTo>
                      <a:pt x="38" y="175"/>
                    </a:lnTo>
                    <a:lnTo>
                      <a:pt x="31" y="174"/>
                    </a:lnTo>
                    <a:lnTo>
                      <a:pt x="25" y="172"/>
                    </a:lnTo>
                    <a:lnTo>
                      <a:pt x="20" y="170"/>
                    </a:lnTo>
                    <a:lnTo>
                      <a:pt x="15" y="168"/>
                    </a:lnTo>
                    <a:lnTo>
                      <a:pt x="9" y="166"/>
                    </a:lnTo>
                    <a:lnTo>
                      <a:pt x="7" y="165"/>
                    </a:lnTo>
                    <a:lnTo>
                      <a:pt x="2" y="161"/>
                    </a:lnTo>
                    <a:lnTo>
                      <a:pt x="0" y="159"/>
                    </a:lnTo>
                    <a:close/>
                  </a:path>
                </a:pathLst>
              </a:custGeom>
              <a:solidFill>
                <a:srgbClr val="808080"/>
              </a:solidFill>
              <a:ln w="9525">
                <a:noFill/>
                <a:round/>
                <a:headEnd/>
                <a:tailEnd/>
              </a:ln>
            </p:spPr>
            <p:txBody>
              <a:bodyPr/>
              <a:lstStyle/>
              <a:p>
                <a:endParaRPr lang="en-CA"/>
              </a:p>
            </p:txBody>
          </p:sp>
          <p:sp>
            <p:nvSpPr>
              <p:cNvPr id="17448" name="Freeform 37"/>
              <p:cNvSpPr>
                <a:spLocks/>
              </p:cNvSpPr>
              <p:nvPr/>
            </p:nvSpPr>
            <p:spPr bwMode="auto">
              <a:xfrm>
                <a:off x="3375" y="2825"/>
                <a:ext cx="169" cy="38"/>
              </a:xfrm>
              <a:custGeom>
                <a:avLst/>
                <a:gdLst>
                  <a:gd name="T0" fmla="*/ 21 w 169"/>
                  <a:gd name="T1" fmla="*/ 0 h 38"/>
                  <a:gd name="T2" fmla="*/ 5 w 169"/>
                  <a:gd name="T3" fmla="*/ 20 h 38"/>
                  <a:gd name="T4" fmla="*/ 0 w 169"/>
                  <a:gd name="T5" fmla="*/ 38 h 38"/>
                  <a:gd name="T6" fmla="*/ 169 w 169"/>
                  <a:gd name="T7" fmla="*/ 30 h 38"/>
                  <a:gd name="T8" fmla="*/ 154 w 169"/>
                  <a:gd name="T9" fmla="*/ 13 h 38"/>
                  <a:gd name="T10" fmla="*/ 153 w 169"/>
                  <a:gd name="T11" fmla="*/ 13 h 38"/>
                  <a:gd name="T12" fmla="*/ 151 w 169"/>
                  <a:gd name="T13" fmla="*/ 13 h 38"/>
                  <a:gd name="T14" fmla="*/ 145 w 169"/>
                  <a:gd name="T15" fmla="*/ 13 h 38"/>
                  <a:gd name="T16" fmla="*/ 142 w 169"/>
                  <a:gd name="T17" fmla="*/ 15 h 38"/>
                  <a:gd name="T18" fmla="*/ 134 w 169"/>
                  <a:gd name="T19" fmla="*/ 15 h 38"/>
                  <a:gd name="T20" fmla="*/ 127 w 169"/>
                  <a:gd name="T21" fmla="*/ 15 h 38"/>
                  <a:gd name="T22" fmla="*/ 121 w 169"/>
                  <a:gd name="T23" fmla="*/ 13 h 38"/>
                  <a:gd name="T24" fmla="*/ 115 w 169"/>
                  <a:gd name="T25" fmla="*/ 13 h 38"/>
                  <a:gd name="T26" fmla="*/ 107 w 169"/>
                  <a:gd name="T27" fmla="*/ 12 h 38"/>
                  <a:gd name="T28" fmla="*/ 100 w 169"/>
                  <a:gd name="T29" fmla="*/ 9 h 38"/>
                  <a:gd name="T30" fmla="*/ 94 w 169"/>
                  <a:gd name="T31" fmla="*/ 7 h 38"/>
                  <a:gd name="T32" fmla="*/ 89 w 169"/>
                  <a:gd name="T33" fmla="*/ 6 h 38"/>
                  <a:gd name="T34" fmla="*/ 85 w 169"/>
                  <a:gd name="T35" fmla="*/ 3 h 38"/>
                  <a:gd name="T36" fmla="*/ 81 w 169"/>
                  <a:gd name="T37" fmla="*/ 2 h 38"/>
                  <a:gd name="T38" fmla="*/ 78 w 169"/>
                  <a:gd name="T39" fmla="*/ 0 h 38"/>
                  <a:gd name="T40" fmla="*/ 41 w 169"/>
                  <a:gd name="T41" fmla="*/ 13 h 38"/>
                  <a:gd name="T42" fmla="*/ 21 w 169"/>
                  <a:gd name="T43" fmla="*/ 0 h 38"/>
                  <a:gd name="T44" fmla="*/ 21 w 169"/>
                  <a:gd name="T45" fmla="*/ 0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9"/>
                  <a:gd name="T70" fmla="*/ 0 h 38"/>
                  <a:gd name="T71" fmla="*/ 169 w 169"/>
                  <a:gd name="T72" fmla="*/ 38 h 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9" h="38">
                    <a:moveTo>
                      <a:pt x="21" y="0"/>
                    </a:moveTo>
                    <a:lnTo>
                      <a:pt x="5" y="20"/>
                    </a:lnTo>
                    <a:lnTo>
                      <a:pt x="0" y="38"/>
                    </a:lnTo>
                    <a:lnTo>
                      <a:pt x="169" y="30"/>
                    </a:lnTo>
                    <a:lnTo>
                      <a:pt x="154" y="13"/>
                    </a:lnTo>
                    <a:lnTo>
                      <a:pt x="153" y="13"/>
                    </a:lnTo>
                    <a:lnTo>
                      <a:pt x="151" y="13"/>
                    </a:lnTo>
                    <a:lnTo>
                      <a:pt x="145" y="13"/>
                    </a:lnTo>
                    <a:lnTo>
                      <a:pt x="142" y="15"/>
                    </a:lnTo>
                    <a:lnTo>
                      <a:pt x="134" y="15"/>
                    </a:lnTo>
                    <a:lnTo>
                      <a:pt x="127" y="15"/>
                    </a:lnTo>
                    <a:lnTo>
                      <a:pt x="121" y="13"/>
                    </a:lnTo>
                    <a:lnTo>
                      <a:pt x="115" y="13"/>
                    </a:lnTo>
                    <a:lnTo>
                      <a:pt x="107" y="12"/>
                    </a:lnTo>
                    <a:lnTo>
                      <a:pt x="100" y="9"/>
                    </a:lnTo>
                    <a:lnTo>
                      <a:pt x="94" y="7"/>
                    </a:lnTo>
                    <a:lnTo>
                      <a:pt x="89" y="6"/>
                    </a:lnTo>
                    <a:lnTo>
                      <a:pt x="85" y="3"/>
                    </a:lnTo>
                    <a:lnTo>
                      <a:pt x="81" y="2"/>
                    </a:lnTo>
                    <a:lnTo>
                      <a:pt x="78" y="0"/>
                    </a:lnTo>
                    <a:lnTo>
                      <a:pt x="41" y="13"/>
                    </a:lnTo>
                    <a:lnTo>
                      <a:pt x="21" y="0"/>
                    </a:lnTo>
                    <a:close/>
                  </a:path>
                </a:pathLst>
              </a:custGeom>
              <a:solidFill>
                <a:srgbClr val="913E33"/>
              </a:solidFill>
              <a:ln w="9525">
                <a:noFill/>
                <a:round/>
                <a:headEnd/>
                <a:tailEnd/>
              </a:ln>
            </p:spPr>
            <p:txBody>
              <a:bodyPr/>
              <a:lstStyle/>
              <a:p>
                <a:endParaRPr lang="en-CA"/>
              </a:p>
            </p:txBody>
          </p:sp>
          <p:sp>
            <p:nvSpPr>
              <p:cNvPr id="17449" name="Freeform 38"/>
              <p:cNvSpPr>
                <a:spLocks/>
              </p:cNvSpPr>
              <p:nvPr/>
            </p:nvSpPr>
            <p:spPr bwMode="auto">
              <a:xfrm>
                <a:off x="3345" y="2018"/>
                <a:ext cx="151" cy="233"/>
              </a:xfrm>
              <a:custGeom>
                <a:avLst/>
                <a:gdLst>
                  <a:gd name="T0" fmla="*/ 107 w 151"/>
                  <a:gd name="T1" fmla="*/ 0 h 233"/>
                  <a:gd name="T2" fmla="*/ 136 w 151"/>
                  <a:gd name="T3" fmla="*/ 45 h 233"/>
                  <a:gd name="T4" fmla="*/ 134 w 151"/>
                  <a:gd name="T5" fmla="*/ 58 h 233"/>
                  <a:gd name="T6" fmla="*/ 151 w 151"/>
                  <a:gd name="T7" fmla="*/ 86 h 233"/>
                  <a:gd name="T8" fmla="*/ 138 w 151"/>
                  <a:gd name="T9" fmla="*/ 102 h 233"/>
                  <a:gd name="T10" fmla="*/ 138 w 151"/>
                  <a:gd name="T11" fmla="*/ 146 h 233"/>
                  <a:gd name="T12" fmla="*/ 102 w 151"/>
                  <a:gd name="T13" fmla="*/ 173 h 233"/>
                  <a:gd name="T14" fmla="*/ 66 w 151"/>
                  <a:gd name="T15" fmla="*/ 233 h 233"/>
                  <a:gd name="T16" fmla="*/ 8 w 151"/>
                  <a:gd name="T17" fmla="*/ 187 h 233"/>
                  <a:gd name="T18" fmla="*/ 8 w 151"/>
                  <a:gd name="T19" fmla="*/ 184 h 233"/>
                  <a:gd name="T20" fmla="*/ 9 w 151"/>
                  <a:gd name="T21" fmla="*/ 182 h 233"/>
                  <a:gd name="T22" fmla="*/ 11 w 151"/>
                  <a:gd name="T23" fmla="*/ 178 h 233"/>
                  <a:gd name="T24" fmla="*/ 13 w 151"/>
                  <a:gd name="T25" fmla="*/ 173 h 233"/>
                  <a:gd name="T26" fmla="*/ 14 w 151"/>
                  <a:gd name="T27" fmla="*/ 165 h 233"/>
                  <a:gd name="T28" fmla="*/ 16 w 151"/>
                  <a:gd name="T29" fmla="*/ 157 h 233"/>
                  <a:gd name="T30" fmla="*/ 16 w 151"/>
                  <a:gd name="T31" fmla="*/ 152 h 233"/>
                  <a:gd name="T32" fmla="*/ 16 w 151"/>
                  <a:gd name="T33" fmla="*/ 147 h 233"/>
                  <a:gd name="T34" fmla="*/ 16 w 151"/>
                  <a:gd name="T35" fmla="*/ 142 h 233"/>
                  <a:gd name="T36" fmla="*/ 16 w 151"/>
                  <a:gd name="T37" fmla="*/ 137 h 233"/>
                  <a:gd name="T38" fmla="*/ 16 w 151"/>
                  <a:gd name="T39" fmla="*/ 129 h 233"/>
                  <a:gd name="T40" fmla="*/ 14 w 151"/>
                  <a:gd name="T41" fmla="*/ 122 h 233"/>
                  <a:gd name="T42" fmla="*/ 14 w 151"/>
                  <a:gd name="T43" fmla="*/ 116 h 233"/>
                  <a:gd name="T44" fmla="*/ 13 w 151"/>
                  <a:gd name="T45" fmla="*/ 109 h 233"/>
                  <a:gd name="T46" fmla="*/ 12 w 151"/>
                  <a:gd name="T47" fmla="*/ 103 h 233"/>
                  <a:gd name="T48" fmla="*/ 9 w 151"/>
                  <a:gd name="T49" fmla="*/ 98 h 233"/>
                  <a:gd name="T50" fmla="*/ 8 w 151"/>
                  <a:gd name="T51" fmla="*/ 90 h 233"/>
                  <a:gd name="T52" fmla="*/ 7 w 151"/>
                  <a:gd name="T53" fmla="*/ 86 h 233"/>
                  <a:gd name="T54" fmla="*/ 4 w 151"/>
                  <a:gd name="T55" fmla="*/ 80 h 233"/>
                  <a:gd name="T56" fmla="*/ 4 w 151"/>
                  <a:gd name="T57" fmla="*/ 76 h 233"/>
                  <a:gd name="T58" fmla="*/ 3 w 151"/>
                  <a:gd name="T59" fmla="*/ 71 h 233"/>
                  <a:gd name="T60" fmla="*/ 2 w 151"/>
                  <a:gd name="T61" fmla="*/ 68 h 233"/>
                  <a:gd name="T62" fmla="*/ 0 w 151"/>
                  <a:gd name="T63" fmla="*/ 63 h 233"/>
                  <a:gd name="T64" fmla="*/ 0 w 151"/>
                  <a:gd name="T65" fmla="*/ 62 h 233"/>
                  <a:gd name="T66" fmla="*/ 40 w 151"/>
                  <a:gd name="T67" fmla="*/ 21 h 233"/>
                  <a:gd name="T68" fmla="*/ 107 w 151"/>
                  <a:gd name="T69" fmla="*/ 0 h 233"/>
                  <a:gd name="T70" fmla="*/ 107 w 151"/>
                  <a:gd name="T71" fmla="*/ 0 h 2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1"/>
                  <a:gd name="T109" fmla="*/ 0 h 233"/>
                  <a:gd name="T110" fmla="*/ 151 w 151"/>
                  <a:gd name="T111" fmla="*/ 233 h 2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1" h="233">
                    <a:moveTo>
                      <a:pt x="107" y="0"/>
                    </a:moveTo>
                    <a:lnTo>
                      <a:pt x="136" y="45"/>
                    </a:lnTo>
                    <a:lnTo>
                      <a:pt x="134" y="58"/>
                    </a:lnTo>
                    <a:lnTo>
                      <a:pt x="151" y="86"/>
                    </a:lnTo>
                    <a:lnTo>
                      <a:pt x="138" y="102"/>
                    </a:lnTo>
                    <a:lnTo>
                      <a:pt x="138" y="146"/>
                    </a:lnTo>
                    <a:lnTo>
                      <a:pt x="102" y="173"/>
                    </a:lnTo>
                    <a:lnTo>
                      <a:pt x="66" y="233"/>
                    </a:lnTo>
                    <a:lnTo>
                      <a:pt x="8" y="187"/>
                    </a:lnTo>
                    <a:lnTo>
                      <a:pt x="8" y="184"/>
                    </a:lnTo>
                    <a:lnTo>
                      <a:pt x="9" y="182"/>
                    </a:lnTo>
                    <a:lnTo>
                      <a:pt x="11" y="178"/>
                    </a:lnTo>
                    <a:lnTo>
                      <a:pt x="13" y="173"/>
                    </a:lnTo>
                    <a:lnTo>
                      <a:pt x="14" y="165"/>
                    </a:lnTo>
                    <a:lnTo>
                      <a:pt x="16" y="157"/>
                    </a:lnTo>
                    <a:lnTo>
                      <a:pt x="16" y="152"/>
                    </a:lnTo>
                    <a:lnTo>
                      <a:pt x="16" y="147"/>
                    </a:lnTo>
                    <a:lnTo>
                      <a:pt x="16" y="142"/>
                    </a:lnTo>
                    <a:lnTo>
                      <a:pt x="16" y="137"/>
                    </a:lnTo>
                    <a:lnTo>
                      <a:pt x="16" y="129"/>
                    </a:lnTo>
                    <a:lnTo>
                      <a:pt x="14" y="122"/>
                    </a:lnTo>
                    <a:lnTo>
                      <a:pt x="14" y="116"/>
                    </a:lnTo>
                    <a:lnTo>
                      <a:pt x="13" y="109"/>
                    </a:lnTo>
                    <a:lnTo>
                      <a:pt x="12" y="103"/>
                    </a:lnTo>
                    <a:lnTo>
                      <a:pt x="9" y="98"/>
                    </a:lnTo>
                    <a:lnTo>
                      <a:pt x="8" y="90"/>
                    </a:lnTo>
                    <a:lnTo>
                      <a:pt x="7" y="86"/>
                    </a:lnTo>
                    <a:lnTo>
                      <a:pt x="4" y="80"/>
                    </a:lnTo>
                    <a:lnTo>
                      <a:pt x="4" y="76"/>
                    </a:lnTo>
                    <a:lnTo>
                      <a:pt x="3" y="71"/>
                    </a:lnTo>
                    <a:lnTo>
                      <a:pt x="2" y="68"/>
                    </a:lnTo>
                    <a:lnTo>
                      <a:pt x="0" y="63"/>
                    </a:lnTo>
                    <a:lnTo>
                      <a:pt x="0" y="62"/>
                    </a:lnTo>
                    <a:lnTo>
                      <a:pt x="40" y="21"/>
                    </a:lnTo>
                    <a:lnTo>
                      <a:pt x="107" y="0"/>
                    </a:lnTo>
                    <a:close/>
                  </a:path>
                </a:pathLst>
              </a:custGeom>
              <a:solidFill>
                <a:srgbClr val="F2CC99"/>
              </a:solidFill>
              <a:ln w="9525">
                <a:noFill/>
                <a:round/>
                <a:headEnd/>
                <a:tailEnd/>
              </a:ln>
            </p:spPr>
            <p:txBody>
              <a:bodyPr/>
              <a:lstStyle/>
              <a:p>
                <a:endParaRPr lang="en-CA"/>
              </a:p>
            </p:txBody>
          </p:sp>
          <p:sp>
            <p:nvSpPr>
              <p:cNvPr id="17450" name="Freeform 39"/>
              <p:cNvSpPr>
                <a:spLocks/>
              </p:cNvSpPr>
              <p:nvPr/>
            </p:nvSpPr>
            <p:spPr bwMode="auto">
              <a:xfrm>
                <a:off x="3403" y="2264"/>
                <a:ext cx="31" cy="44"/>
              </a:xfrm>
              <a:custGeom>
                <a:avLst/>
                <a:gdLst>
                  <a:gd name="T0" fmla="*/ 9 w 31"/>
                  <a:gd name="T1" fmla="*/ 1 h 44"/>
                  <a:gd name="T2" fmla="*/ 20 w 31"/>
                  <a:gd name="T3" fmla="*/ 0 h 44"/>
                  <a:gd name="T4" fmla="*/ 23 w 31"/>
                  <a:gd name="T5" fmla="*/ 4 h 44"/>
                  <a:gd name="T6" fmla="*/ 27 w 31"/>
                  <a:gd name="T7" fmla="*/ 10 h 44"/>
                  <a:gd name="T8" fmla="*/ 29 w 31"/>
                  <a:gd name="T9" fmla="*/ 17 h 44"/>
                  <a:gd name="T10" fmla="*/ 31 w 31"/>
                  <a:gd name="T11" fmla="*/ 19 h 44"/>
                  <a:gd name="T12" fmla="*/ 17 w 31"/>
                  <a:gd name="T13" fmla="*/ 44 h 44"/>
                  <a:gd name="T14" fmla="*/ 0 w 31"/>
                  <a:gd name="T15" fmla="*/ 19 h 44"/>
                  <a:gd name="T16" fmla="*/ 9 w 31"/>
                  <a:gd name="T17" fmla="*/ 1 h 44"/>
                  <a:gd name="T18" fmla="*/ 9 w 31"/>
                  <a:gd name="T19" fmla="*/ 1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44"/>
                  <a:gd name="T32" fmla="*/ 31 w 31"/>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44">
                    <a:moveTo>
                      <a:pt x="9" y="1"/>
                    </a:moveTo>
                    <a:lnTo>
                      <a:pt x="20" y="0"/>
                    </a:lnTo>
                    <a:lnTo>
                      <a:pt x="23" y="4"/>
                    </a:lnTo>
                    <a:lnTo>
                      <a:pt x="27" y="10"/>
                    </a:lnTo>
                    <a:lnTo>
                      <a:pt x="29" y="17"/>
                    </a:lnTo>
                    <a:lnTo>
                      <a:pt x="31" y="19"/>
                    </a:lnTo>
                    <a:lnTo>
                      <a:pt x="17" y="44"/>
                    </a:lnTo>
                    <a:lnTo>
                      <a:pt x="0" y="19"/>
                    </a:lnTo>
                    <a:lnTo>
                      <a:pt x="9" y="1"/>
                    </a:lnTo>
                    <a:close/>
                  </a:path>
                </a:pathLst>
              </a:custGeom>
              <a:solidFill>
                <a:srgbClr val="7E94D8"/>
              </a:solidFill>
              <a:ln w="9525">
                <a:noFill/>
                <a:round/>
                <a:headEnd/>
                <a:tailEnd/>
              </a:ln>
            </p:spPr>
            <p:txBody>
              <a:bodyPr/>
              <a:lstStyle/>
              <a:p>
                <a:endParaRPr lang="en-CA"/>
              </a:p>
            </p:txBody>
          </p:sp>
          <p:sp>
            <p:nvSpPr>
              <p:cNvPr id="17451" name="Freeform 40"/>
              <p:cNvSpPr>
                <a:spLocks/>
              </p:cNvSpPr>
              <p:nvPr/>
            </p:nvSpPr>
            <p:spPr bwMode="auto">
              <a:xfrm>
                <a:off x="4173" y="2211"/>
                <a:ext cx="100" cy="35"/>
              </a:xfrm>
              <a:custGeom>
                <a:avLst/>
                <a:gdLst>
                  <a:gd name="T0" fmla="*/ 0 w 100"/>
                  <a:gd name="T1" fmla="*/ 17 h 35"/>
                  <a:gd name="T2" fmla="*/ 22 w 100"/>
                  <a:gd name="T3" fmla="*/ 0 h 35"/>
                  <a:gd name="T4" fmla="*/ 25 w 100"/>
                  <a:gd name="T5" fmla="*/ 0 h 35"/>
                  <a:gd name="T6" fmla="*/ 29 w 100"/>
                  <a:gd name="T7" fmla="*/ 0 h 35"/>
                  <a:gd name="T8" fmla="*/ 33 w 100"/>
                  <a:gd name="T9" fmla="*/ 1 h 35"/>
                  <a:gd name="T10" fmla="*/ 38 w 100"/>
                  <a:gd name="T11" fmla="*/ 1 h 35"/>
                  <a:gd name="T12" fmla="*/ 44 w 100"/>
                  <a:gd name="T13" fmla="*/ 3 h 35"/>
                  <a:gd name="T14" fmla="*/ 51 w 100"/>
                  <a:gd name="T15" fmla="*/ 3 h 35"/>
                  <a:gd name="T16" fmla="*/ 58 w 100"/>
                  <a:gd name="T17" fmla="*/ 3 h 35"/>
                  <a:gd name="T18" fmla="*/ 65 w 100"/>
                  <a:gd name="T19" fmla="*/ 3 h 35"/>
                  <a:gd name="T20" fmla="*/ 71 w 100"/>
                  <a:gd name="T21" fmla="*/ 5 h 35"/>
                  <a:gd name="T22" fmla="*/ 76 w 100"/>
                  <a:gd name="T23" fmla="*/ 7 h 35"/>
                  <a:gd name="T24" fmla="*/ 82 w 100"/>
                  <a:gd name="T25" fmla="*/ 9 h 35"/>
                  <a:gd name="T26" fmla="*/ 88 w 100"/>
                  <a:gd name="T27" fmla="*/ 12 h 35"/>
                  <a:gd name="T28" fmla="*/ 91 w 100"/>
                  <a:gd name="T29" fmla="*/ 14 h 35"/>
                  <a:gd name="T30" fmla="*/ 100 w 100"/>
                  <a:gd name="T31" fmla="*/ 35 h 35"/>
                  <a:gd name="T32" fmla="*/ 38 w 100"/>
                  <a:gd name="T33" fmla="*/ 35 h 35"/>
                  <a:gd name="T34" fmla="*/ 0 w 100"/>
                  <a:gd name="T35" fmla="*/ 17 h 35"/>
                  <a:gd name="T36" fmla="*/ 0 w 100"/>
                  <a:gd name="T37" fmla="*/ 17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
                  <a:gd name="T58" fmla="*/ 0 h 35"/>
                  <a:gd name="T59" fmla="*/ 100 w 100"/>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 h="35">
                    <a:moveTo>
                      <a:pt x="0" y="17"/>
                    </a:moveTo>
                    <a:lnTo>
                      <a:pt x="22" y="0"/>
                    </a:lnTo>
                    <a:lnTo>
                      <a:pt x="25" y="0"/>
                    </a:lnTo>
                    <a:lnTo>
                      <a:pt x="29" y="0"/>
                    </a:lnTo>
                    <a:lnTo>
                      <a:pt x="33" y="1"/>
                    </a:lnTo>
                    <a:lnTo>
                      <a:pt x="38" y="1"/>
                    </a:lnTo>
                    <a:lnTo>
                      <a:pt x="44" y="3"/>
                    </a:lnTo>
                    <a:lnTo>
                      <a:pt x="51" y="3"/>
                    </a:lnTo>
                    <a:lnTo>
                      <a:pt x="58" y="3"/>
                    </a:lnTo>
                    <a:lnTo>
                      <a:pt x="65" y="3"/>
                    </a:lnTo>
                    <a:lnTo>
                      <a:pt x="71" y="5"/>
                    </a:lnTo>
                    <a:lnTo>
                      <a:pt x="76" y="7"/>
                    </a:lnTo>
                    <a:lnTo>
                      <a:pt x="82" y="9"/>
                    </a:lnTo>
                    <a:lnTo>
                      <a:pt x="88" y="12"/>
                    </a:lnTo>
                    <a:lnTo>
                      <a:pt x="91" y="14"/>
                    </a:lnTo>
                    <a:lnTo>
                      <a:pt x="100" y="35"/>
                    </a:lnTo>
                    <a:lnTo>
                      <a:pt x="38" y="35"/>
                    </a:lnTo>
                    <a:lnTo>
                      <a:pt x="0" y="17"/>
                    </a:lnTo>
                    <a:close/>
                  </a:path>
                </a:pathLst>
              </a:custGeom>
              <a:solidFill>
                <a:srgbClr val="999999"/>
              </a:solidFill>
              <a:ln w="9525">
                <a:noFill/>
                <a:round/>
                <a:headEnd/>
                <a:tailEnd/>
              </a:ln>
            </p:spPr>
            <p:txBody>
              <a:bodyPr/>
              <a:lstStyle/>
              <a:p>
                <a:endParaRPr lang="en-CA"/>
              </a:p>
            </p:txBody>
          </p:sp>
          <p:sp>
            <p:nvSpPr>
              <p:cNvPr id="17452" name="Freeform 41"/>
              <p:cNvSpPr>
                <a:spLocks/>
              </p:cNvSpPr>
              <p:nvPr/>
            </p:nvSpPr>
            <p:spPr bwMode="auto">
              <a:xfrm>
                <a:off x="4560" y="1879"/>
                <a:ext cx="102" cy="59"/>
              </a:xfrm>
              <a:custGeom>
                <a:avLst/>
                <a:gdLst>
                  <a:gd name="T0" fmla="*/ 0 w 102"/>
                  <a:gd name="T1" fmla="*/ 32 h 59"/>
                  <a:gd name="T2" fmla="*/ 1 w 102"/>
                  <a:gd name="T3" fmla="*/ 31 h 59"/>
                  <a:gd name="T4" fmla="*/ 5 w 102"/>
                  <a:gd name="T5" fmla="*/ 31 h 59"/>
                  <a:gd name="T6" fmla="*/ 10 w 102"/>
                  <a:gd name="T7" fmla="*/ 27 h 59"/>
                  <a:gd name="T8" fmla="*/ 17 w 102"/>
                  <a:gd name="T9" fmla="*/ 23 h 59"/>
                  <a:gd name="T10" fmla="*/ 22 w 102"/>
                  <a:gd name="T11" fmla="*/ 18 h 59"/>
                  <a:gd name="T12" fmla="*/ 27 w 102"/>
                  <a:gd name="T13" fmla="*/ 12 h 59"/>
                  <a:gd name="T14" fmla="*/ 31 w 102"/>
                  <a:gd name="T15" fmla="*/ 8 h 59"/>
                  <a:gd name="T16" fmla="*/ 32 w 102"/>
                  <a:gd name="T17" fmla="*/ 6 h 59"/>
                  <a:gd name="T18" fmla="*/ 32 w 102"/>
                  <a:gd name="T19" fmla="*/ 5 h 59"/>
                  <a:gd name="T20" fmla="*/ 35 w 102"/>
                  <a:gd name="T21" fmla="*/ 3 h 59"/>
                  <a:gd name="T22" fmla="*/ 36 w 102"/>
                  <a:gd name="T23" fmla="*/ 1 h 59"/>
                  <a:gd name="T24" fmla="*/ 38 w 102"/>
                  <a:gd name="T25" fmla="*/ 0 h 59"/>
                  <a:gd name="T26" fmla="*/ 42 w 102"/>
                  <a:gd name="T27" fmla="*/ 0 h 59"/>
                  <a:gd name="T28" fmla="*/ 47 w 102"/>
                  <a:gd name="T29" fmla="*/ 1 h 59"/>
                  <a:gd name="T30" fmla="*/ 54 w 102"/>
                  <a:gd name="T31" fmla="*/ 3 h 59"/>
                  <a:gd name="T32" fmla="*/ 60 w 102"/>
                  <a:gd name="T33" fmla="*/ 5 h 59"/>
                  <a:gd name="T34" fmla="*/ 68 w 102"/>
                  <a:gd name="T35" fmla="*/ 6 h 59"/>
                  <a:gd name="T36" fmla="*/ 76 w 102"/>
                  <a:gd name="T37" fmla="*/ 9 h 59"/>
                  <a:gd name="T38" fmla="*/ 81 w 102"/>
                  <a:gd name="T39" fmla="*/ 12 h 59"/>
                  <a:gd name="T40" fmla="*/ 87 w 102"/>
                  <a:gd name="T41" fmla="*/ 13 h 59"/>
                  <a:gd name="T42" fmla="*/ 90 w 102"/>
                  <a:gd name="T43" fmla="*/ 14 h 59"/>
                  <a:gd name="T44" fmla="*/ 91 w 102"/>
                  <a:gd name="T45" fmla="*/ 15 h 59"/>
                  <a:gd name="T46" fmla="*/ 102 w 102"/>
                  <a:gd name="T47" fmla="*/ 48 h 59"/>
                  <a:gd name="T48" fmla="*/ 63 w 102"/>
                  <a:gd name="T49" fmla="*/ 59 h 59"/>
                  <a:gd name="T50" fmla="*/ 0 w 102"/>
                  <a:gd name="T51" fmla="*/ 32 h 59"/>
                  <a:gd name="T52" fmla="*/ 0 w 102"/>
                  <a:gd name="T53" fmla="*/ 32 h 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2"/>
                  <a:gd name="T82" fmla="*/ 0 h 59"/>
                  <a:gd name="T83" fmla="*/ 102 w 102"/>
                  <a:gd name="T84" fmla="*/ 59 h 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2" h="59">
                    <a:moveTo>
                      <a:pt x="0" y="32"/>
                    </a:moveTo>
                    <a:lnTo>
                      <a:pt x="1" y="31"/>
                    </a:lnTo>
                    <a:lnTo>
                      <a:pt x="5" y="31"/>
                    </a:lnTo>
                    <a:lnTo>
                      <a:pt x="10" y="27"/>
                    </a:lnTo>
                    <a:lnTo>
                      <a:pt x="17" y="23"/>
                    </a:lnTo>
                    <a:lnTo>
                      <a:pt x="22" y="18"/>
                    </a:lnTo>
                    <a:lnTo>
                      <a:pt x="27" y="12"/>
                    </a:lnTo>
                    <a:lnTo>
                      <a:pt x="31" y="8"/>
                    </a:lnTo>
                    <a:lnTo>
                      <a:pt x="32" y="6"/>
                    </a:lnTo>
                    <a:lnTo>
                      <a:pt x="32" y="5"/>
                    </a:lnTo>
                    <a:lnTo>
                      <a:pt x="35" y="3"/>
                    </a:lnTo>
                    <a:lnTo>
                      <a:pt x="36" y="1"/>
                    </a:lnTo>
                    <a:lnTo>
                      <a:pt x="38" y="0"/>
                    </a:lnTo>
                    <a:lnTo>
                      <a:pt x="42" y="0"/>
                    </a:lnTo>
                    <a:lnTo>
                      <a:pt x="47" y="1"/>
                    </a:lnTo>
                    <a:lnTo>
                      <a:pt x="54" y="3"/>
                    </a:lnTo>
                    <a:lnTo>
                      <a:pt x="60" y="5"/>
                    </a:lnTo>
                    <a:lnTo>
                      <a:pt x="68" y="6"/>
                    </a:lnTo>
                    <a:lnTo>
                      <a:pt x="76" y="9"/>
                    </a:lnTo>
                    <a:lnTo>
                      <a:pt x="81" y="12"/>
                    </a:lnTo>
                    <a:lnTo>
                      <a:pt x="87" y="13"/>
                    </a:lnTo>
                    <a:lnTo>
                      <a:pt x="90" y="14"/>
                    </a:lnTo>
                    <a:lnTo>
                      <a:pt x="91" y="15"/>
                    </a:lnTo>
                    <a:lnTo>
                      <a:pt x="102" y="48"/>
                    </a:lnTo>
                    <a:lnTo>
                      <a:pt x="63" y="59"/>
                    </a:lnTo>
                    <a:lnTo>
                      <a:pt x="0" y="32"/>
                    </a:lnTo>
                    <a:close/>
                  </a:path>
                </a:pathLst>
              </a:custGeom>
              <a:solidFill>
                <a:srgbClr val="999999"/>
              </a:solidFill>
              <a:ln w="9525">
                <a:noFill/>
                <a:round/>
                <a:headEnd/>
                <a:tailEnd/>
              </a:ln>
            </p:spPr>
            <p:txBody>
              <a:bodyPr/>
              <a:lstStyle/>
              <a:p>
                <a:endParaRPr lang="en-CA"/>
              </a:p>
            </p:txBody>
          </p:sp>
          <p:sp>
            <p:nvSpPr>
              <p:cNvPr id="17453" name="Freeform 42"/>
              <p:cNvSpPr>
                <a:spLocks/>
              </p:cNvSpPr>
              <p:nvPr/>
            </p:nvSpPr>
            <p:spPr bwMode="auto">
              <a:xfrm>
                <a:off x="4047" y="2214"/>
                <a:ext cx="233" cy="49"/>
              </a:xfrm>
              <a:custGeom>
                <a:avLst/>
                <a:gdLst>
                  <a:gd name="T0" fmla="*/ 4 w 233"/>
                  <a:gd name="T1" fmla="*/ 20 h 49"/>
                  <a:gd name="T2" fmla="*/ 1 w 233"/>
                  <a:gd name="T3" fmla="*/ 17 h 49"/>
                  <a:gd name="T4" fmla="*/ 0 w 233"/>
                  <a:gd name="T5" fmla="*/ 13 h 49"/>
                  <a:gd name="T6" fmla="*/ 1 w 233"/>
                  <a:gd name="T7" fmla="*/ 5 h 49"/>
                  <a:gd name="T8" fmla="*/ 5 w 233"/>
                  <a:gd name="T9" fmla="*/ 2 h 49"/>
                  <a:gd name="T10" fmla="*/ 12 w 233"/>
                  <a:gd name="T11" fmla="*/ 1 h 49"/>
                  <a:gd name="T12" fmla="*/ 20 w 233"/>
                  <a:gd name="T13" fmla="*/ 0 h 49"/>
                  <a:gd name="T14" fmla="*/ 21 w 233"/>
                  <a:gd name="T15" fmla="*/ 0 h 49"/>
                  <a:gd name="T16" fmla="*/ 27 w 233"/>
                  <a:gd name="T17" fmla="*/ 0 h 49"/>
                  <a:gd name="T18" fmla="*/ 34 w 233"/>
                  <a:gd name="T19" fmla="*/ 0 h 49"/>
                  <a:gd name="T20" fmla="*/ 43 w 233"/>
                  <a:gd name="T21" fmla="*/ 2 h 49"/>
                  <a:gd name="T22" fmla="*/ 47 w 233"/>
                  <a:gd name="T23" fmla="*/ 2 h 49"/>
                  <a:gd name="T24" fmla="*/ 52 w 233"/>
                  <a:gd name="T25" fmla="*/ 2 h 49"/>
                  <a:gd name="T26" fmla="*/ 57 w 233"/>
                  <a:gd name="T27" fmla="*/ 4 h 49"/>
                  <a:gd name="T28" fmla="*/ 61 w 233"/>
                  <a:gd name="T29" fmla="*/ 5 h 49"/>
                  <a:gd name="T30" fmla="*/ 66 w 233"/>
                  <a:gd name="T31" fmla="*/ 5 h 49"/>
                  <a:gd name="T32" fmla="*/ 72 w 233"/>
                  <a:gd name="T33" fmla="*/ 5 h 49"/>
                  <a:gd name="T34" fmla="*/ 79 w 233"/>
                  <a:gd name="T35" fmla="*/ 6 h 49"/>
                  <a:gd name="T36" fmla="*/ 85 w 233"/>
                  <a:gd name="T37" fmla="*/ 7 h 49"/>
                  <a:gd name="T38" fmla="*/ 90 w 233"/>
                  <a:gd name="T39" fmla="*/ 7 h 49"/>
                  <a:gd name="T40" fmla="*/ 97 w 233"/>
                  <a:gd name="T41" fmla="*/ 7 h 49"/>
                  <a:gd name="T42" fmla="*/ 101 w 233"/>
                  <a:gd name="T43" fmla="*/ 7 h 49"/>
                  <a:gd name="T44" fmla="*/ 106 w 233"/>
                  <a:gd name="T45" fmla="*/ 7 h 49"/>
                  <a:gd name="T46" fmla="*/ 110 w 233"/>
                  <a:gd name="T47" fmla="*/ 6 h 49"/>
                  <a:gd name="T48" fmla="*/ 115 w 233"/>
                  <a:gd name="T49" fmla="*/ 6 h 49"/>
                  <a:gd name="T50" fmla="*/ 119 w 233"/>
                  <a:gd name="T51" fmla="*/ 5 h 49"/>
                  <a:gd name="T52" fmla="*/ 123 w 233"/>
                  <a:gd name="T53" fmla="*/ 5 h 49"/>
                  <a:gd name="T54" fmla="*/ 128 w 233"/>
                  <a:gd name="T55" fmla="*/ 5 h 49"/>
                  <a:gd name="T56" fmla="*/ 133 w 233"/>
                  <a:gd name="T57" fmla="*/ 4 h 49"/>
                  <a:gd name="T58" fmla="*/ 135 w 233"/>
                  <a:gd name="T59" fmla="*/ 4 h 49"/>
                  <a:gd name="T60" fmla="*/ 137 w 233"/>
                  <a:gd name="T61" fmla="*/ 4 h 49"/>
                  <a:gd name="T62" fmla="*/ 138 w 233"/>
                  <a:gd name="T63" fmla="*/ 6 h 49"/>
                  <a:gd name="T64" fmla="*/ 144 w 233"/>
                  <a:gd name="T65" fmla="*/ 14 h 49"/>
                  <a:gd name="T66" fmla="*/ 148 w 233"/>
                  <a:gd name="T67" fmla="*/ 18 h 49"/>
                  <a:gd name="T68" fmla="*/ 155 w 233"/>
                  <a:gd name="T69" fmla="*/ 22 h 49"/>
                  <a:gd name="T70" fmla="*/ 159 w 233"/>
                  <a:gd name="T71" fmla="*/ 24 h 49"/>
                  <a:gd name="T72" fmla="*/ 166 w 233"/>
                  <a:gd name="T73" fmla="*/ 26 h 49"/>
                  <a:gd name="T74" fmla="*/ 172 w 233"/>
                  <a:gd name="T75" fmla="*/ 26 h 49"/>
                  <a:gd name="T76" fmla="*/ 179 w 233"/>
                  <a:gd name="T77" fmla="*/ 24 h 49"/>
                  <a:gd name="T78" fmla="*/ 182 w 233"/>
                  <a:gd name="T79" fmla="*/ 23 h 49"/>
                  <a:gd name="T80" fmla="*/ 187 w 233"/>
                  <a:gd name="T81" fmla="*/ 23 h 49"/>
                  <a:gd name="T82" fmla="*/ 192 w 233"/>
                  <a:gd name="T83" fmla="*/ 23 h 49"/>
                  <a:gd name="T84" fmla="*/ 196 w 233"/>
                  <a:gd name="T85" fmla="*/ 23 h 49"/>
                  <a:gd name="T86" fmla="*/ 204 w 233"/>
                  <a:gd name="T87" fmla="*/ 20 h 49"/>
                  <a:gd name="T88" fmla="*/ 211 w 233"/>
                  <a:gd name="T89" fmla="*/ 20 h 49"/>
                  <a:gd name="T90" fmla="*/ 215 w 233"/>
                  <a:gd name="T91" fmla="*/ 19 h 49"/>
                  <a:gd name="T92" fmla="*/ 218 w 233"/>
                  <a:gd name="T93" fmla="*/ 19 h 49"/>
                  <a:gd name="T94" fmla="*/ 219 w 233"/>
                  <a:gd name="T95" fmla="*/ 22 h 49"/>
                  <a:gd name="T96" fmla="*/ 224 w 233"/>
                  <a:gd name="T97" fmla="*/ 29 h 49"/>
                  <a:gd name="T98" fmla="*/ 227 w 233"/>
                  <a:gd name="T99" fmla="*/ 33 h 49"/>
                  <a:gd name="T100" fmla="*/ 229 w 233"/>
                  <a:gd name="T101" fmla="*/ 38 h 49"/>
                  <a:gd name="T102" fmla="*/ 232 w 233"/>
                  <a:gd name="T103" fmla="*/ 44 h 49"/>
                  <a:gd name="T104" fmla="*/ 233 w 233"/>
                  <a:gd name="T105" fmla="*/ 49 h 49"/>
                  <a:gd name="T106" fmla="*/ 26 w 233"/>
                  <a:gd name="T107" fmla="*/ 13 h 49"/>
                  <a:gd name="T108" fmla="*/ 4 w 233"/>
                  <a:gd name="T109" fmla="*/ 20 h 49"/>
                  <a:gd name="T110" fmla="*/ 4 w 233"/>
                  <a:gd name="T111" fmla="*/ 20 h 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3"/>
                  <a:gd name="T169" fmla="*/ 0 h 49"/>
                  <a:gd name="T170" fmla="*/ 233 w 233"/>
                  <a:gd name="T171" fmla="*/ 49 h 4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3" h="49">
                    <a:moveTo>
                      <a:pt x="4" y="20"/>
                    </a:moveTo>
                    <a:lnTo>
                      <a:pt x="1" y="17"/>
                    </a:lnTo>
                    <a:lnTo>
                      <a:pt x="0" y="13"/>
                    </a:lnTo>
                    <a:lnTo>
                      <a:pt x="1" y="5"/>
                    </a:lnTo>
                    <a:lnTo>
                      <a:pt x="5" y="2"/>
                    </a:lnTo>
                    <a:lnTo>
                      <a:pt x="12" y="1"/>
                    </a:lnTo>
                    <a:lnTo>
                      <a:pt x="20" y="0"/>
                    </a:lnTo>
                    <a:lnTo>
                      <a:pt x="21" y="0"/>
                    </a:lnTo>
                    <a:lnTo>
                      <a:pt x="27" y="0"/>
                    </a:lnTo>
                    <a:lnTo>
                      <a:pt x="34" y="0"/>
                    </a:lnTo>
                    <a:lnTo>
                      <a:pt x="43" y="2"/>
                    </a:lnTo>
                    <a:lnTo>
                      <a:pt x="47" y="2"/>
                    </a:lnTo>
                    <a:lnTo>
                      <a:pt x="52" y="2"/>
                    </a:lnTo>
                    <a:lnTo>
                      <a:pt x="57" y="4"/>
                    </a:lnTo>
                    <a:lnTo>
                      <a:pt x="61" y="5"/>
                    </a:lnTo>
                    <a:lnTo>
                      <a:pt x="66" y="5"/>
                    </a:lnTo>
                    <a:lnTo>
                      <a:pt x="72" y="5"/>
                    </a:lnTo>
                    <a:lnTo>
                      <a:pt x="79" y="6"/>
                    </a:lnTo>
                    <a:lnTo>
                      <a:pt x="85" y="7"/>
                    </a:lnTo>
                    <a:lnTo>
                      <a:pt x="90" y="7"/>
                    </a:lnTo>
                    <a:lnTo>
                      <a:pt x="97" y="7"/>
                    </a:lnTo>
                    <a:lnTo>
                      <a:pt x="101" y="7"/>
                    </a:lnTo>
                    <a:lnTo>
                      <a:pt x="106" y="7"/>
                    </a:lnTo>
                    <a:lnTo>
                      <a:pt x="110" y="6"/>
                    </a:lnTo>
                    <a:lnTo>
                      <a:pt x="115" y="6"/>
                    </a:lnTo>
                    <a:lnTo>
                      <a:pt x="119" y="5"/>
                    </a:lnTo>
                    <a:lnTo>
                      <a:pt x="123" y="5"/>
                    </a:lnTo>
                    <a:lnTo>
                      <a:pt x="128" y="5"/>
                    </a:lnTo>
                    <a:lnTo>
                      <a:pt x="133" y="4"/>
                    </a:lnTo>
                    <a:lnTo>
                      <a:pt x="135" y="4"/>
                    </a:lnTo>
                    <a:lnTo>
                      <a:pt x="137" y="4"/>
                    </a:lnTo>
                    <a:lnTo>
                      <a:pt x="138" y="6"/>
                    </a:lnTo>
                    <a:lnTo>
                      <a:pt x="144" y="14"/>
                    </a:lnTo>
                    <a:lnTo>
                      <a:pt x="148" y="18"/>
                    </a:lnTo>
                    <a:lnTo>
                      <a:pt x="155" y="22"/>
                    </a:lnTo>
                    <a:lnTo>
                      <a:pt x="159" y="24"/>
                    </a:lnTo>
                    <a:lnTo>
                      <a:pt x="166" y="26"/>
                    </a:lnTo>
                    <a:lnTo>
                      <a:pt x="172" y="26"/>
                    </a:lnTo>
                    <a:lnTo>
                      <a:pt x="179" y="24"/>
                    </a:lnTo>
                    <a:lnTo>
                      <a:pt x="182" y="23"/>
                    </a:lnTo>
                    <a:lnTo>
                      <a:pt x="187" y="23"/>
                    </a:lnTo>
                    <a:lnTo>
                      <a:pt x="192" y="23"/>
                    </a:lnTo>
                    <a:lnTo>
                      <a:pt x="196" y="23"/>
                    </a:lnTo>
                    <a:lnTo>
                      <a:pt x="204" y="20"/>
                    </a:lnTo>
                    <a:lnTo>
                      <a:pt x="211" y="20"/>
                    </a:lnTo>
                    <a:lnTo>
                      <a:pt x="215" y="19"/>
                    </a:lnTo>
                    <a:lnTo>
                      <a:pt x="218" y="19"/>
                    </a:lnTo>
                    <a:lnTo>
                      <a:pt x="219" y="22"/>
                    </a:lnTo>
                    <a:lnTo>
                      <a:pt x="224" y="29"/>
                    </a:lnTo>
                    <a:lnTo>
                      <a:pt x="227" y="33"/>
                    </a:lnTo>
                    <a:lnTo>
                      <a:pt x="229" y="38"/>
                    </a:lnTo>
                    <a:lnTo>
                      <a:pt x="232" y="44"/>
                    </a:lnTo>
                    <a:lnTo>
                      <a:pt x="233" y="49"/>
                    </a:lnTo>
                    <a:lnTo>
                      <a:pt x="26" y="13"/>
                    </a:lnTo>
                    <a:lnTo>
                      <a:pt x="4" y="20"/>
                    </a:lnTo>
                    <a:close/>
                  </a:path>
                </a:pathLst>
              </a:custGeom>
              <a:solidFill>
                <a:srgbClr val="666666"/>
              </a:solidFill>
              <a:ln w="9525">
                <a:noFill/>
                <a:round/>
                <a:headEnd/>
                <a:tailEnd/>
              </a:ln>
            </p:spPr>
            <p:txBody>
              <a:bodyPr/>
              <a:lstStyle/>
              <a:p>
                <a:endParaRPr lang="en-CA"/>
              </a:p>
            </p:txBody>
          </p:sp>
          <p:sp>
            <p:nvSpPr>
              <p:cNvPr id="17454" name="Freeform 43"/>
              <p:cNvSpPr>
                <a:spLocks/>
              </p:cNvSpPr>
              <p:nvPr/>
            </p:nvSpPr>
            <p:spPr bwMode="auto">
              <a:xfrm>
                <a:off x="3228" y="1307"/>
                <a:ext cx="2088" cy="1782"/>
              </a:xfrm>
              <a:custGeom>
                <a:avLst/>
                <a:gdLst>
                  <a:gd name="T0" fmla="*/ 26 w 2088"/>
                  <a:gd name="T1" fmla="*/ 1710 h 1782"/>
                  <a:gd name="T2" fmla="*/ 80 w 2088"/>
                  <a:gd name="T3" fmla="*/ 1602 h 1782"/>
                  <a:gd name="T4" fmla="*/ 115 w 2088"/>
                  <a:gd name="T5" fmla="*/ 1553 h 1782"/>
                  <a:gd name="T6" fmla="*/ 173 w 2088"/>
                  <a:gd name="T7" fmla="*/ 1549 h 1782"/>
                  <a:gd name="T8" fmla="*/ 272 w 2088"/>
                  <a:gd name="T9" fmla="*/ 1548 h 1782"/>
                  <a:gd name="T10" fmla="*/ 331 w 2088"/>
                  <a:gd name="T11" fmla="*/ 1548 h 1782"/>
                  <a:gd name="T12" fmla="*/ 350 w 2088"/>
                  <a:gd name="T13" fmla="*/ 1460 h 1782"/>
                  <a:gd name="T14" fmla="*/ 385 w 2088"/>
                  <a:gd name="T15" fmla="*/ 1332 h 1782"/>
                  <a:gd name="T16" fmla="*/ 406 w 2088"/>
                  <a:gd name="T17" fmla="*/ 1267 h 1782"/>
                  <a:gd name="T18" fmla="*/ 471 w 2088"/>
                  <a:gd name="T19" fmla="*/ 1254 h 1782"/>
                  <a:gd name="T20" fmla="*/ 621 w 2088"/>
                  <a:gd name="T21" fmla="*/ 1245 h 1782"/>
                  <a:gd name="T22" fmla="*/ 730 w 2088"/>
                  <a:gd name="T23" fmla="*/ 1247 h 1782"/>
                  <a:gd name="T24" fmla="*/ 750 w 2088"/>
                  <a:gd name="T25" fmla="*/ 1173 h 1782"/>
                  <a:gd name="T26" fmla="*/ 800 w 2088"/>
                  <a:gd name="T27" fmla="*/ 1019 h 1782"/>
                  <a:gd name="T28" fmla="*/ 844 w 2088"/>
                  <a:gd name="T29" fmla="*/ 924 h 1782"/>
                  <a:gd name="T30" fmla="*/ 1137 w 2088"/>
                  <a:gd name="T31" fmla="*/ 929 h 1782"/>
                  <a:gd name="T32" fmla="*/ 1199 w 2088"/>
                  <a:gd name="T33" fmla="*/ 773 h 1782"/>
                  <a:gd name="T34" fmla="*/ 1273 w 2088"/>
                  <a:gd name="T35" fmla="*/ 636 h 1782"/>
                  <a:gd name="T36" fmla="*/ 1311 w 2088"/>
                  <a:gd name="T37" fmla="*/ 613 h 1782"/>
                  <a:gd name="T38" fmla="*/ 1396 w 2088"/>
                  <a:gd name="T39" fmla="*/ 638 h 1782"/>
                  <a:gd name="T40" fmla="*/ 1473 w 2088"/>
                  <a:gd name="T41" fmla="*/ 671 h 1782"/>
                  <a:gd name="T42" fmla="*/ 1521 w 2088"/>
                  <a:gd name="T43" fmla="*/ 617 h 1782"/>
                  <a:gd name="T44" fmla="*/ 1652 w 2088"/>
                  <a:gd name="T45" fmla="*/ 383 h 1782"/>
                  <a:gd name="T46" fmla="*/ 1759 w 2088"/>
                  <a:gd name="T47" fmla="*/ 223 h 1782"/>
                  <a:gd name="T48" fmla="*/ 1770 w 2088"/>
                  <a:gd name="T49" fmla="*/ 183 h 1782"/>
                  <a:gd name="T50" fmla="*/ 1713 w 2088"/>
                  <a:gd name="T51" fmla="*/ 134 h 1782"/>
                  <a:gd name="T52" fmla="*/ 1646 w 2088"/>
                  <a:gd name="T53" fmla="*/ 96 h 1782"/>
                  <a:gd name="T54" fmla="*/ 1664 w 2088"/>
                  <a:gd name="T55" fmla="*/ 81 h 1782"/>
                  <a:gd name="T56" fmla="*/ 1828 w 2088"/>
                  <a:gd name="T57" fmla="*/ 49 h 1782"/>
                  <a:gd name="T58" fmla="*/ 2017 w 2088"/>
                  <a:gd name="T59" fmla="*/ 9 h 1782"/>
                  <a:gd name="T60" fmla="*/ 2067 w 2088"/>
                  <a:gd name="T61" fmla="*/ 32 h 1782"/>
                  <a:gd name="T62" fmla="*/ 2087 w 2088"/>
                  <a:gd name="T63" fmla="*/ 276 h 1782"/>
                  <a:gd name="T64" fmla="*/ 2072 w 2088"/>
                  <a:gd name="T65" fmla="*/ 486 h 1782"/>
                  <a:gd name="T66" fmla="*/ 2056 w 2088"/>
                  <a:gd name="T67" fmla="*/ 535 h 1782"/>
                  <a:gd name="T68" fmla="*/ 2022 w 2088"/>
                  <a:gd name="T69" fmla="*/ 475 h 1782"/>
                  <a:gd name="T70" fmla="*/ 1962 w 2088"/>
                  <a:gd name="T71" fmla="*/ 396 h 1782"/>
                  <a:gd name="T72" fmla="*/ 1923 w 2088"/>
                  <a:gd name="T73" fmla="*/ 381 h 1782"/>
                  <a:gd name="T74" fmla="*/ 1834 w 2088"/>
                  <a:gd name="T75" fmla="*/ 563 h 1782"/>
                  <a:gd name="T76" fmla="*/ 1716 w 2088"/>
                  <a:gd name="T77" fmla="*/ 862 h 1782"/>
                  <a:gd name="T78" fmla="*/ 1663 w 2088"/>
                  <a:gd name="T79" fmla="*/ 984 h 1782"/>
                  <a:gd name="T80" fmla="*/ 1574 w 2088"/>
                  <a:gd name="T81" fmla="*/ 947 h 1782"/>
                  <a:gd name="T82" fmla="*/ 1422 w 2088"/>
                  <a:gd name="T83" fmla="*/ 898 h 1782"/>
                  <a:gd name="T84" fmla="*/ 1356 w 2088"/>
                  <a:gd name="T85" fmla="*/ 886 h 1782"/>
                  <a:gd name="T86" fmla="*/ 1331 w 2088"/>
                  <a:gd name="T87" fmla="*/ 1056 h 1782"/>
                  <a:gd name="T88" fmla="*/ 1302 w 2088"/>
                  <a:gd name="T89" fmla="*/ 1244 h 1782"/>
                  <a:gd name="T90" fmla="*/ 1294 w 2088"/>
                  <a:gd name="T91" fmla="*/ 1312 h 1782"/>
                  <a:gd name="T92" fmla="*/ 1198 w 2088"/>
                  <a:gd name="T93" fmla="*/ 1287 h 1782"/>
                  <a:gd name="T94" fmla="*/ 1037 w 2088"/>
                  <a:gd name="T95" fmla="*/ 1256 h 1782"/>
                  <a:gd name="T96" fmla="*/ 945 w 2088"/>
                  <a:gd name="T97" fmla="*/ 1248 h 1782"/>
                  <a:gd name="T98" fmla="*/ 936 w 2088"/>
                  <a:gd name="T99" fmla="*/ 1307 h 1782"/>
                  <a:gd name="T100" fmla="*/ 920 w 2088"/>
                  <a:gd name="T101" fmla="*/ 1446 h 1782"/>
                  <a:gd name="T102" fmla="*/ 905 w 2088"/>
                  <a:gd name="T103" fmla="*/ 1554 h 1782"/>
                  <a:gd name="T104" fmla="*/ 844 w 2088"/>
                  <a:gd name="T105" fmla="*/ 1551 h 1782"/>
                  <a:gd name="T106" fmla="*/ 661 w 2088"/>
                  <a:gd name="T107" fmla="*/ 1524 h 1782"/>
                  <a:gd name="T108" fmla="*/ 537 w 2088"/>
                  <a:gd name="T109" fmla="*/ 1520 h 1782"/>
                  <a:gd name="T110" fmla="*/ 526 w 2088"/>
                  <a:gd name="T111" fmla="*/ 1552 h 1782"/>
                  <a:gd name="T112" fmla="*/ 537 w 2088"/>
                  <a:gd name="T113" fmla="*/ 1670 h 1782"/>
                  <a:gd name="T114" fmla="*/ 535 w 2088"/>
                  <a:gd name="T115" fmla="*/ 1763 h 17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88"/>
                  <a:gd name="T175" fmla="*/ 0 h 1782"/>
                  <a:gd name="T176" fmla="*/ 2088 w 2088"/>
                  <a:gd name="T177" fmla="*/ 1782 h 178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88" h="1782">
                    <a:moveTo>
                      <a:pt x="0" y="1773"/>
                    </a:moveTo>
                    <a:lnTo>
                      <a:pt x="0" y="1771"/>
                    </a:lnTo>
                    <a:lnTo>
                      <a:pt x="1" y="1768"/>
                    </a:lnTo>
                    <a:lnTo>
                      <a:pt x="3" y="1764"/>
                    </a:lnTo>
                    <a:lnTo>
                      <a:pt x="7" y="1758"/>
                    </a:lnTo>
                    <a:lnTo>
                      <a:pt x="9" y="1750"/>
                    </a:lnTo>
                    <a:lnTo>
                      <a:pt x="13" y="1741"/>
                    </a:lnTo>
                    <a:lnTo>
                      <a:pt x="17" y="1731"/>
                    </a:lnTo>
                    <a:lnTo>
                      <a:pt x="22" y="1722"/>
                    </a:lnTo>
                    <a:lnTo>
                      <a:pt x="26" y="1710"/>
                    </a:lnTo>
                    <a:lnTo>
                      <a:pt x="31" y="1699"/>
                    </a:lnTo>
                    <a:lnTo>
                      <a:pt x="37" y="1686"/>
                    </a:lnTo>
                    <a:lnTo>
                      <a:pt x="43" y="1674"/>
                    </a:lnTo>
                    <a:lnTo>
                      <a:pt x="48" y="1661"/>
                    </a:lnTo>
                    <a:lnTo>
                      <a:pt x="54" y="1651"/>
                    </a:lnTo>
                    <a:lnTo>
                      <a:pt x="59" y="1639"/>
                    </a:lnTo>
                    <a:lnTo>
                      <a:pt x="66" y="1630"/>
                    </a:lnTo>
                    <a:lnTo>
                      <a:pt x="70" y="1619"/>
                    </a:lnTo>
                    <a:lnTo>
                      <a:pt x="75" y="1610"/>
                    </a:lnTo>
                    <a:lnTo>
                      <a:pt x="80" y="1602"/>
                    </a:lnTo>
                    <a:lnTo>
                      <a:pt x="85" y="1594"/>
                    </a:lnTo>
                    <a:lnTo>
                      <a:pt x="89" y="1587"/>
                    </a:lnTo>
                    <a:lnTo>
                      <a:pt x="94" y="1580"/>
                    </a:lnTo>
                    <a:lnTo>
                      <a:pt x="98" y="1574"/>
                    </a:lnTo>
                    <a:lnTo>
                      <a:pt x="102" y="1570"/>
                    </a:lnTo>
                    <a:lnTo>
                      <a:pt x="104" y="1565"/>
                    </a:lnTo>
                    <a:lnTo>
                      <a:pt x="107" y="1562"/>
                    </a:lnTo>
                    <a:lnTo>
                      <a:pt x="110" y="1558"/>
                    </a:lnTo>
                    <a:lnTo>
                      <a:pt x="112" y="1556"/>
                    </a:lnTo>
                    <a:lnTo>
                      <a:pt x="115" y="1553"/>
                    </a:lnTo>
                    <a:lnTo>
                      <a:pt x="117" y="1553"/>
                    </a:lnTo>
                    <a:lnTo>
                      <a:pt x="119" y="1552"/>
                    </a:lnTo>
                    <a:lnTo>
                      <a:pt x="125" y="1552"/>
                    </a:lnTo>
                    <a:lnTo>
                      <a:pt x="129" y="1551"/>
                    </a:lnTo>
                    <a:lnTo>
                      <a:pt x="135" y="1551"/>
                    </a:lnTo>
                    <a:lnTo>
                      <a:pt x="142" y="1551"/>
                    </a:lnTo>
                    <a:lnTo>
                      <a:pt x="149" y="1551"/>
                    </a:lnTo>
                    <a:lnTo>
                      <a:pt x="157" y="1551"/>
                    </a:lnTo>
                    <a:lnTo>
                      <a:pt x="165" y="1551"/>
                    </a:lnTo>
                    <a:lnTo>
                      <a:pt x="173" y="1549"/>
                    </a:lnTo>
                    <a:lnTo>
                      <a:pt x="183" y="1549"/>
                    </a:lnTo>
                    <a:lnTo>
                      <a:pt x="193" y="1549"/>
                    </a:lnTo>
                    <a:lnTo>
                      <a:pt x="204" y="1549"/>
                    </a:lnTo>
                    <a:lnTo>
                      <a:pt x="213" y="1549"/>
                    </a:lnTo>
                    <a:lnTo>
                      <a:pt x="224" y="1549"/>
                    </a:lnTo>
                    <a:lnTo>
                      <a:pt x="233" y="1548"/>
                    </a:lnTo>
                    <a:lnTo>
                      <a:pt x="242" y="1548"/>
                    </a:lnTo>
                    <a:lnTo>
                      <a:pt x="253" y="1548"/>
                    </a:lnTo>
                    <a:lnTo>
                      <a:pt x="263" y="1548"/>
                    </a:lnTo>
                    <a:lnTo>
                      <a:pt x="272" y="1548"/>
                    </a:lnTo>
                    <a:lnTo>
                      <a:pt x="281" y="1548"/>
                    </a:lnTo>
                    <a:lnTo>
                      <a:pt x="290" y="1548"/>
                    </a:lnTo>
                    <a:lnTo>
                      <a:pt x="298" y="1548"/>
                    </a:lnTo>
                    <a:lnTo>
                      <a:pt x="304" y="1548"/>
                    </a:lnTo>
                    <a:lnTo>
                      <a:pt x="310" y="1548"/>
                    </a:lnTo>
                    <a:lnTo>
                      <a:pt x="316" y="1548"/>
                    </a:lnTo>
                    <a:lnTo>
                      <a:pt x="322" y="1548"/>
                    </a:lnTo>
                    <a:lnTo>
                      <a:pt x="329" y="1548"/>
                    </a:lnTo>
                    <a:lnTo>
                      <a:pt x="331" y="1549"/>
                    </a:lnTo>
                    <a:lnTo>
                      <a:pt x="331" y="1548"/>
                    </a:lnTo>
                    <a:lnTo>
                      <a:pt x="331" y="1545"/>
                    </a:lnTo>
                    <a:lnTo>
                      <a:pt x="331" y="1540"/>
                    </a:lnTo>
                    <a:lnTo>
                      <a:pt x="334" y="1534"/>
                    </a:lnTo>
                    <a:lnTo>
                      <a:pt x="335" y="1526"/>
                    </a:lnTo>
                    <a:lnTo>
                      <a:pt x="336" y="1518"/>
                    </a:lnTo>
                    <a:lnTo>
                      <a:pt x="339" y="1508"/>
                    </a:lnTo>
                    <a:lnTo>
                      <a:pt x="343" y="1498"/>
                    </a:lnTo>
                    <a:lnTo>
                      <a:pt x="345" y="1485"/>
                    </a:lnTo>
                    <a:lnTo>
                      <a:pt x="348" y="1473"/>
                    </a:lnTo>
                    <a:lnTo>
                      <a:pt x="350" y="1460"/>
                    </a:lnTo>
                    <a:lnTo>
                      <a:pt x="354" y="1448"/>
                    </a:lnTo>
                    <a:lnTo>
                      <a:pt x="357" y="1433"/>
                    </a:lnTo>
                    <a:lnTo>
                      <a:pt x="361" y="1419"/>
                    </a:lnTo>
                    <a:lnTo>
                      <a:pt x="365" y="1405"/>
                    </a:lnTo>
                    <a:lnTo>
                      <a:pt x="368" y="1394"/>
                    </a:lnTo>
                    <a:lnTo>
                      <a:pt x="371" y="1379"/>
                    </a:lnTo>
                    <a:lnTo>
                      <a:pt x="375" y="1368"/>
                    </a:lnTo>
                    <a:lnTo>
                      <a:pt x="377" y="1355"/>
                    </a:lnTo>
                    <a:lnTo>
                      <a:pt x="381" y="1343"/>
                    </a:lnTo>
                    <a:lnTo>
                      <a:pt x="385" y="1332"/>
                    </a:lnTo>
                    <a:lnTo>
                      <a:pt x="388" y="1321"/>
                    </a:lnTo>
                    <a:lnTo>
                      <a:pt x="390" y="1312"/>
                    </a:lnTo>
                    <a:lnTo>
                      <a:pt x="394" y="1305"/>
                    </a:lnTo>
                    <a:lnTo>
                      <a:pt x="395" y="1296"/>
                    </a:lnTo>
                    <a:lnTo>
                      <a:pt x="398" y="1288"/>
                    </a:lnTo>
                    <a:lnTo>
                      <a:pt x="399" y="1281"/>
                    </a:lnTo>
                    <a:lnTo>
                      <a:pt x="402" y="1278"/>
                    </a:lnTo>
                    <a:lnTo>
                      <a:pt x="404" y="1270"/>
                    </a:lnTo>
                    <a:lnTo>
                      <a:pt x="406" y="1269"/>
                    </a:lnTo>
                    <a:lnTo>
                      <a:pt x="406" y="1267"/>
                    </a:lnTo>
                    <a:lnTo>
                      <a:pt x="408" y="1267"/>
                    </a:lnTo>
                    <a:lnTo>
                      <a:pt x="411" y="1266"/>
                    </a:lnTo>
                    <a:lnTo>
                      <a:pt x="416" y="1265"/>
                    </a:lnTo>
                    <a:lnTo>
                      <a:pt x="420" y="1263"/>
                    </a:lnTo>
                    <a:lnTo>
                      <a:pt x="426" y="1262"/>
                    </a:lnTo>
                    <a:lnTo>
                      <a:pt x="433" y="1261"/>
                    </a:lnTo>
                    <a:lnTo>
                      <a:pt x="442" y="1261"/>
                    </a:lnTo>
                    <a:lnTo>
                      <a:pt x="451" y="1258"/>
                    </a:lnTo>
                    <a:lnTo>
                      <a:pt x="461" y="1256"/>
                    </a:lnTo>
                    <a:lnTo>
                      <a:pt x="471" y="1254"/>
                    </a:lnTo>
                    <a:lnTo>
                      <a:pt x="484" y="1253"/>
                    </a:lnTo>
                    <a:lnTo>
                      <a:pt x="497" y="1251"/>
                    </a:lnTo>
                    <a:lnTo>
                      <a:pt x="511" y="1249"/>
                    </a:lnTo>
                    <a:lnTo>
                      <a:pt x="526" y="1248"/>
                    </a:lnTo>
                    <a:lnTo>
                      <a:pt x="541" y="1248"/>
                    </a:lnTo>
                    <a:lnTo>
                      <a:pt x="555" y="1247"/>
                    </a:lnTo>
                    <a:lnTo>
                      <a:pt x="572" y="1245"/>
                    </a:lnTo>
                    <a:lnTo>
                      <a:pt x="589" y="1245"/>
                    </a:lnTo>
                    <a:lnTo>
                      <a:pt x="605" y="1245"/>
                    </a:lnTo>
                    <a:lnTo>
                      <a:pt x="621" y="1245"/>
                    </a:lnTo>
                    <a:lnTo>
                      <a:pt x="638" y="1245"/>
                    </a:lnTo>
                    <a:lnTo>
                      <a:pt x="652" y="1245"/>
                    </a:lnTo>
                    <a:lnTo>
                      <a:pt x="667" y="1245"/>
                    </a:lnTo>
                    <a:lnTo>
                      <a:pt x="680" y="1245"/>
                    </a:lnTo>
                    <a:lnTo>
                      <a:pt x="693" y="1245"/>
                    </a:lnTo>
                    <a:lnTo>
                      <a:pt x="703" y="1245"/>
                    </a:lnTo>
                    <a:lnTo>
                      <a:pt x="714" y="1247"/>
                    </a:lnTo>
                    <a:lnTo>
                      <a:pt x="721" y="1247"/>
                    </a:lnTo>
                    <a:lnTo>
                      <a:pt x="726" y="1247"/>
                    </a:lnTo>
                    <a:lnTo>
                      <a:pt x="730" y="1247"/>
                    </a:lnTo>
                    <a:lnTo>
                      <a:pt x="733" y="1248"/>
                    </a:lnTo>
                    <a:lnTo>
                      <a:pt x="733" y="1247"/>
                    </a:lnTo>
                    <a:lnTo>
                      <a:pt x="733" y="1243"/>
                    </a:lnTo>
                    <a:lnTo>
                      <a:pt x="733" y="1236"/>
                    </a:lnTo>
                    <a:lnTo>
                      <a:pt x="735" y="1230"/>
                    </a:lnTo>
                    <a:lnTo>
                      <a:pt x="738" y="1221"/>
                    </a:lnTo>
                    <a:lnTo>
                      <a:pt x="741" y="1211"/>
                    </a:lnTo>
                    <a:lnTo>
                      <a:pt x="742" y="1199"/>
                    </a:lnTo>
                    <a:lnTo>
                      <a:pt x="747" y="1187"/>
                    </a:lnTo>
                    <a:lnTo>
                      <a:pt x="750" y="1173"/>
                    </a:lnTo>
                    <a:lnTo>
                      <a:pt x="754" y="1159"/>
                    </a:lnTo>
                    <a:lnTo>
                      <a:pt x="759" y="1144"/>
                    </a:lnTo>
                    <a:lnTo>
                      <a:pt x="764" y="1130"/>
                    </a:lnTo>
                    <a:lnTo>
                      <a:pt x="768" y="1113"/>
                    </a:lnTo>
                    <a:lnTo>
                      <a:pt x="773" y="1097"/>
                    </a:lnTo>
                    <a:lnTo>
                      <a:pt x="778" y="1081"/>
                    </a:lnTo>
                    <a:lnTo>
                      <a:pt x="784" y="1066"/>
                    </a:lnTo>
                    <a:lnTo>
                      <a:pt x="790" y="1050"/>
                    </a:lnTo>
                    <a:lnTo>
                      <a:pt x="793" y="1034"/>
                    </a:lnTo>
                    <a:lnTo>
                      <a:pt x="800" y="1019"/>
                    </a:lnTo>
                    <a:lnTo>
                      <a:pt x="805" y="1007"/>
                    </a:lnTo>
                    <a:lnTo>
                      <a:pt x="810" y="993"/>
                    </a:lnTo>
                    <a:lnTo>
                      <a:pt x="817" y="981"/>
                    </a:lnTo>
                    <a:lnTo>
                      <a:pt x="822" y="970"/>
                    </a:lnTo>
                    <a:lnTo>
                      <a:pt x="827" y="961"/>
                    </a:lnTo>
                    <a:lnTo>
                      <a:pt x="831" y="951"/>
                    </a:lnTo>
                    <a:lnTo>
                      <a:pt x="836" y="942"/>
                    </a:lnTo>
                    <a:lnTo>
                      <a:pt x="839" y="935"/>
                    </a:lnTo>
                    <a:lnTo>
                      <a:pt x="842" y="929"/>
                    </a:lnTo>
                    <a:lnTo>
                      <a:pt x="844" y="924"/>
                    </a:lnTo>
                    <a:lnTo>
                      <a:pt x="846" y="921"/>
                    </a:lnTo>
                    <a:lnTo>
                      <a:pt x="848" y="918"/>
                    </a:lnTo>
                    <a:lnTo>
                      <a:pt x="849" y="918"/>
                    </a:lnTo>
                    <a:lnTo>
                      <a:pt x="1126" y="969"/>
                    </a:lnTo>
                    <a:lnTo>
                      <a:pt x="1126" y="967"/>
                    </a:lnTo>
                    <a:lnTo>
                      <a:pt x="1127" y="963"/>
                    </a:lnTo>
                    <a:lnTo>
                      <a:pt x="1128" y="957"/>
                    </a:lnTo>
                    <a:lnTo>
                      <a:pt x="1131" y="949"/>
                    </a:lnTo>
                    <a:lnTo>
                      <a:pt x="1133" y="939"/>
                    </a:lnTo>
                    <a:lnTo>
                      <a:pt x="1137" y="929"/>
                    </a:lnTo>
                    <a:lnTo>
                      <a:pt x="1141" y="916"/>
                    </a:lnTo>
                    <a:lnTo>
                      <a:pt x="1146" y="904"/>
                    </a:lnTo>
                    <a:lnTo>
                      <a:pt x="1151" y="887"/>
                    </a:lnTo>
                    <a:lnTo>
                      <a:pt x="1157" y="873"/>
                    </a:lnTo>
                    <a:lnTo>
                      <a:pt x="1163" y="857"/>
                    </a:lnTo>
                    <a:lnTo>
                      <a:pt x="1170" y="840"/>
                    </a:lnTo>
                    <a:lnTo>
                      <a:pt x="1176" y="822"/>
                    </a:lnTo>
                    <a:lnTo>
                      <a:pt x="1184" y="806"/>
                    </a:lnTo>
                    <a:lnTo>
                      <a:pt x="1190" y="788"/>
                    </a:lnTo>
                    <a:lnTo>
                      <a:pt x="1199" y="773"/>
                    </a:lnTo>
                    <a:lnTo>
                      <a:pt x="1207" y="755"/>
                    </a:lnTo>
                    <a:lnTo>
                      <a:pt x="1213" y="739"/>
                    </a:lnTo>
                    <a:lnTo>
                      <a:pt x="1221" y="724"/>
                    </a:lnTo>
                    <a:lnTo>
                      <a:pt x="1230" y="708"/>
                    </a:lnTo>
                    <a:lnTo>
                      <a:pt x="1238" y="694"/>
                    </a:lnTo>
                    <a:lnTo>
                      <a:pt x="1244" y="680"/>
                    </a:lnTo>
                    <a:lnTo>
                      <a:pt x="1252" y="667"/>
                    </a:lnTo>
                    <a:lnTo>
                      <a:pt x="1260" y="657"/>
                    </a:lnTo>
                    <a:lnTo>
                      <a:pt x="1265" y="645"/>
                    </a:lnTo>
                    <a:lnTo>
                      <a:pt x="1273" y="636"/>
                    </a:lnTo>
                    <a:lnTo>
                      <a:pt x="1276" y="629"/>
                    </a:lnTo>
                    <a:lnTo>
                      <a:pt x="1282" y="621"/>
                    </a:lnTo>
                    <a:lnTo>
                      <a:pt x="1285" y="616"/>
                    </a:lnTo>
                    <a:lnTo>
                      <a:pt x="1288" y="612"/>
                    </a:lnTo>
                    <a:lnTo>
                      <a:pt x="1291" y="609"/>
                    </a:lnTo>
                    <a:lnTo>
                      <a:pt x="1293" y="609"/>
                    </a:lnTo>
                    <a:lnTo>
                      <a:pt x="1301" y="611"/>
                    </a:lnTo>
                    <a:lnTo>
                      <a:pt x="1305" y="612"/>
                    </a:lnTo>
                    <a:lnTo>
                      <a:pt x="1311" y="613"/>
                    </a:lnTo>
                    <a:lnTo>
                      <a:pt x="1318" y="614"/>
                    </a:lnTo>
                    <a:lnTo>
                      <a:pt x="1325" y="617"/>
                    </a:lnTo>
                    <a:lnTo>
                      <a:pt x="1333" y="618"/>
                    </a:lnTo>
                    <a:lnTo>
                      <a:pt x="1341" y="621"/>
                    </a:lnTo>
                    <a:lnTo>
                      <a:pt x="1349" y="623"/>
                    </a:lnTo>
                    <a:lnTo>
                      <a:pt x="1359" y="626"/>
                    </a:lnTo>
                    <a:lnTo>
                      <a:pt x="1368" y="629"/>
                    </a:lnTo>
                    <a:lnTo>
                      <a:pt x="1377" y="631"/>
                    </a:lnTo>
                    <a:lnTo>
                      <a:pt x="1386" y="635"/>
                    </a:lnTo>
                    <a:lnTo>
                      <a:pt x="1396" y="638"/>
                    </a:lnTo>
                    <a:lnTo>
                      <a:pt x="1405" y="640"/>
                    </a:lnTo>
                    <a:lnTo>
                      <a:pt x="1414" y="644"/>
                    </a:lnTo>
                    <a:lnTo>
                      <a:pt x="1422" y="648"/>
                    </a:lnTo>
                    <a:lnTo>
                      <a:pt x="1431" y="652"/>
                    </a:lnTo>
                    <a:lnTo>
                      <a:pt x="1439" y="656"/>
                    </a:lnTo>
                    <a:lnTo>
                      <a:pt x="1448" y="658"/>
                    </a:lnTo>
                    <a:lnTo>
                      <a:pt x="1454" y="662"/>
                    </a:lnTo>
                    <a:lnTo>
                      <a:pt x="1462" y="666"/>
                    </a:lnTo>
                    <a:lnTo>
                      <a:pt x="1467" y="669"/>
                    </a:lnTo>
                    <a:lnTo>
                      <a:pt x="1473" y="671"/>
                    </a:lnTo>
                    <a:lnTo>
                      <a:pt x="1477" y="674"/>
                    </a:lnTo>
                    <a:lnTo>
                      <a:pt x="1482" y="676"/>
                    </a:lnTo>
                    <a:lnTo>
                      <a:pt x="1488" y="679"/>
                    </a:lnTo>
                    <a:lnTo>
                      <a:pt x="1490" y="680"/>
                    </a:lnTo>
                    <a:lnTo>
                      <a:pt x="1490" y="678"/>
                    </a:lnTo>
                    <a:lnTo>
                      <a:pt x="1494" y="672"/>
                    </a:lnTo>
                    <a:lnTo>
                      <a:pt x="1498" y="662"/>
                    </a:lnTo>
                    <a:lnTo>
                      <a:pt x="1504" y="651"/>
                    </a:lnTo>
                    <a:lnTo>
                      <a:pt x="1512" y="635"/>
                    </a:lnTo>
                    <a:lnTo>
                      <a:pt x="1521" y="617"/>
                    </a:lnTo>
                    <a:lnTo>
                      <a:pt x="1531" y="598"/>
                    </a:lnTo>
                    <a:lnTo>
                      <a:pt x="1543" y="577"/>
                    </a:lnTo>
                    <a:lnTo>
                      <a:pt x="1555" y="553"/>
                    </a:lnTo>
                    <a:lnTo>
                      <a:pt x="1569" y="529"/>
                    </a:lnTo>
                    <a:lnTo>
                      <a:pt x="1580" y="504"/>
                    </a:lnTo>
                    <a:lnTo>
                      <a:pt x="1596" y="479"/>
                    </a:lnTo>
                    <a:lnTo>
                      <a:pt x="1609" y="455"/>
                    </a:lnTo>
                    <a:lnTo>
                      <a:pt x="1624" y="429"/>
                    </a:lnTo>
                    <a:lnTo>
                      <a:pt x="1638" y="406"/>
                    </a:lnTo>
                    <a:lnTo>
                      <a:pt x="1652" y="383"/>
                    </a:lnTo>
                    <a:lnTo>
                      <a:pt x="1664" y="361"/>
                    </a:lnTo>
                    <a:lnTo>
                      <a:pt x="1678" y="340"/>
                    </a:lnTo>
                    <a:lnTo>
                      <a:pt x="1690" y="321"/>
                    </a:lnTo>
                    <a:lnTo>
                      <a:pt x="1703" y="303"/>
                    </a:lnTo>
                    <a:lnTo>
                      <a:pt x="1713" y="286"/>
                    </a:lnTo>
                    <a:lnTo>
                      <a:pt x="1725" y="271"/>
                    </a:lnTo>
                    <a:lnTo>
                      <a:pt x="1735" y="256"/>
                    </a:lnTo>
                    <a:lnTo>
                      <a:pt x="1745" y="245"/>
                    </a:lnTo>
                    <a:lnTo>
                      <a:pt x="1753" y="233"/>
                    </a:lnTo>
                    <a:lnTo>
                      <a:pt x="1759" y="223"/>
                    </a:lnTo>
                    <a:lnTo>
                      <a:pt x="1767" y="215"/>
                    </a:lnTo>
                    <a:lnTo>
                      <a:pt x="1772" y="209"/>
                    </a:lnTo>
                    <a:lnTo>
                      <a:pt x="1776" y="202"/>
                    </a:lnTo>
                    <a:lnTo>
                      <a:pt x="1780" y="200"/>
                    </a:lnTo>
                    <a:lnTo>
                      <a:pt x="1781" y="197"/>
                    </a:lnTo>
                    <a:lnTo>
                      <a:pt x="1784" y="197"/>
                    </a:lnTo>
                    <a:lnTo>
                      <a:pt x="1781" y="195"/>
                    </a:lnTo>
                    <a:lnTo>
                      <a:pt x="1777" y="191"/>
                    </a:lnTo>
                    <a:lnTo>
                      <a:pt x="1774" y="187"/>
                    </a:lnTo>
                    <a:lnTo>
                      <a:pt x="1770" y="183"/>
                    </a:lnTo>
                    <a:lnTo>
                      <a:pt x="1766" y="179"/>
                    </a:lnTo>
                    <a:lnTo>
                      <a:pt x="1762" y="175"/>
                    </a:lnTo>
                    <a:lnTo>
                      <a:pt x="1756" y="169"/>
                    </a:lnTo>
                    <a:lnTo>
                      <a:pt x="1750" y="165"/>
                    </a:lnTo>
                    <a:lnTo>
                      <a:pt x="1745" y="160"/>
                    </a:lnTo>
                    <a:lnTo>
                      <a:pt x="1739" y="155"/>
                    </a:lnTo>
                    <a:lnTo>
                      <a:pt x="1732" y="148"/>
                    </a:lnTo>
                    <a:lnTo>
                      <a:pt x="1726" y="143"/>
                    </a:lnTo>
                    <a:lnTo>
                      <a:pt x="1719" y="139"/>
                    </a:lnTo>
                    <a:lnTo>
                      <a:pt x="1713" y="134"/>
                    </a:lnTo>
                    <a:lnTo>
                      <a:pt x="1705" y="128"/>
                    </a:lnTo>
                    <a:lnTo>
                      <a:pt x="1698" y="123"/>
                    </a:lnTo>
                    <a:lnTo>
                      <a:pt x="1690" y="119"/>
                    </a:lnTo>
                    <a:lnTo>
                      <a:pt x="1683" y="115"/>
                    </a:lnTo>
                    <a:lnTo>
                      <a:pt x="1676" y="111"/>
                    </a:lnTo>
                    <a:lnTo>
                      <a:pt x="1669" y="107"/>
                    </a:lnTo>
                    <a:lnTo>
                      <a:pt x="1662" y="103"/>
                    </a:lnTo>
                    <a:lnTo>
                      <a:pt x="1658" y="102"/>
                    </a:lnTo>
                    <a:lnTo>
                      <a:pt x="1650" y="98"/>
                    </a:lnTo>
                    <a:lnTo>
                      <a:pt x="1646" y="96"/>
                    </a:lnTo>
                    <a:lnTo>
                      <a:pt x="1641" y="94"/>
                    </a:lnTo>
                    <a:lnTo>
                      <a:pt x="1638" y="92"/>
                    </a:lnTo>
                    <a:lnTo>
                      <a:pt x="1633" y="89"/>
                    </a:lnTo>
                    <a:lnTo>
                      <a:pt x="1632" y="89"/>
                    </a:lnTo>
                    <a:lnTo>
                      <a:pt x="1634" y="88"/>
                    </a:lnTo>
                    <a:lnTo>
                      <a:pt x="1638" y="87"/>
                    </a:lnTo>
                    <a:lnTo>
                      <a:pt x="1646" y="85"/>
                    </a:lnTo>
                    <a:lnTo>
                      <a:pt x="1654" y="83"/>
                    </a:lnTo>
                    <a:lnTo>
                      <a:pt x="1664" y="81"/>
                    </a:lnTo>
                    <a:lnTo>
                      <a:pt x="1676" y="79"/>
                    </a:lnTo>
                    <a:lnTo>
                      <a:pt x="1689" y="77"/>
                    </a:lnTo>
                    <a:lnTo>
                      <a:pt x="1701" y="74"/>
                    </a:lnTo>
                    <a:lnTo>
                      <a:pt x="1717" y="71"/>
                    </a:lnTo>
                    <a:lnTo>
                      <a:pt x="1734" y="67"/>
                    </a:lnTo>
                    <a:lnTo>
                      <a:pt x="1750" y="65"/>
                    </a:lnTo>
                    <a:lnTo>
                      <a:pt x="1768" y="59"/>
                    </a:lnTo>
                    <a:lnTo>
                      <a:pt x="1788" y="57"/>
                    </a:lnTo>
                    <a:lnTo>
                      <a:pt x="1807" y="52"/>
                    </a:lnTo>
                    <a:lnTo>
                      <a:pt x="1828" y="49"/>
                    </a:lnTo>
                    <a:lnTo>
                      <a:pt x="1847" y="44"/>
                    </a:lnTo>
                    <a:lnTo>
                      <a:pt x="1868" y="40"/>
                    </a:lnTo>
                    <a:lnTo>
                      <a:pt x="1888" y="36"/>
                    </a:lnTo>
                    <a:lnTo>
                      <a:pt x="1909" y="31"/>
                    </a:lnTo>
                    <a:lnTo>
                      <a:pt x="1928" y="26"/>
                    </a:lnTo>
                    <a:lnTo>
                      <a:pt x="1947" y="23"/>
                    </a:lnTo>
                    <a:lnTo>
                      <a:pt x="1967" y="20"/>
                    </a:lnTo>
                    <a:lnTo>
                      <a:pt x="1985" y="16"/>
                    </a:lnTo>
                    <a:lnTo>
                      <a:pt x="2000" y="12"/>
                    </a:lnTo>
                    <a:lnTo>
                      <a:pt x="2017" y="9"/>
                    </a:lnTo>
                    <a:lnTo>
                      <a:pt x="2029" y="7"/>
                    </a:lnTo>
                    <a:lnTo>
                      <a:pt x="2041" y="4"/>
                    </a:lnTo>
                    <a:lnTo>
                      <a:pt x="2050" y="2"/>
                    </a:lnTo>
                    <a:lnTo>
                      <a:pt x="2057" y="0"/>
                    </a:lnTo>
                    <a:lnTo>
                      <a:pt x="2061" y="0"/>
                    </a:lnTo>
                    <a:lnTo>
                      <a:pt x="2063" y="0"/>
                    </a:lnTo>
                    <a:lnTo>
                      <a:pt x="2063" y="3"/>
                    </a:lnTo>
                    <a:lnTo>
                      <a:pt x="2063" y="9"/>
                    </a:lnTo>
                    <a:lnTo>
                      <a:pt x="2065" y="18"/>
                    </a:lnTo>
                    <a:lnTo>
                      <a:pt x="2067" y="32"/>
                    </a:lnTo>
                    <a:lnTo>
                      <a:pt x="2068" y="49"/>
                    </a:lnTo>
                    <a:lnTo>
                      <a:pt x="2070" y="68"/>
                    </a:lnTo>
                    <a:lnTo>
                      <a:pt x="2072" y="89"/>
                    </a:lnTo>
                    <a:lnTo>
                      <a:pt x="2075" y="114"/>
                    </a:lnTo>
                    <a:lnTo>
                      <a:pt x="2078" y="138"/>
                    </a:lnTo>
                    <a:lnTo>
                      <a:pt x="2080" y="165"/>
                    </a:lnTo>
                    <a:lnTo>
                      <a:pt x="2081" y="192"/>
                    </a:lnTo>
                    <a:lnTo>
                      <a:pt x="2084" y="220"/>
                    </a:lnTo>
                    <a:lnTo>
                      <a:pt x="2084" y="247"/>
                    </a:lnTo>
                    <a:lnTo>
                      <a:pt x="2087" y="276"/>
                    </a:lnTo>
                    <a:lnTo>
                      <a:pt x="2087" y="303"/>
                    </a:lnTo>
                    <a:lnTo>
                      <a:pt x="2088" y="330"/>
                    </a:lnTo>
                    <a:lnTo>
                      <a:pt x="2087" y="354"/>
                    </a:lnTo>
                    <a:lnTo>
                      <a:pt x="2085" y="378"/>
                    </a:lnTo>
                    <a:lnTo>
                      <a:pt x="2084" y="398"/>
                    </a:lnTo>
                    <a:lnTo>
                      <a:pt x="2081" y="420"/>
                    </a:lnTo>
                    <a:lnTo>
                      <a:pt x="2080" y="438"/>
                    </a:lnTo>
                    <a:lnTo>
                      <a:pt x="2078" y="455"/>
                    </a:lnTo>
                    <a:lnTo>
                      <a:pt x="2075" y="472"/>
                    </a:lnTo>
                    <a:lnTo>
                      <a:pt x="2072" y="486"/>
                    </a:lnTo>
                    <a:lnTo>
                      <a:pt x="2070" y="499"/>
                    </a:lnTo>
                    <a:lnTo>
                      <a:pt x="2068" y="510"/>
                    </a:lnTo>
                    <a:lnTo>
                      <a:pt x="2066" y="519"/>
                    </a:lnTo>
                    <a:lnTo>
                      <a:pt x="2063" y="528"/>
                    </a:lnTo>
                    <a:lnTo>
                      <a:pt x="2061" y="533"/>
                    </a:lnTo>
                    <a:lnTo>
                      <a:pt x="2061" y="538"/>
                    </a:lnTo>
                    <a:lnTo>
                      <a:pt x="2061" y="541"/>
                    </a:lnTo>
                    <a:lnTo>
                      <a:pt x="2061" y="542"/>
                    </a:lnTo>
                    <a:lnTo>
                      <a:pt x="2058" y="540"/>
                    </a:lnTo>
                    <a:lnTo>
                      <a:pt x="2056" y="535"/>
                    </a:lnTo>
                    <a:lnTo>
                      <a:pt x="2054" y="531"/>
                    </a:lnTo>
                    <a:lnTo>
                      <a:pt x="2052" y="528"/>
                    </a:lnTo>
                    <a:lnTo>
                      <a:pt x="2049" y="523"/>
                    </a:lnTo>
                    <a:lnTo>
                      <a:pt x="2047" y="518"/>
                    </a:lnTo>
                    <a:lnTo>
                      <a:pt x="2043" y="511"/>
                    </a:lnTo>
                    <a:lnTo>
                      <a:pt x="2040" y="505"/>
                    </a:lnTo>
                    <a:lnTo>
                      <a:pt x="2035" y="499"/>
                    </a:lnTo>
                    <a:lnTo>
                      <a:pt x="2032" y="492"/>
                    </a:lnTo>
                    <a:lnTo>
                      <a:pt x="2027" y="483"/>
                    </a:lnTo>
                    <a:lnTo>
                      <a:pt x="2022" y="475"/>
                    </a:lnTo>
                    <a:lnTo>
                      <a:pt x="2017" y="469"/>
                    </a:lnTo>
                    <a:lnTo>
                      <a:pt x="2012" y="461"/>
                    </a:lnTo>
                    <a:lnTo>
                      <a:pt x="2005" y="452"/>
                    </a:lnTo>
                    <a:lnTo>
                      <a:pt x="2000" y="443"/>
                    </a:lnTo>
                    <a:lnTo>
                      <a:pt x="1994" y="434"/>
                    </a:lnTo>
                    <a:lnTo>
                      <a:pt x="1986" y="426"/>
                    </a:lnTo>
                    <a:lnTo>
                      <a:pt x="1980" y="417"/>
                    </a:lnTo>
                    <a:lnTo>
                      <a:pt x="1973" y="410"/>
                    </a:lnTo>
                    <a:lnTo>
                      <a:pt x="1967" y="402"/>
                    </a:lnTo>
                    <a:lnTo>
                      <a:pt x="1962" y="396"/>
                    </a:lnTo>
                    <a:lnTo>
                      <a:pt x="1955" y="388"/>
                    </a:lnTo>
                    <a:lnTo>
                      <a:pt x="1950" y="383"/>
                    </a:lnTo>
                    <a:lnTo>
                      <a:pt x="1945" y="376"/>
                    </a:lnTo>
                    <a:lnTo>
                      <a:pt x="1942" y="372"/>
                    </a:lnTo>
                    <a:lnTo>
                      <a:pt x="1936" y="366"/>
                    </a:lnTo>
                    <a:lnTo>
                      <a:pt x="1935" y="363"/>
                    </a:lnTo>
                    <a:lnTo>
                      <a:pt x="1933" y="365"/>
                    </a:lnTo>
                    <a:lnTo>
                      <a:pt x="1931" y="369"/>
                    </a:lnTo>
                    <a:lnTo>
                      <a:pt x="1928" y="374"/>
                    </a:lnTo>
                    <a:lnTo>
                      <a:pt x="1923" y="381"/>
                    </a:lnTo>
                    <a:lnTo>
                      <a:pt x="1918" y="390"/>
                    </a:lnTo>
                    <a:lnTo>
                      <a:pt x="1911" y="403"/>
                    </a:lnTo>
                    <a:lnTo>
                      <a:pt x="1904" y="416"/>
                    </a:lnTo>
                    <a:lnTo>
                      <a:pt x="1897" y="433"/>
                    </a:lnTo>
                    <a:lnTo>
                      <a:pt x="1887" y="450"/>
                    </a:lnTo>
                    <a:lnTo>
                      <a:pt x="1878" y="469"/>
                    </a:lnTo>
                    <a:lnTo>
                      <a:pt x="1868" y="490"/>
                    </a:lnTo>
                    <a:lnTo>
                      <a:pt x="1857" y="513"/>
                    </a:lnTo>
                    <a:lnTo>
                      <a:pt x="1846" y="537"/>
                    </a:lnTo>
                    <a:lnTo>
                      <a:pt x="1834" y="563"/>
                    </a:lnTo>
                    <a:lnTo>
                      <a:pt x="1821" y="590"/>
                    </a:lnTo>
                    <a:lnTo>
                      <a:pt x="1810" y="620"/>
                    </a:lnTo>
                    <a:lnTo>
                      <a:pt x="1797" y="649"/>
                    </a:lnTo>
                    <a:lnTo>
                      <a:pt x="1784" y="680"/>
                    </a:lnTo>
                    <a:lnTo>
                      <a:pt x="1771" y="711"/>
                    </a:lnTo>
                    <a:lnTo>
                      <a:pt x="1759" y="743"/>
                    </a:lnTo>
                    <a:lnTo>
                      <a:pt x="1748" y="773"/>
                    </a:lnTo>
                    <a:lnTo>
                      <a:pt x="1736" y="804"/>
                    </a:lnTo>
                    <a:lnTo>
                      <a:pt x="1725" y="833"/>
                    </a:lnTo>
                    <a:lnTo>
                      <a:pt x="1716" y="862"/>
                    </a:lnTo>
                    <a:lnTo>
                      <a:pt x="1707" y="887"/>
                    </a:lnTo>
                    <a:lnTo>
                      <a:pt x="1696" y="912"/>
                    </a:lnTo>
                    <a:lnTo>
                      <a:pt x="1690" y="933"/>
                    </a:lnTo>
                    <a:lnTo>
                      <a:pt x="1683" y="952"/>
                    </a:lnTo>
                    <a:lnTo>
                      <a:pt x="1678" y="966"/>
                    </a:lnTo>
                    <a:lnTo>
                      <a:pt x="1674" y="978"/>
                    </a:lnTo>
                    <a:lnTo>
                      <a:pt x="1672" y="985"/>
                    </a:lnTo>
                    <a:lnTo>
                      <a:pt x="1672" y="988"/>
                    </a:lnTo>
                    <a:lnTo>
                      <a:pt x="1669" y="987"/>
                    </a:lnTo>
                    <a:lnTo>
                      <a:pt x="1663" y="984"/>
                    </a:lnTo>
                    <a:lnTo>
                      <a:pt x="1658" y="981"/>
                    </a:lnTo>
                    <a:lnTo>
                      <a:pt x="1652" y="979"/>
                    </a:lnTo>
                    <a:lnTo>
                      <a:pt x="1646" y="975"/>
                    </a:lnTo>
                    <a:lnTo>
                      <a:pt x="1638" y="972"/>
                    </a:lnTo>
                    <a:lnTo>
                      <a:pt x="1629" y="969"/>
                    </a:lnTo>
                    <a:lnTo>
                      <a:pt x="1620" y="965"/>
                    </a:lnTo>
                    <a:lnTo>
                      <a:pt x="1610" y="961"/>
                    </a:lnTo>
                    <a:lnTo>
                      <a:pt x="1598" y="956"/>
                    </a:lnTo>
                    <a:lnTo>
                      <a:pt x="1587" y="952"/>
                    </a:lnTo>
                    <a:lnTo>
                      <a:pt x="1574" y="947"/>
                    </a:lnTo>
                    <a:lnTo>
                      <a:pt x="1561" y="942"/>
                    </a:lnTo>
                    <a:lnTo>
                      <a:pt x="1547" y="938"/>
                    </a:lnTo>
                    <a:lnTo>
                      <a:pt x="1531" y="933"/>
                    </a:lnTo>
                    <a:lnTo>
                      <a:pt x="1515" y="927"/>
                    </a:lnTo>
                    <a:lnTo>
                      <a:pt x="1498" y="921"/>
                    </a:lnTo>
                    <a:lnTo>
                      <a:pt x="1482" y="916"/>
                    </a:lnTo>
                    <a:lnTo>
                      <a:pt x="1466" y="912"/>
                    </a:lnTo>
                    <a:lnTo>
                      <a:pt x="1452" y="907"/>
                    </a:lnTo>
                    <a:lnTo>
                      <a:pt x="1436" y="902"/>
                    </a:lnTo>
                    <a:lnTo>
                      <a:pt x="1422" y="898"/>
                    </a:lnTo>
                    <a:lnTo>
                      <a:pt x="1408" y="893"/>
                    </a:lnTo>
                    <a:lnTo>
                      <a:pt x="1396" y="890"/>
                    </a:lnTo>
                    <a:lnTo>
                      <a:pt x="1385" y="887"/>
                    </a:lnTo>
                    <a:lnTo>
                      <a:pt x="1376" y="885"/>
                    </a:lnTo>
                    <a:lnTo>
                      <a:pt x="1368" y="882"/>
                    </a:lnTo>
                    <a:lnTo>
                      <a:pt x="1361" y="881"/>
                    </a:lnTo>
                    <a:lnTo>
                      <a:pt x="1359" y="880"/>
                    </a:lnTo>
                    <a:lnTo>
                      <a:pt x="1358" y="880"/>
                    </a:lnTo>
                    <a:lnTo>
                      <a:pt x="1356" y="881"/>
                    </a:lnTo>
                    <a:lnTo>
                      <a:pt x="1356" y="886"/>
                    </a:lnTo>
                    <a:lnTo>
                      <a:pt x="1354" y="894"/>
                    </a:lnTo>
                    <a:lnTo>
                      <a:pt x="1352" y="904"/>
                    </a:lnTo>
                    <a:lnTo>
                      <a:pt x="1350" y="918"/>
                    </a:lnTo>
                    <a:lnTo>
                      <a:pt x="1347" y="934"/>
                    </a:lnTo>
                    <a:lnTo>
                      <a:pt x="1345" y="951"/>
                    </a:lnTo>
                    <a:lnTo>
                      <a:pt x="1343" y="970"/>
                    </a:lnTo>
                    <a:lnTo>
                      <a:pt x="1340" y="990"/>
                    </a:lnTo>
                    <a:lnTo>
                      <a:pt x="1337" y="1012"/>
                    </a:lnTo>
                    <a:lnTo>
                      <a:pt x="1333" y="1033"/>
                    </a:lnTo>
                    <a:lnTo>
                      <a:pt x="1331" y="1056"/>
                    </a:lnTo>
                    <a:lnTo>
                      <a:pt x="1327" y="1078"/>
                    </a:lnTo>
                    <a:lnTo>
                      <a:pt x="1323" y="1101"/>
                    </a:lnTo>
                    <a:lnTo>
                      <a:pt x="1321" y="1122"/>
                    </a:lnTo>
                    <a:lnTo>
                      <a:pt x="1319" y="1144"/>
                    </a:lnTo>
                    <a:lnTo>
                      <a:pt x="1314" y="1163"/>
                    </a:lnTo>
                    <a:lnTo>
                      <a:pt x="1311" y="1181"/>
                    </a:lnTo>
                    <a:lnTo>
                      <a:pt x="1310" y="1198"/>
                    </a:lnTo>
                    <a:lnTo>
                      <a:pt x="1307" y="1215"/>
                    </a:lnTo>
                    <a:lnTo>
                      <a:pt x="1305" y="1229"/>
                    </a:lnTo>
                    <a:lnTo>
                      <a:pt x="1302" y="1244"/>
                    </a:lnTo>
                    <a:lnTo>
                      <a:pt x="1301" y="1256"/>
                    </a:lnTo>
                    <a:lnTo>
                      <a:pt x="1300" y="1267"/>
                    </a:lnTo>
                    <a:lnTo>
                      <a:pt x="1298" y="1276"/>
                    </a:lnTo>
                    <a:lnTo>
                      <a:pt x="1297" y="1287"/>
                    </a:lnTo>
                    <a:lnTo>
                      <a:pt x="1296" y="1293"/>
                    </a:lnTo>
                    <a:lnTo>
                      <a:pt x="1296" y="1301"/>
                    </a:lnTo>
                    <a:lnTo>
                      <a:pt x="1294" y="1305"/>
                    </a:lnTo>
                    <a:lnTo>
                      <a:pt x="1294" y="1310"/>
                    </a:lnTo>
                    <a:lnTo>
                      <a:pt x="1294" y="1311"/>
                    </a:lnTo>
                    <a:lnTo>
                      <a:pt x="1294" y="1312"/>
                    </a:lnTo>
                    <a:lnTo>
                      <a:pt x="1293" y="1312"/>
                    </a:lnTo>
                    <a:lnTo>
                      <a:pt x="1288" y="1311"/>
                    </a:lnTo>
                    <a:lnTo>
                      <a:pt x="1283" y="1309"/>
                    </a:lnTo>
                    <a:lnTo>
                      <a:pt x="1275" y="1307"/>
                    </a:lnTo>
                    <a:lnTo>
                      <a:pt x="1265" y="1303"/>
                    </a:lnTo>
                    <a:lnTo>
                      <a:pt x="1255" y="1301"/>
                    </a:lnTo>
                    <a:lnTo>
                      <a:pt x="1242" y="1298"/>
                    </a:lnTo>
                    <a:lnTo>
                      <a:pt x="1229" y="1296"/>
                    </a:lnTo>
                    <a:lnTo>
                      <a:pt x="1213" y="1290"/>
                    </a:lnTo>
                    <a:lnTo>
                      <a:pt x="1198" y="1287"/>
                    </a:lnTo>
                    <a:lnTo>
                      <a:pt x="1181" y="1283"/>
                    </a:lnTo>
                    <a:lnTo>
                      <a:pt x="1164" y="1279"/>
                    </a:lnTo>
                    <a:lnTo>
                      <a:pt x="1148" y="1275"/>
                    </a:lnTo>
                    <a:lnTo>
                      <a:pt x="1131" y="1272"/>
                    </a:lnTo>
                    <a:lnTo>
                      <a:pt x="1114" y="1267"/>
                    </a:lnTo>
                    <a:lnTo>
                      <a:pt x="1099" y="1265"/>
                    </a:lnTo>
                    <a:lnTo>
                      <a:pt x="1081" y="1262"/>
                    </a:lnTo>
                    <a:lnTo>
                      <a:pt x="1066" y="1260"/>
                    </a:lnTo>
                    <a:lnTo>
                      <a:pt x="1051" y="1257"/>
                    </a:lnTo>
                    <a:lnTo>
                      <a:pt x="1037" y="1256"/>
                    </a:lnTo>
                    <a:lnTo>
                      <a:pt x="1023" y="1253"/>
                    </a:lnTo>
                    <a:lnTo>
                      <a:pt x="1010" y="1252"/>
                    </a:lnTo>
                    <a:lnTo>
                      <a:pt x="997" y="1251"/>
                    </a:lnTo>
                    <a:lnTo>
                      <a:pt x="988" y="1251"/>
                    </a:lnTo>
                    <a:lnTo>
                      <a:pt x="976" y="1248"/>
                    </a:lnTo>
                    <a:lnTo>
                      <a:pt x="969" y="1248"/>
                    </a:lnTo>
                    <a:lnTo>
                      <a:pt x="960" y="1248"/>
                    </a:lnTo>
                    <a:lnTo>
                      <a:pt x="954" y="1248"/>
                    </a:lnTo>
                    <a:lnTo>
                      <a:pt x="948" y="1248"/>
                    </a:lnTo>
                    <a:lnTo>
                      <a:pt x="945" y="1248"/>
                    </a:lnTo>
                    <a:lnTo>
                      <a:pt x="943" y="1248"/>
                    </a:lnTo>
                    <a:lnTo>
                      <a:pt x="942" y="1248"/>
                    </a:lnTo>
                    <a:lnTo>
                      <a:pt x="942" y="1251"/>
                    </a:lnTo>
                    <a:lnTo>
                      <a:pt x="940" y="1254"/>
                    </a:lnTo>
                    <a:lnTo>
                      <a:pt x="940" y="1261"/>
                    </a:lnTo>
                    <a:lnTo>
                      <a:pt x="939" y="1267"/>
                    </a:lnTo>
                    <a:lnTo>
                      <a:pt x="939" y="1275"/>
                    </a:lnTo>
                    <a:lnTo>
                      <a:pt x="938" y="1285"/>
                    </a:lnTo>
                    <a:lnTo>
                      <a:pt x="938" y="1296"/>
                    </a:lnTo>
                    <a:lnTo>
                      <a:pt x="936" y="1307"/>
                    </a:lnTo>
                    <a:lnTo>
                      <a:pt x="934" y="1319"/>
                    </a:lnTo>
                    <a:lnTo>
                      <a:pt x="933" y="1332"/>
                    </a:lnTo>
                    <a:lnTo>
                      <a:pt x="931" y="1346"/>
                    </a:lnTo>
                    <a:lnTo>
                      <a:pt x="930" y="1359"/>
                    </a:lnTo>
                    <a:lnTo>
                      <a:pt x="929" y="1373"/>
                    </a:lnTo>
                    <a:lnTo>
                      <a:pt x="927" y="1388"/>
                    </a:lnTo>
                    <a:lnTo>
                      <a:pt x="927" y="1403"/>
                    </a:lnTo>
                    <a:lnTo>
                      <a:pt x="925" y="1417"/>
                    </a:lnTo>
                    <a:lnTo>
                      <a:pt x="922" y="1432"/>
                    </a:lnTo>
                    <a:lnTo>
                      <a:pt x="920" y="1446"/>
                    </a:lnTo>
                    <a:lnTo>
                      <a:pt x="918" y="1462"/>
                    </a:lnTo>
                    <a:lnTo>
                      <a:pt x="916" y="1475"/>
                    </a:lnTo>
                    <a:lnTo>
                      <a:pt x="916" y="1488"/>
                    </a:lnTo>
                    <a:lnTo>
                      <a:pt x="913" y="1500"/>
                    </a:lnTo>
                    <a:lnTo>
                      <a:pt x="913" y="1513"/>
                    </a:lnTo>
                    <a:lnTo>
                      <a:pt x="911" y="1522"/>
                    </a:lnTo>
                    <a:lnTo>
                      <a:pt x="909" y="1533"/>
                    </a:lnTo>
                    <a:lnTo>
                      <a:pt x="908" y="1542"/>
                    </a:lnTo>
                    <a:lnTo>
                      <a:pt x="908" y="1549"/>
                    </a:lnTo>
                    <a:lnTo>
                      <a:pt x="905" y="1554"/>
                    </a:lnTo>
                    <a:lnTo>
                      <a:pt x="905" y="1560"/>
                    </a:lnTo>
                    <a:lnTo>
                      <a:pt x="905" y="1562"/>
                    </a:lnTo>
                    <a:lnTo>
                      <a:pt x="905" y="1563"/>
                    </a:lnTo>
                    <a:lnTo>
                      <a:pt x="903" y="1562"/>
                    </a:lnTo>
                    <a:lnTo>
                      <a:pt x="899" y="1562"/>
                    </a:lnTo>
                    <a:lnTo>
                      <a:pt x="893" y="1560"/>
                    </a:lnTo>
                    <a:lnTo>
                      <a:pt x="884" y="1558"/>
                    </a:lnTo>
                    <a:lnTo>
                      <a:pt x="871" y="1556"/>
                    </a:lnTo>
                    <a:lnTo>
                      <a:pt x="859" y="1553"/>
                    </a:lnTo>
                    <a:lnTo>
                      <a:pt x="844" y="1551"/>
                    </a:lnTo>
                    <a:lnTo>
                      <a:pt x="828" y="1548"/>
                    </a:lnTo>
                    <a:lnTo>
                      <a:pt x="810" y="1544"/>
                    </a:lnTo>
                    <a:lnTo>
                      <a:pt x="793" y="1542"/>
                    </a:lnTo>
                    <a:lnTo>
                      <a:pt x="774" y="1539"/>
                    </a:lnTo>
                    <a:lnTo>
                      <a:pt x="755" y="1536"/>
                    </a:lnTo>
                    <a:lnTo>
                      <a:pt x="735" y="1533"/>
                    </a:lnTo>
                    <a:lnTo>
                      <a:pt x="716" y="1530"/>
                    </a:lnTo>
                    <a:lnTo>
                      <a:pt x="698" y="1527"/>
                    </a:lnTo>
                    <a:lnTo>
                      <a:pt x="680" y="1526"/>
                    </a:lnTo>
                    <a:lnTo>
                      <a:pt x="661" y="1524"/>
                    </a:lnTo>
                    <a:lnTo>
                      <a:pt x="644" y="1522"/>
                    </a:lnTo>
                    <a:lnTo>
                      <a:pt x="627" y="1520"/>
                    </a:lnTo>
                    <a:lnTo>
                      <a:pt x="614" y="1520"/>
                    </a:lnTo>
                    <a:lnTo>
                      <a:pt x="599" y="1520"/>
                    </a:lnTo>
                    <a:lnTo>
                      <a:pt x="586" y="1520"/>
                    </a:lnTo>
                    <a:lnTo>
                      <a:pt x="575" y="1520"/>
                    </a:lnTo>
                    <a:lnTo>
                      <a:pt x="564" y="1520"/>
                    </a:lnTo>
                    <a:lnTo>
                      <a:pt x="554" y="1520"/>
                    </a:lnTo>
                    <a:lnTo>
                      <a:pt x="545" y="1520"/>
                    </a:lnTo>
                    <a:lnTo>
                      <a:pt x="537" y="1520"/>
                    </a:lnTo>
                    <a:lnTo>
                      <a:pt x="532" y="1521"/>
                    </a:lnTo>
                    <a:lnTo>
                      <a:pt x="527" y="1521"/>
                    </a:lnTo>
                    <a:lnTo>
                      <a:pt x="524" y="1522"/>
                    </a:lnTo>
                    <a:lnTo>
                      <a:pt x="522" y="1522"/>
                    </a:lnTo>
                    <a:lnTo>
                      <a:pt x="522" y="1526"/>
                    </a:lnTo>
                    <a:lnTo>
                      <a:pt x="522" y="1530"/>
                    </a:lnTo>
                    <a:lnTo>
                      <a:pt x="523" y="1536"/>
                    </a:lnTo>
                    <a:lnTo>
                      <a:pt x="523" y="1543"/>
                    </a:lnTo>
                    <a:lnTo>
                      <a:pt x="526" y="1552"/>
                    </a:lnTo>
                    <a:lnTo>
                      <a:pt x="526" y="1561"/>
                    </a:lnTo>
                    <a:lnTo>
                      <a:pt x="528" y="1571"/>
                    </a:lnTo>
                    <a:lnTo>
                      <a:pt x="528" y="1582"/>
                    </a:lnTo>
                    <a:lnTo>
                      <a:pt x="529" y="1594"/>
                    </a:lnTo>
                    <a:lnTo>
                      <a:pt x="531" y="1607"/>
                    </a:lnTo>
                    <a:lnTo>
                      <a:pt x="532" y="1620"/>
                    </a:lnTo>
                    <a:lnTo>
                      <a:pt x="533" y="1633"/>
                    </a:lnTo>
                    <a:lnTo>
                      <a:pt x="535" y="1645"/>
                    </a:lnTo>
                    <a:lnTo>
                      <a:pt x="535" y="1657"/>
                    </a:lnTo>
                    <a:lnTo>
                      <a:pt x="537" y="1670"/>
                    </a:lnTo>
                    <a:lnTo>
                      <a:pt x="537" y="1682"/>
                    </a:lnTo>
                    <a:lnTo>
                      <a:pt x="537" y="1694"/>
                    </a:lnTo>
                    <a:lnTo>
                      <a:pt x="537" y="1704"/>
                    </a:lnTo>
                    <a:lnTo>
                      <a:pt x="537" y="1714"/>
                    </a:lnTo>
                    <a:lnTo>
                      <a:pt x="537" y="1724"/>
                    </a:lnTo>
                    <a:lnTo>
                      <a:pt x="537" y="1733"/>
                    </a:lnTo>
                    <a:lnTo>
                      <a:pt x="536" y="1742"/>
                    </a:lnTo>
                    <a:lnTo>
                      <a:pt x="536" y="1750"/>
                    </a:lnTo>
                    <a:lnTo>
                      <a:pt x="535" y="1757"/>
                    </a:lnTo>
                    <a:lnTo>
                      <a:pt x="535" y="1763"/>
                    </a:lnTo>
                    <a:lnTo>
                      <a:pt x="535" y="1768"/>
                    </a:lnTo>
                    <a:lnTo>
                      <a:pt x="535" y="1773"/>
                    </a:lnTo>
                    <a:lnTo>
                      <a:pt x="533" y="1780"/>
                    </a:lnTo>
                    <a:lnTo>
                      <a:pt x="533" y="1782"/>
                    </a:lnTo>
                    <a:lnTo>
                      <a:pt x="0" y="1773"/>
                    </a:lnTo>
                    <a:close/>
                  </a:path>
                </a:pathLst>
              </a:custGeom>
              <a:solidFill>
                <a:srgbClr val="F35050"/>
              </a:solidFill>
              <a:ln w="9525">
                <a:noFill/>
                <a:round/>
                <a:headEnd/>
                <a:tailEnd/>
              </a:ln>
            </p:spPr>
            <p:txBody>
              <a:bodyPr/>
              <a:lstStyle/>
              <a:p>
                <a:endParaRPr lang="en-CA"/>
              </a:p>
            </p:txBody>
          </p:sp>
          <p:sp>
            <p:nvSpPr>
              <p:cNvPr id="17455" name="Freeform 44"/>
              <p:cNvSpPr>
                <a:spLocks/>
              </p:cNvSpPr>
              <p:nvPr/>
            </p:nvSpPr>
            <p:spPr bwMode="auto">
              <a:xfrm>
                <a:off x="4538" y="1900"/>
                <a:ext cx="191" cy="100"/>
              </a:xfrm>
              <a:custGeom>
                <a:avLst/>
                <a:gdLst>
                  <a:gd name="T0" fmla="*/ 0 w 191"/>
                  <a:gd name="T1" fmla="*/ 21 h 100"/>
                  <a:gd name="T2" fmla="*/ 1 w 191"/>
                  <a:gd name="T3" fmla="*/ 19 h 100"/>
                  <a:gd name="T4" fmla="*/ 5 w 191"/>
                  <a:gd name="T5" fmla="*/ 14 h 100"/>
                  <a:gd name="T6" fmla="*/ 11 w 191"/>
                  <a:gd name="T7" fmla="*/ 7 h 100"/>
                  <a:gd name="T8" fmla="*/ 18 w 191"/>
                  <a:gd name="T9" fmla="*/ 2 h 100"/>
                  <a:gd name="T10" fmla="*/ 24 w 191"/>
                  <a:gd name="T11" fmla="*/ 0 h 100"/>
                  <a:gd name="T12" fmla="*/ 31 w 191"/>
                  <a:gd name="T13" fmla="*/ 0 h 100"/>
                  <a:gd name="T14" fmla="*/ 35 w 191"/>
                  <a:gd name="T15" fmla="*/ 1 h 100"/>
                  <a:gd name="T16" fmla="*/ 37 w 191"/>
                  <a:gd name="T17" fmla="*/ 2 h 100"/>
                  <a:gd name="T18" fmla="*/ 63 w 191"/>
                  <a:gd name="T19" fmla="*/ 19 h 100"/>
                  <a:gd name="T20" fmla="*/ 95 w 191"/>
                  <a:gd name="T21" fmla="*/ 0 h 100"/>
                  <a:gd name="T22" fmla="*/ 121 w 191"/>
                  <a:gd name="T23" fmla="*/ 6 h 100"/>
                  <a:gd name="T24" fmla="*/ 121 w 191"/>
                  <a:gd name="T25" fmla="*/ 7 h 100"/>
                  <a:gd name="T26" fmla="*/ 124 w 191"/>
                  <a:gd name="T27" fmla="*/ 14 h 100"/>
                  <a:gd name="T28" fmla="*/ 126 w 191"/>
                  <a:gd name="T29" fmla="*/ 18 h 100"/>
                  <a:gd name="T30" fmla="*/ 130 w 191"/>
                  <a:gd name="T31" fmla="*/ 24 h 100"/>
                  <a:gd name="T32" fmla="*/ 136 w 191"/>
                  <a:gd name="T33" fmla="*/ 30 h 100"/>
                  <a:gd name="T34" fmla="*/ 144 w 191"/>
                  <a:gd name="T35" fmla="*/ 38 h 100"/>
                  <a:gd name="T36" fmla="*/ 152 w 191"/>
                  <a:gd name="T37" fmla="*/ 46 h 100"/>
                  <a:gd name="T38" fmla="*/ 161 w 191"/>
                  <a:gd name="T39" fmla="*/ 54 h 100"/>
                  <a:gd name="T40" fmla="*/ 167 w 191"/>
                  <a:gd name="T41" fmla="*/ 61 h 100"/>
                  <a:gd name="T42" fmla="*/ 175 w 191"/>
                  <a:gd name="T43" fmla="*/ 68 h 100"/>
                  <a:gd name="T44" fmla="*/ 180 w 191"/>
                  <a:gd name="T45" fmla="*/ 74 h 100"/>
                  <a:gd name="T46" fmla="*/ 185 w 191"/>
                  <a:gd name="T47" fmla="*/ 79 h 100"/>
                  <a:gd name="T48" fmla="*/ 188 w 191"/>
                  <a:gd name="T49" fmla="*/ 82 h 100"/>
                  <a:gd name="T50" fmla="*/ 191 w 191"/>
                  <a:gd name="T51" fmla="*/ 85 h 100"/>
                  <a:gd name="T52" fmla="*/ 182 w 191"/>
                  <a:gd name="T53" fmla="*/ 100 h 100"/>
                  <a:gd name="T54" fmla="*/ 151 w 191"/>
                  <a:gd name="T55" fmla="*/ 95 h 100"/>
                  <a:gd name="T56" fmla="*/ 149 w 191"/>
                  <a:gd name="T57" fmla="*/ 94 h 100"/>
                  <a:gd name="T58" fmla="*/ 147 w 191"/>
                  <a:gd name="T59" fmla="*/ 92 h 100"/>
                  <a:gd name="T60" fmla="*/ 142 w 191"/>
                  <a:gd name="T61" fmla="*/ 90 h 100"/>
                  <a:gd name="T62" fmla="*/ 135 w 191"/>
                  <a:gd name="T63" fmla="*/ 87 h 100"/>
                  <a:gd name="T64" fmla="*/ 127 w 191"/>
                  <a:gd name="T65" fmla="*/ 82 h 100"/>
                  <a:gd name="T66" fmla="*/ 120 w 191"/>
                  <a:gd name="T67" fmla="*/ 78 h 100"/>
                  <a:gd name="T68" fmla="*/ 112 w 191"/>
                  <a:gd name="T69" fmla="*/ 73 h 100"/>
                  <a:gd name="T70" fmla="*/ 104 w 191"/>
                  <a:gd name="T71" fmla="*/ 68 h 100"/>
                  <a:gd name="T72" fmla="*/ 99 w 191"/>
                  <a:gd name="T73" fmla="*/ 63 h 100"/>
                  <a:gd name="T74" fmla="*/ 94 w 191"/>
                  <a:gd name="T75" fmla="*/ 60 h 100"/>
                  <a:gd name="T76" fmla="*/ 90 w 191"/>
                  <a:gd name="T77" fmla="*/ 58 h 100"/>
                  <a:gd name="T78" fmla="*/ 86 w 191"/>
                  <a:gd name="T79" fmla="*/ 55 h 100"/>
                  <a:gd name="T80" fmla="*/ 78 w 191"/>
                  <a:gd name="T81" fmla="*/ 50 h 100"/>
                  <a:gd name="T82" fmla="*/ 72 w 191"/>
                  <a:gd name="T83" fmla="*/ 47 h 100"/>
                  <a:gd name="T84" fmla="*/ 67 w 191"/>
                  <a:gd name="T85" fmla="*/ 45 h 100"/>
                  <a:gd name="T86" fmla="*/ 63 w 191"/>
                  <a:gd name="T87" fmla="*/ 42 h 100"/>
                  <a:gd name="T88" fmla="*/ 59 w 191"/>
                  <a:gd name="T89" fmla="*/ 42 h 100"/>
                  <a:gd name="T90" fmla="*/ 0 w 191"/>
                  <a:gd name="T91" fmla="*/ 21 h 100"/>
                  <a:gd name="T92" fmla="*/ 0 w 191"/>
                  <a:gd name="T93" fmla="*/ 21 h 1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1"/>
                  <a:gd name="T142" fmla="*/ 0 h 100"/>
                  <a:gd name="T143" fmla="*/ 191 w 191"/>
                  <a:gd name="T144" fmla="*/ 100 h 1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1" h="100">
                    <a:moveTo>
                      <a:pt x="0" y="21"/>
                    </a:moveTo>
                    <a:lnTo>
                      <a:pt x="1" y="19"/>
                    </a:lnTo>
                    <a:lnTo>
                      <a:pt x="5" y="14"/>
                    </a:lnTo>
                    <a:lnTo>
                      <a:pt x="11" y="7"/>
                    </a:lnTo>
                    <a:lnTo>
                      <a:pt x="18" y="2"/>
                    </a:lnTo>
                    <a:lnTo>
                      <a:pt x="24" y="0"/>
                    </a:lnTo>
                    <a:lnTo>
                      <a:pt x="31" y="0"/>
                    </a:lnTo>
                    <a:lnTo>
                      <a:pt x="35" y="1"/>
                    </a:lnTo>
                    <a:lnTo>
                      <a:pt x="37" y="2"/>
                    </a:lnTo>
                    <a:lnTo>
                      <a:pt x="63" y="19"/>
                    </a:lnTo>
                    <a:lnTo>
                      <a:pt x="95" y="0"/>
                    </a:lnTo>
                    <a:lnTo>
                      <a:pt x="121" y="6"/>
                    </a:lnTo>
                    <a:lnTo>
                      <a:pt x="121" y="7"/>
                    </a:lnTo>
                    <a:lnTo>
                      <a:pt x="124" y="14"/>
                    </a:lnTo>
                    <a:lnTo>
                      <a:pt x="126" y="18"/>
                    </a:lnTo>
                    <a:lnTo>
                      <a:pt x="130" y="24"/>
                    </a:lnTo>
                    <a:lnTo>
                      <a:pt x="136" y="30"/>
                    </a:lnTo>
                    <a:lnTo>
                      <a:pt x="144" y="38"/>
                    </a:lnTo>
                    <a:lnTo>
                      <a:pt x="152" y="46"/>
                    </a:lnTo>
                    <a:lnTo>
                      <a:pt x="161" y="54"/>
                    </a:lnTo>
                    <a:lnTo>
                      <a:pt x="167" y="61"/>
                    </a:lnTo>
                    <a:lnTo>
                      <a:pt x="175" y="68"/>
                    </a:lnTo>
                    <a:lnTo>
                      <a:pt x="180" y="74"/>
                    </a:lnTo>
                    <a:lnTo>
                      <a:pt x="185" y="79"/>
                    </a:lnTo>
                    <a:lnTo>
                      <a:pt x="188" y="82"/>
                    </a:lnTo>
                    <a:lnTo>
                      <a:pt x="191" y="85"/>
                    </a:lnTo>
                    <a:lnTo>
                      <a:pt x="182" y="100"/>
                    </a:lnTo>
                    <a:lnTo>
                      <a:pt x="151" y="95"/>
                    </a:lnTo>
                    <a:lnTo>
                      <a:pt x="149" y="94"/>
                    </a:lnTo>
                    <a:lnTo>
                      <a:pt x="147" y="92"/>
                    </a:lnTo>
                    <a:lnTo>
                      <a:pt x="142" y="90"/>
                    </a:lnTo>
                    <a:lnTo>
                      <a:pt x="135" y="87"/>
                    </a:lnTo>
                    <a:lnTo>
                      <a:pt x="127" y="82"/>
                    </a:lnTo>
                    <a:lnTo>
                      <a:pt x="120" y="78"/>
                    </a:lnTo>
                    <a:lnTo>
                      <a:pt x="112" y="73"/>
                    </a:lnTo>
                    <a:lnTo>
                      <a:pt x="104" y="68"/>
                    </a:lnTo>
                    <a:lnTo>
                      <a:pt x="99" y="63"/>
                    </a:lnTo>
                    <a:lnTo>
                      <a:pt x="94" y="60"/>
                    </a:lnTo>
                    <a:lnTo>
                      <a:pt x="90" y="58"/>
                    </a:lnTo>
                    <a:lnTo>
                      <a:pt x="86" y="55"/>
                    </a:lnTo>
                    <a:lnTo>
                      <a:pt x="78" y="50"/>
                    </a:lnTo>
                    <a:lnTo>
                      <a:pt x="72" y="47"/>
                    </a:lnTo>
                    <a:lnTo>
                      <a:pt x="67" y="45"/>
                    </a:lnTo>
                    <a:lnTo>
                      <a:pt x="63" y="42"/>
                    </a:lnTo>
                    <a:lnTo>
                      <a:pt x="59" y="42"/>
                    </a:lnTo>
                    <a:lnTo>
                      <a:pt x="0" y="21"/>
                    </a:lnTo>
                    <a:close/>
                  </a:path>
                </a:pathLst>
              </a:custGeom>
              <a:solidFill>
                <a:srgbClr val="666666"/>
              </a:solidFill>
              <a:ln w="9525">
                <a:noFill/>
                <a:round/>
                <a:headEnd/>
                <a:tailEnd/>
              </a:ln>
            </p:spPr>
            <p:txBody>
              <a:bodyPr/>
              <a:lstStyle/>
              <a:p>
                <a:endParaRPr lang="en-CA"/>
              </a:p>
            </p:txBody>
          </p:sp>
          <p:sp>
            <p:nvSpPr>
              <p:cNvPr id="17456" name="Freeform 45"/>
              <p:cNvSpPr>
                <a:spLocks/>
              </p:cNvSpPr>
              <p:nvPr/>
            </p:nvSpPr>
            <p:spPr bwMode="auto">
              <a:xfrm>
                <a:off x="3013" y="2485"/>
                <a:ext cx="498" cy="553"/>
              </a:xfrm>
              <a:custGeom>
                <a:avLst/>
                <a:gdLst>
                  <a:gd name="T0" fmla="*/ 194 w 498"/>
                  <a:gd name="T1" fmla="*/ 24 h 553"/>
                  <a:gd name="T2" fmla="*/ 209 w 498"/>
                  <a:gd name="T3" fmla="*/ 46 h 553"/>
                  <a:gd name="T4" fmla="*/ 223 w 498"/>
                  <a:gd name="T5" fmla="*/ 65 h 553"/>
                  <a:gd name="T6" fmla="*/ 250 w 498"/>
                  <a:gd name="T7" fmla="*/ 83 h 553"/>
                  <a:gd name="T8" fmla="*/ 269 w 498"/>
                  <a:gd name="T9" fmla="*/ 89 h 553"/>
                  <a:gd name="T10" fmla="*/ 258 w 498"/>
                  <a:gd name="T11" fmla="*/ 114 h 553"/>
                  <a:gd name="T12" fmla="*/ 232 w 498"/>
                  <a:gd name="T13" fmla="*/ 173 h 553"/>
                  <a:gd name="T14" fmla="*/ 202 w 498"/>
                  <a:gd name="T15" fmla="*/ 245 h 553"/>
                  <a:gd name="T16" fmla="*/ 180 w 498"/>
                  <a:gd name="T17" fmla="*/ 304 h 553"/>
                  <a:gd name="T18" fmla="*/ 169 w 498"/>
                  <a:gd name="T19" fmla="*/ 342 h 553"/>
                  <a:gd name="T20" fmla="*/ 166 w 498"/>
                  <a:gd name="T21" fmla="*/ 365 h 553"/>
                  <a:gd name="T22" fmla="*/ 158 w 498"/>
                  <a:gd name="T23" fmla="*/ 384 h 553"/>
                  <a:gd name="T24" fmla="*/ 139 w 498"/>
                  <a:gd name="T25" fmla="*/ 413 h 553"/>
                  <a:gd name="T26" fmla="*/ 99 w 498"/>
                  <a:gd name="T27" fmla="*/ 451 h 553"/>
                  <a:gd name="T28" fmla="*/ 54 w 498"/>
                  <a:gd name="T29" fmla="*/ 495 h 553"/>
                  <a:gd name="T30" fmla="*/ 15 w 498"/>
                  <a:gd name="T31" fmla="*/ 528 h 553"/>
                  <a:gd name="T32" fmla="*/ 0 w 498"/>
                  <a:gd name="T33" fmla="*/ 544 h 553"/>
                  <a:gd name="T34" fmla="*/ 88 w 498"/>
                  <a:gd name="T35" fmla="*/ 548 h 553"/>
                  <a:gd name="T36" fmla="*/ 106 w 498"/>
                  <a:gd name="T37" fmla="*/ 517 h 553"/>
                  <a:gd name="T38" fmla="*/ 133 w 498"/>
                  <a:gd name="T39" fmla="*/ 474 h 553"/>
                  <a:gd name="T40" fmla="*/ 155 w 498"/>
                  <a:gd name="T41" fmla="*/ 441 h 553"/>
                  <a:gd name="T42" fmla="*/ 169 w 498"/>
                  <a:gd name="T43" fmla="*/ 420 h 553"/>
                  <a:gd name="T44" fmla="*/ 188 w 498"/>
                  <a:gd name="T45" fmla="*/ 393 h 553"/>
                  <a:gd name="T46" fmla="*/ 201 w 498"/>
                  <a:gd name="T47" fmla="*/ 380 h 553"/>
                  <a:gd name="T48" fmla="*/ 312 w 498"/>
                  <a:gd name="T49" fmla="*/ 208 h 553"/>
                  <a:gd name="T50" fmla="*/ 341 w 498"/>
                  <a:gd name="T51" fmla="*/ 212 h 553"/>
                  <a:gd name="T52" fmla="*/ 364 w 498"/>
                  <a:gd name="T53" fmla="*/ 216 h 553"/>
                  <a:gd name="T54" fmla="*/ 381 w 498"/>
                  <a:gd name="T55" fmla="*/ 218 h 553"/>
                  <a:gd name="T56" fmla="*/ 403 w 498"/>
                  <a:gd name="T57" fmla="*/ 225 h 553"/>
                  <a:gd name="T58" fmla="*/ 440 w 498"/>
                  <a:gd name="T59" fmla="*/ 178 h 553"/>
                  <a:gd name="T60" fmla="*/ 429 w 498"/>
                  <a:gd name="T61" fmla="*/ 169 h 553"/>
                  <a:gd name="T62" fmla="*/ 404 w 498"/>
                  <a:gd name="T63" fmla="*/ 158 h 553"/>
                  <a:gd name="T64" fmla="*/ 381 w 498"/>
                  <a:gd name="T65" fmla="*/ 149 h 553"/>
                  <a:gd name="T66" fmla="*/ 354 w 498"/>
                  <a:gd name="T67" fmla="*/ 141 h 553"/>
                  <a:gd name="T68" fmla="*/ 330 w 498"/>
                  <a:gd name="T69" fmla="*/ 136 h 553"/>
                  <a:gd name="T70" fmla="*/ 314 w 498"/>
                  <a:gd name="T71" fmla="*/ 133 h 553"/>
                  <a:gd name="T72" fmla="*/ 331 w 498"/>
                  <a:gd name="T73" fmla="*/ 75 h 553"/>
                  <a:gd name="T74" fmla="*/ 350 w 498"/>
                  <a:gd name="T75" fmla="*/ 49 h 553"/>
                  <a:gd name="T76" fmla="*/ 376 w 498"/>
                  <a:gd name="T77" fmla="*/ 40 h 553"/>
                  <a:gd name="T78" fmla="*/ 402 w 498"/>
                  <a:gd name="T79" fmla="*/ 49 h 553"/>
                  <a:gd name="T80" fmla="*/ 420 w 498"/>
                  <a:gd name="T81" fmla="*/ 57 h 553"/>
                  <a:gd name="T82" fmla="*/ 437 w 498"/>
                  <a:gd name="T83" fmla="*/ 66 h 553"/>
                  <a:gd name="T84" fmla="*/ 464 w 498"/>
                  <a:gd name="T85" fmla="*/ 87 h 553"/>
                  <a:gd name="T86" fmla="*/ 486 w 498"/>
                  <a:gd name="T87" fmla="*/ 103 h 553"/>
                  <a:gd name="T88" fmla="*/ 496 w 498"/>
                  <a:gd name="T89" fmla="*/ 112 h 553"/>
                  <a:gd name="T90" fmla="*/ 473 w 498"/>
                  <a:gd name="T91" fmla="*/ 87 h 553"/>
                  <a:gd name="T92" fmla="*/ 452 w 498"/>
                  <a:gd name="T93" fmla="*/ 66 h 553"/>
                  <a:gd name="T94" fmla="*/ 431 w 498"/>
                  <a:gd name="T95" fmla="*/ 44 h 553"/>
                  <a:gd name="T96" fmla="*/ 410 w 498"/>
                  <a:gd name="T97" fmla="*/ 20 h 553"/>
                  <a:gd name="T98" fmla="*/ 390 w 498"/>
                  <a:gd name="T99" fmla="*/ 0 h 553"/>
                  <a:gd name="T100" fmla="*/ 376 w 498"/>
                  <a:gd name="T101" fmla="*/ 9 h 553"/>
                  <a:gd name="T102" fmla="*/ 353 w 498"/>
                  <a:gd name="T103" fmla="*/ 24 h 553"/>
                  <a:gd name="T104" fmla="*/ 322 w 498"/>
                  <a:gd name="T105" fmla="*/ 34 h 553"/>
                  <a:gd name="T106" fmla="*/ 285 w 498"/>
                  <a:gd name="T107" fmla="*/ 35 h 553"/>
                  <a:gd name="T108" fmla="*/ 246 w 498"/>
                  <a:gd name="T109" fmla="*/ 29 h 553"/>
                  <a:gd name="T110" fmla="*/ 211 w 498"/>
                  <a:gd name="T111" fmla="*/ 20 h 553"/>
                  <a:gd name="T112" fmla="*/ 192 w 498"/>
                  <a:gd name="T113" fmla="*/ 13 h 55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8"/>
                  <a:gd name="T172" fmla="*/ 0 h 553"/>
                  <a:gd name="T173" fmla="*/ 498 w 498"/>
                  <a:gd name="T174" fmla="*/ 553 h 55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8" h="553">
                    <a:moveTo>
                      <a:pt x="189" y="12"/>
                    </a:moveTo>
                    <a:lnTo>
                      <a:pt x="189" y="15"/>
                    </a:lnTo>
                    <a:lnTo>
                      <a:pt x="192" y="18"/>
                    </a:lnTo>
                    <a:lnTo>
                      <a:pt x="194" y="24"/>
                    </a:lnTo>
                    <a:lnTo>
                      <a:pt x="198" y="30"/>
                    </a:lnTo>
                    <a:lnTo>
                      <a:pt x="203" y="38"/>
                    </a:lnTo>
                    <a:lnTo>
                      <a:pt x="206" y="42"/>
                    </a:lnTo>
                    <a:lnTo>
                      <a:pt x="209" y="46"/>
                    </a:lnTo>
                    <a:lnTo>
                      <a:pt x="211" y="51"/>
                    </a:lnTo>
                    <a:lnTo>
                      <a:pt x="215" y="57"/>
                    </a:lnTo>
                    <a:lnTo>
                      <a:pt x="219" y="61"/>
                    </a:lnTo>
                    <a:lnTo>
                      <a:pt x="223" y="65"/>
                    </a:lnTo>
                    <a:lnTo>
                      <a:pt x="227" y="69"/>
                    </a:lnTo>
                    <a:lnTo>
                      <a:pt x="232" y="73"/>
                    </a:lnTo>
                    <a:lnTo>
                      <a:pt x="241" y="78"/>
                    </a:lnTo>
                    <a:lnTo>
                      <a:pt x="250" y="83"/>
                    </a:lnTo>
                    <a:lnTo>
                      <a:pt x="256" y="84"/>
                    </a:lnTo>
                    <a:lnTo>
                      <a:pt x="263" y="87"/>
                    </a:lnTo>
                    <a:lnTo>
                      <a:pt x="267" y="88"/>
                    </a:lnTo>
                    <a:lnTo>
                      <a:pt x="269" y="89"/>
                    </a:lnTo>
                    <a:lnTo>
                      <a:pt x="267" y="89"/>
                    </a:lnTo>
                    <a:lnTo>
                      <a:pt x="265" y="94"/>
                    </a:lnTo>
                    <a:lnTo>
                      <a:pt x="261" y="103"/>
                    </a:lnTo>
                    <a:lnTo>
                      <a:pt x="258" y="114"/>
                    </a:lnTo>
                    <a:lnTo>
                      <a:pt x="252" y="125"/>
                    </a:lnTo>
                    <a:lnTo>
                      <a:pt x="246" y="141"/>
                    </a:lnTo>
                    <a:lnTo>
                      <a:pt x="238" y="156"/>
                    </a:lnTo>
                    <a:lnTo>
                      <a:pt x="232" y="173"/>
                    </a:lnTo>
                    <a:lnTo>
                      <a:pt x="224" y="191"/>
                    </a:lnTo>
                    <a:lnTo>
                      <a:pt x="218" y="209"/>
                    </a:lnTo>
                    <a:lnTo>
                      <a:pt x="210" y="227"/>
                    </a:lnTo>
                    <a:lnTo>
                      <a:pt x="202" y="245"/>
                    </a:lnTo>
                    <a:lnTo>
                      <a:pt x="194" y="262"/>
                    </a:lnTo>
                    <a:lnTo>
                      <a:pt x="189" y="277"/>
                    </a:lnTo>
                    <a:lnTo>
                      <a:pt x="184" y="291"/>
                    </a:lnTo>
                    <a:lnTo>
                      <a:pt x="180" y="304"/>
                    </a:lnTo>
                    <a:lnTo>
                      <a:pt x="175" y="315"/>
                    </a:lnTo>
                    <a:lnTo>
                      <a:pt x="173" y="326"/>
                    </a:lnTo>
                    <a:lnTo>
                      <a:pt x="171" y="333"/>
                    </a:lnTo>
                    <a:lnTo>
                      <a:pt x="169" y="342"/>
                    </a:lnTo>
                    <a:lnTo>
                      <a:pt x="167" y="347"/>
                    </a:lnTo>
                    <a:lnTo>
                      <a:pt x="166" y="355"/>
                    </a:lnTo>
                    <a:lnTo>
                      <a:pt x="166" y="358"/>
                    </a:lnTo>
                    <a:lnTo>
                      <a:pt x="166" y="365"/>
                    </a:lnTo>
                    <a:lnTo>
                      <a:pt x="164" y="369"/>
                    </a:lnTo>
                    <a:lnTo>
                      <a:pt x="162" y="374"/>
                    </a:lnTo>
                    <a:lnTo>
                      <a:pt x="160" y="379"/>
                    </a:lnTo>
                    <a:lnTo>
                      <a:pt x="158" y="384"/>
                    </a:lnTo>
                    <a:lnTo>
                      <a:pt x="155" y="389"/>
                    </a:lnTo>
                    <a:lnTo>
                      <a:pt x="149" y="397"/>
                    </a:lnTo>
                    <a:lnTo>
                      <a:pt x="146" y="404"/>
                    </a:lnTo>
                    <a:lnTo>
                      <a:pt x="139" y="413"/>
                    </a:lnTo>
                    <a:lnTo>
                      <a:pt x="130" y="420"/>
                    </a:lnTo>
                    <a:lnTo>
                      <a:pt x="120" y="431"/>
                    </a:lnTo>
                    <a:lnTo>
                      <a:pt x="109" y="441"/>
                    </a:lnTo>
                    <a:lnTo>
                      <a:pt x="99" y="451"/>
                    </a:lnTo>
                    <a:lnTo>
                      <a:pt x="88" y="461"/>
                    </a:lnTo>
                    <a:lnTo>
                      <a:pt x="76" y="473"/>
                    </a:lnTo>
                    <a:lnTo>
                      <a:pt x="64" y="482"/>
                    </a:lnTo>
                    <a:lnTo>
                      <a:pt x="54" y="495"/>
                    </a:lnTo>
                    <a:lnTo>
                      <a:pt x="43" y="504"/>
                    </a:lnTo>
                    <a:lnTo>
                      <a:pt x="32" y="513"/>
                    </a:lnTo>
                    <a:lnTo>
                      <a:pt x="22" y="521"/>
                    </a:lnTo>
                    <a:lnTo>
                      <a:pt x="15" y="528"/>
                    </a:lnTo>
                    <a:lnTo>
                      <a:pt x="8" y="534"/>
                    </a:lnTo>
                    <a:lnTo>
                      <a:pt x="4" y="539"/>
                    </a:lnTo>
                    <a:lnTo>
                      <a:pt x="0" y="541"/>
                    </a:lnTo>
                    <a:lnTo>
                      <a:pt x="0" y="544"/>
                    </a:lnTo>
                    <a:lnTo>
                      <a:pt x="33" y="553"/>
                    </a:lnTo>
                    <a:lnTo>
                      <a:pt x="85" y="553"/>
                    </a:lnTo>
                    <a:lnTo>
                      <a:pt x="85" y="550"/>
                    </a:lnTo>
                    <a:lnTo>
                      <a:pt x="88" y="548"/>
                    </a:lnTo>
                    <a:lnTo>
                      <a:pt x="90" y="541"/>
                    </a:lnTo>
                    <a:lnTo>
                      <a:pt x="95" y="535"/>
                    </a:lnTo>
                    <a:lnTo>
                      <a:pt x="100" y="526"/>
                    </a:lnTo>
                    <a:lnTo>
                      <a:pt x="106" y="517"/>
                    </a:lnTo>
                    <a:lnTo>
                      <a:pt x="112" y="507"/>
                    </a:lnTo>
                    <a:lnTo>
                      <a:pt x="120" y="496"/>
                    </a:lnTo>
                    <a:lnTo>
                      <a:pt x="126" y="485"/>
                    </a:lnTo>
                    <a:lnTo>
                      <a:pt x="133" y="474"/>
                    </a:lnTo>
                    <a:lnTo>
                      <a:pt x="138" y="464"/>
                    </a:lnTo>
                    <a:lnTo>
                      <a:pt x="146" y="455"/>
                    </a:lnTo>
                    <a:lnTo>
                      <a:pt x="149" y="447"/>
                    </a:lnTo>
                    <a:lnTo>
                      <a:pt x="155" y="441"/>
                    </a:lnTo>
                    <a:lnTo>
                      <a:pt x="157" y="436"/>
                    </a:lnTo>
                    <a:lnTo>
                      <a:pt x="160" y="433"/>
                    </a:lnTo>
                    <a:lnTo>
                      <a:pt x="164" y="427"/>
                    </a:lnTo>
                    <a:lnTo>
                      <a:pt x="169" y="420"/>
                    </a:lnTo>
                    <a:lnTo>
                      <a:pt x="175" y="411"/>
                    </a:lnTo>
                    <a:lnTo>
                      <a:pt x="183" y="404"/>
                    </a:lnTo>
                    <a:lnTo>
                      <a:pt x="184" y="398"/>
                    </a:lnTo>
                    <a:lnTo>
                      <a:pt x="188" y="393"/>
                    </a:lnTo>
                    <a:lnTo>
                      <a:pt x="192" y="389"/>
                    </a:lnTo>
                    <a:lnTo>
                      <a:pt x="194" y="387"/>
                    </a:lnTo>
                    <a:lnTo>
                      <a:pt x="200" y="382"/>
                    </a:lnTo>
                    <a:lnTo>
                      <a:pt x="201" y="380"/>
                    </a:lnTo>
                    <a:lnTo>
                      <a:pt x="287" y="221"/>
                    </a:lnTo>
                    <a:lnTo>
                      <a:pt x="304" y="208"/>
                    </a:lnTo>
                    <a:lnTo>
                      <a:pt x="308" y="208"/>
                    </a:lnTo>
                    <a:lnTo>
                      <a:pt x="312" y="208"/>
                    </a:lnTo>
                    <a:lnTo>
                      <a:pt x="318" y="209"/>
                    </a:lnTo>
                    <a:lnTo>
                      <a:pt x="325" y="209"/>
                    </a:lnTo>
                    <a:lnTo>
                      <a:pt x="332" y="212"/>
                    </a:lnTo>
                    <a:lnTo>
                      <a:pt x="341" y="212"/>
                    </a:lnTo>
                    <a:lnTo>
                      <a:pt x="350" y="213"/>
                    </a:lnTo>
                    <a:lnTo>
                      <a:pt x="354" y="213"/>
                    </a:lnTo>
                    <a:lnTo>
                      <a:pt x="359" y="214"/>
                    </a:lnTo>
                    <a:lnTo>
                      <a:pt x="364" y="216"/>
                    </a:lnTo>
                    <a:lnTo>
                      <a:pt x="370" y="216"/>
                    </a:lnTo>
                    <a:lnTo>
                      <a:pt x="374" y="217"/>
                    </a:lnTo>
                    <a:lnTo>
                      <a:pt x="377" y="218"/>
                    </a:lnTo>
                    <a:lnTo>
                      <a:pt x="381" y="218"/>
                    </a:lnTo>
                    <a:lnTo>
                      <a:pt x="386" y="221"/>
                    </a:lnTo>
                    <a:lnTo>
                      <a:pt x="393" y="222"/>
                    </a:lnTo>
                    <a:lnTo>
                      <a:pt x="399" y="223"/>
                    </a:lnTo>
                    <a:lnTo>
                      <a:pt x="403" y="225"/>
                    </a:lnTo>
                    <a:lnTo>
                      <a:pt x="404" y="225"/>
                    </a:lnTo>
                    <a:lnTo>
                      <a:pt x="448" y="191"/>
                    </a:lnTo>
                    <a:lnTo>
                      <a:pt x="407" y="191"/>
                    </a:lnTo>
                    <a:lnTo>
                      <a:pt x="440" y="178"/>
                    </a:lnTo>
                    <a:lnTo>
                      <a:pt x="439" y="176"/>
                    </a:lnTo>
                    <a:lnTo>
                      <a:pt x="437" y="174"/>
                    </a:lnTo>
                    <a:lnTo>
                      <a:pt x="433" y="172"/>
                    </a:lnTo>
                    <a:lnTo>
                      <a:pt x="429" y="169"/>
                    </a:lnTo>
                    <a:lnTo>
                      <a:pt x="421" y="165"/>
                    </a:lnTo>
                    <a:lnTo>
                      <a:pt x="413" y="161"/>
                    </a:lnTo>
                    <a:lnTo>
                      <a:pt x="410" y="159"/>
                    </a:lnTo>
                    <a:lnTo>
                      <a:pt x="404" y="158"/>
                    </a:lnTo>
                    <a:lnTo>
                      <a:pt x="399" y="155"/>
                    </a:lnTo>
                    <a:lnTo>
                      <a:pt x="395" y="154"/>
                    </a:lnTo>
                    <a:lnTo>
                      <a:pt x="388" y="151"/>
                    </a:lnTo>
                    <a:lnTo>
                      <a:pt x="381" y="149"/>
                    </a:lnTo>
                    <a:lnTo>
                      <a:pt x="375" y="146"/>
                    </a:lnTo>
                    <a:lnTo>
                      <a:pt x="368" y="145"/>
                    </a:lnTo>
                    <a:lnTo>
                      <a:pt x="361" y="142"/>
                    </a:lnTo>
                    <a:lnTo>
                      <a:pt x="354" y="141"/>
                    </a:lnTo>
                    <a:lnTo>
                      <a:pt x="348" y="138"/>
                    </a:lnTo>
                    <a:lnTo>
                      <a:pt x="341" y="138"/>
                    </a:lnTo>
                    <a:lnTo>
                      <a:pt x="335" y="136"/>
                    </a:lnTo>
                    <a:lnTo>
                      <a:pt x="330" y="136"/>
                    </a:lnTo>
                    <a:lnTo>
                      <a:pt x="325" y="134"/>
                    </a:lnTo>
                    <a:lnTo>
                      <a:pt x="322" y="134"/>
                    </a:lnTo>
                    <a:lnTo>
                      <a:pt x="316" y="133"/>
                    </a:lnTo>
                    <a:lnTo>
                      <a:pt x="314" y="133"/>
                    </a:lnTo>
                    <a:lnTo>
                      <a:pt x="327" y="87"/>
                    </a:lnTo>
                    <a:lnTo>
                      <a:pt x="327" y="85"/>
                    </a:lnTo>
                    <a:lnTo>
                      <a:pt x="328" y="82"/>
                    </a:lnTo>
                    <a:lnTo>
                      <a:pt x="331" y="75"/>
                    </a:lnTo>
                    <a:lnTo>
                      <a:pt x="335" y="70"/>
                    </a:lnTo>
                    <a:lnTo>
                      <a:pt x="339" y="62"/>
                    </a:lnTo>
                    <a:lnTo>
                      <a:pt x="345" y="55"/>
                    </a:lnTo>
                    <a:lnTo>
                      <a:pt x="350" y="49"/>
                    </a:lnTo>
                    <a:lnTo>
                      <a:pt x="358" y="46"/>
                    </a:lnTo>
                    <a:lnTo>
                      <a:pt x="363" y="40"/>
                    </a:lnTo>
                    <a:lnTo>
                      <a:pt x="370" y="40"/>
                    </a:lnTo>
                    <a:lnTo>
                      <a:pt x="376" y="40"/>
                    </a:lnTo>
                    <a:lnTo>
                      <a:pt x="384" y="43"/>
                    </a:lnTo>
                    <a:lnTo>
                      <a:pt x="390" y="44"/>
                    </a:lnTo>
                    <a:lnTo>
                      <a:pt x="397" y="47"/>
                    </a:lnTo>
                    <a:lnTo>
                      <a:pt x="402" y="49"/>
                    </a:lnTo>
                    <a:lnTo>
                      <a:pt x="408" y="53"/>
                    </a:lnTo>
                    <a:lnTo>
                      <a:pt x="412" y="55"/>
                    </a:lnTo>
                    <a:lnTo>
                      <a:pt x="416" y="56"/>
                    </a:lnTo>
                    <a:lnTo>
                      <a:pt x="420" y="57"/>
                    </a:lnTo>
                    <a:lnTo>
                      <a:pt x="424" y="58"/>
                    </a:lnTo>
                    <a:lnTo>
                      <a:pt x="428" y="61"/>
                    </a:lnTo>
                    <a:lnTo>
                      <a:pt x="433" y="64"/>
                    </a:lnTo>
                    <a:lnTo>
                      <a:pt x="437" y="66"/>
                    </a:lnTo>
                    <a:lnTo>
                      <a:pt x="444" y="71"/>
                    </a:lnTo>
                    <a:lnTo>
                      <a:pt x="451" y="76"/>
                    </a:lnTo>
                    <a:lnTo>
                      <a:pt x="460" y="83"/>
                    </a:lnTo>
                    <a:lnTo>
                      <a:pt x="464" y="87"/>
                    </a:lnTo>
                    <a:lnTo>
                      <a:pt x="469" y="91"/>
                    </a:lnTo>
                    <a:lnTo>
                      <a:pt x="473" y="94"/>
                    </a:lnTo>
                    <a:lnTo>
                      <a:pt x="478" y="98"/>
                    </a:lnTo>
                    <a:lnTo>
                      <a:pt x="486" y="103"/>
                    </a:lnTo>
                    <a:lnTo>
                      <a:pt x="492" y="110"/>
                    </a:lnTo>
                    <a:lnTo>
                      <a:pt x="496" y="112"/>
                    </a:lnTo>
                    <a:lnTo>
                      <a:pt x="498" y="115"/>
                    </a:lnTo>
                    <a:lnTo>
                      <a:pt x="496" y="112"/>
                    </a:lnTo>
                    <a:lnTo>
                      <a:pt x="492" y="109"/>
                    </a:lnTo>
                    <a:lnTo>
                      <a:pt x="486" y="101"/>
                    </a:lnTo>
                    <a:lnTo>
                      <a:pt x="478" y="93"/>
                    </a:lnTo>
                    <a:lnTo>
                      <a:pt x="473" y="87"/>
                    </a:lnTo>
                    <a:lnTo>
                      <a:pt x="468" y="83"/>
                    </a:lnTo>
                    <a:lnTo>
                      <a:pt x="462" y="76"/>
                    </a:lnTo>
                    <a:lnTo>
                      <a:pt x="457" y="71"/>
                    </a:lnTo>
                    <a:lnTo>
                      <a:pt x="452" y="66"/>
                    </a:lnTo>
                    <a:lnTo>
                      <a:pt x="447" y="60"/>
                    </a:lnTo>
                    <a:lnTo>
                      <a:pt x="442" y="55"/>
                    </a:lnTo>
                    <a:lnTo>
                      <a:pt x="437" y="49"/>
                    </a:lnTo>
                    <a:lnTo>
                      <a:pt x="431" y="44"/>
                    </a:lnTo>
                    <a:lnTo>
                      <a:pt x="426" y="38"/>
                    </a:lnTo>
                    <a:lnTo>
                      <a:pt x="421" y="33"/>
                    </a:lnTo>
                    <a:lnTo>
                      <a:pt x="417" y="29"/>
                    </a:lnTo>
                    <a:lnTo>
                      <a:pt x="410" y="20"/>
                    </a:lnTo>
                    <a:lnTo>
                      <a:pt x="403" y="13"/>
                    </a:lnTo>
                    <a:lnTo>
                      <a:pt x="397" y="7"/>
                    </a:lnTo>
                    <a:lnTo>
                      <a:pt x="393" y="3"/>
                    </a:lnTo>
                    <a:lnTo>
                      <a:pt x="390" y="0"/>
                    </a:lnTo>
                    <a:lnTo>
                      <a:pt x="388" y="0"/>
                    </a:lnTo>
                    <a:lnTo>
                      <a:pt x="384" y="6"/>
                    </a:lnTo>
                    <a:lnTo>
                      <a:pt x="379" y="7"/>
                    </a:lnTo>
                    <a:lnTo>
                      <a:pt x="376" y="9"/>
                    </a:lnTo>
                    <a:lnTo>
                      <a:pt x="371" y="13"/>
                    </a:lnTo>
                    <a:lnTo>
                      <a:pt x="366" y="17"/>
                    </a:lnTo>
                    <a:lnTo>
                      <a:pt x="359" y="20"/>
                    </a:lnTo>
                    <a:lnTo>
                      <a:pt x="353" y="24"/>
                    </a:lnTo>
                    <a:lnTo>
                      <a:pt x="346" y="26"/>
                    </a:lnTo>
                    <a:lnTo>
                      <a:pt x="339" y="30"/>
                    </a:lnTo>
                    <a:lnTo>
                      <a:pt x="330" y="31"/>
                    </a:lnTo>
                    <a:lnTo>
                      <a:pt x="322" y="34"/>
                    </a:lnTo>
                    <a:lnTo>
                      <a:pt x="313" y="35"/>
                    </a:lnTo>
                    <a:lnTo>
                      <a:pt x="304" y="38"/>
                    </a:lnTo>
                    <a:lnTo>
                      <a:pt x="295" y="37"/>
                    </a:lnTo>
                    <a:lnTo>
                      <a:pt x="285" y="35"/>
                    </a:lnTo>
                    <a:lnTo>
                      <a:pt x="274" y="34"/>
                    </a:lnTo>
                    <a:lnTo>
                      <a:pt x="264" y="33"/>
                    </a:lnTo>
                    <a:lnTo>
                      <a:pt x="255" y="30"/>
                    </a:lnTo>
                    <a:lnTo>
                      <a:pt x="246" y="29"/>
                    </a:lnTo>
                    <a:lnTo>
                      <a:pt x="236" y="26"/>
                    </a:lnTo>
                    <a:lnTo>
                      <a:pt x="228" y="25"/>
                    </a:lnTo>
                    <a:lnTo>
                      <a:pt x="219" y="22"/>
                    </a:lnTo>
                    <a:lnTo>
                      <a:pt x="211" y="20"/>
                    </a:lnTo>
                    <a:lnTo>
                      <a:pt x="205" y="17"/>
                    </a:lnTo>
                    <a:lnTo>
                      <a:pt x="200" y="16"/>
                    </a:lnTo>
                    <a:lnTo>
                      <a:pt x="194" y="15"/>
                    </a:lnTo>
                    <a:lnTo>
                      <a:pt x="192" y="13"/>
                    </a:lnTo>
                    <a:lnTo>
                      <a:pt x="189" y="12"/>
                    </a:lnTo>
                    <a:close/>
                  </a:path>
                </a:pathLst>
              </a:custGeom>
              <a:solidFill>
                <a:srgbClr val="808080"/>
              </a:solidFill>
              <a:ln w="9525">
                <a:noFill/>
                <a:round/>
                <a:headEnd/>
                <a:tailEnd/>
              </a:ln>
            </p:spPr>
            <p:txBody>
              <a:bodyPr/>
              <a:lstStyle/>
              <a:p>
                <a:endParaRPr lang="en-CA"/>
              </a:p>
            </p:txBody>
          </p:sp>
          <p:sp>
            <p:nvSpPr>
              <p:cNvPr id="17457" name="Freeform 46"/>
              <p:cNvSpPr>
                <a:spLocks/>
              </p:cNvSpPr>
              <p:nvPr/>
            </p:nvSpPr>
            <p:spPr bwMode="auto">
              <a:xfrm>
                <a:off x="3349" y="2299"/>
                <a:ext cx="101" cy="252"/>
              </a:xfrm>
              <a:custGeom>
                <a:avLst/>
                <a:gdLst>
                  <a:gd name="T0" fmla="*/ 74 w 101"/>
                  <a:gd name="T1" fmla="*/ 1 h 252"/>
                  <a:gd name="T2" fmla="*/ 77 w 101"/>
                  <a:gd name="T3" fmla="*/ 9 h 252"/>
                  <a:gd name="T4" fmla="*/ 83 w 101"/>
                  <a:gd name="T5" fmla="*/ 18 h 252"/>
                  <a:gd name="T6" fmla="*/ 86 w 101"/>
                  <a:gd name="T7" fmla="*/ 29 h 252"/>
                  <a:gd name="T8" fmla="*/ 90 w 101"/>
                  <a:gd name="T9" fmla="*/ 44 h 252"/>
                  <a:gd name="T10" fmla="*/ 94 w 101"/>
                  <a:gd name="T11" fmla="*/ 58 h 252"/>
                  <a:gd name="T12" fmla="*/ 98 w 101"/>
                  <a:gd name="T13" fmla="*/ 74 h 252"/>
                  <a:gd name="T14" fmla="*/ 99 w 101"/>
                  <a:gd name="T15" fmla="*/ 90 h 252"/>
                  <a:gd name="T16" fmla="*/ 101 w 101"/>
                  <a:gd name="T17" fmla="*/ 105 h 252"/>
                  <a:gd name="T18" fmla="*/ 99 w 101"/>
                  <a:gd name="T19" fmla="*/ 121 h 252"/>
                  <a:gd name="T20" fmla="*/ 97 w 101"/>
                  <a:gd name="T21" fmla="*/ 138 h 252"/>
                  <a:gd name="T22" fmla="*/ 94 w 101"/>
                  <a:gd name="T23" fmla="*/ 152 h 252"/>
                  <a:gd name="T24" fmla="*/ 89 w 101"/>
                  <a:gd name="T25" fmla="*/ 166 h 252"/>
                  <a:gd name="T26" fmla="*/ 83 w 101"/>
                  <a:gd name="T27" fmla="*/ 179 h 252"/>
                  <a:gd name="T28" fmla="*/ 75 w 101"/>
                  <a:gd name="T29" fmla="*/ 192 h 252"/>
                  <a:gd name="T30" fmla="*/ 67 w 101"/>
                  <a:gd name="T31" fmla="*/ 203 h 252"/>
                  <a:gd name="T32" fmla="*/ 57 w 101"/>
                  <a:gd name="T33" fmla="*/ 212 h 252"/>
                  <a:gd name="T34" fmla="*/ 48 w 101"/>
                  <a:gd name="T35" fmla="*/ 221 h 252"/>
                  <a:gd name="T36" fmla="*/ 38 w 101"/>
                  <a:gd name="T37" fmla="*/ 232 h 252"/>
                  <a:gd name="T38" fmla="*/ 27 w 101"/>
                  <a:gd name="T39" fmla="*/ 238 h 252"/>
                  <a:gd name="T40" fmla="*/ 18 w 101"/>
                  <a:gd name="T41" fmla="*/ 244 h 252"/>
                  <a:gd name="T42" fmla="*/ 10 w 101"/>
                  <a:gd name="T43" fmla="*/ 251 h 252"/>
                  <a:gd name="T44" fmla="*/ 0 w 101"/>
                  <a:gd name="T45" fmla="*/ 204 h 252"/>
                  <a:gd name="T46" fmla="*/ 5 w 101"/>
                  <a:gd name="T47" fmla="*/ 201 h 252"/>
                  <a:gd name="T48" fmla="*/ 19 w 101"/>
                  <a:gd name="T49" fmla="*/ 190 h 252"/>
                  <a:gd name="T50" fmla="*/ 36 w 101"/>
                  <a:gd name="T51" fmla="*/ 175 h 252"/>
                  <a:gd name="T52" fmla="*/ 44 w 101"/>
                  <a:gd name="T53" fmla="*/ 163 h 252"/>
                  <a:gd name="T54" fmla="*/ 52 w 101"/>
                  <a:gd name="T55" fmla="*/ 154 h 252"/>
                  <a:gd name="T56" fmla="*/ 57 w 101"/>
                  <a:gd name="T57" fmla="*/ 141 h 252"/>
                  <a:gd name="T58" fmla="*/ 61 w 101"/>
                  <a:gd name="T59" fmla="*/ 130 h 252"/>
                  <a:gd name="T60" fmla="*/ 62 w 101"/>
                  <a:gd name="T61" fmla="*/ 117 h 252"/>
                  <a:gd name="T62" fmla="*/ 65 w 101"/>
                  <a:gd name="T63" fmla="*/ 105 h 252"/>
                  <a:gd name="T64" fmla="*/ 65 w 101"/>
                  <a:gd name="T65" fmla="*/ 92 h 252"/>
                  <a:gd name="T66" fmla="*/ 66 w 101"/>
                  <a:gd name="T67" fmla="*/ 81 h 252"/>
                  <a:gd name="T68" fmla="*/ 66 w 101"/>
                  <a:gd name="T69" fmla="*/ 69 h 252"/>
                  <a:gd name="T70" fmla="*/ 66 w 101"/>
                  <a:gd name="T71" fmla="*/ 60 h 252"/>
                  <a:gd name="T72" fmla="*/ 66 w 101"/>
                  <a:gd name="T73" fmla="*/ 50 h 252"/>
                  <a:gd name="T74" fmla="*/ 66 w 101"/>
                  <a:gd name="T75" fmla="*/ 44 h 252"/>
                  <a:gd name="T76" fmla="*/ 66 w 101"/>
                  <a:gd name="T77" fmla="*/ 32 h 252"/>
                  <a:gd name="T78" fmla="*/ 66 w 101"/>
                  <a:gd name="T79" fmla="*/ 24 h 252"/>
                  <a:gd name="T80" fmla="*/ 74 w 101"/>
                  <a:gd name="T81" fmla="*/ 0 h 2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1"/>
                  <a:gd name="T124" fmla="*/ 0 h 252"/>
                  <a:gd name="T125" fmla="*/ 101 w 101"/>
                  <a:gd name="T126" fmla="*/ 252 h 2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1" h="252">
                    <a:moveTo>
                      <a:pt x="74" y="0"/>
                    </a:moveTo>
                    <a:lnTo>
                      <a:pt x="74" y="1"/>
                    </a:lnTo>
                    <a:lnTo>
                      <a:pt x="76" y="6"/>
                    </a:lnTo>
                    <a:lnTo>
                      <a:pt x="77" y="9"/>
                    </a:lnTo>
                    <a:lnTo>
                      <a:pt x="80" y="13"/>
                    </a:lnTo>
                    <a:lnTo>
                      <a:pt x="83" y="18"/>
                    </a:lnTo>
                    <a:lnTo>
                      <a:pt x="85" y="24"/>
                    </a:lnTo>
                    <a:lnTo>
                      <a:pt x="86" y="29"/>
                    </a:lnTo>
                    <a:lnTo>
                      <a:pt x="89" y="36"/>
                    </a:lnTo>
                    <a:lnTo>
                      <a:pt x="90" y="44"/>
                    </a:lnTo>
                    <a:lnTo>
                      <a:pt x="93" y="50"/>
                    </a:lnTo>
                    <a:lnTo>
                      <a:pt x="94" y="58"/>
                    </a:lnTo>
                    <a:lnTo>
                      <a:pt x="97" y="65"/>
                    </a:lnTo>
                    <a:lnTo>
                      <a:pt x="98" y="74"/>
                    </a:lnTo>
                    <a:lnTo>
                      <a:pt x="99" y="82"/>
                    </a:lnTo>
                    <a:lnTo>
                      <a:pt x="99" y="90"/>
                    </a:lnTo>
                    <a:lnTo>
                      <a:pt x="101" y="98"/>
                    </a:lnTo>
                    <a:lnTo>
                      <a:pt x="101" y="105"/>
                    </a:lnTo>
                    <a:lnTo>
                      <a:pt x="101" y="114"/>
                    </a:lnTo>
                    <a:lnTo>
                      <a:pt x="99" y="121"/>
                    </a:lnTo>
                    <a:lnTo>
                      <a:pt x="99" y="129"/>
                    </a:lnTo>
                    <a:lnTo>
                      <a:pt x="97" y="138"/>
                    </a:lnTo>
                    <a:lnTo>
                      <a:pt x="97" y="145"/>
                    </a:lnTo>
                    <a:lnTo>
                      <a:pt x="94" y="152"/>
                    </a:lnTo>
                    <a:lnTo>
                      <a:pt x="92" y="159"/>
                    </a:lnTo>
                    <a:lnTo>
                      <a:pt x="89" y="166"/>
                    </a:lnTo>
                    <a:lnTo>
                      <a:pt x="86" y="174"/>
                    </a:lnTo>
                    <a:lnTo>
                      <a:pt x="83" y="179"/>
                    </a:lnTo>
                    <a:lnTo>
                      <a:pt x="80" y="186"/>
                    </a:lnTo>
                    <a:lnTo>
                      <a:pt x="75" y="192"/>
                    </a:lnTo>
                    <a:lnTo>
                      <a:pt x="72" y="198"/>
                    </a:lnTo>
                    <a:lnTo>
                      <a:pt x="67" y="203"/>
                    </a:lnTo>
                    <a:lnTo>
                      <a:pt x="62" y="207"/>
                    </a:lnTo>
                    <a:lnTo>
                      <a:pt x="57" y="212"/>
                    </a:lnTo>
                    <a:lnTo>
                      <a:pt x="53" y="217"/>
                    </a:lnTo>
                    <a:lnTo>
                      <a:pt x="48" y="221"/>
                    </a:lnTo>
                    <a:lnTo>
                      <a:pt x="43" y="226"/>
                    </a:lnTo>
                    <a:lnTo>
                      <a:pt x="38" y="232"/>
                    </a:lnTo>
                    <a:lnTo>
                      <a:pt x="32" y="235"/>
                    </a:lnTo>
                    <a:lnTo>
                      <a:pt x="27" y="238"/>
                    </a:lnTo>
                    <a:lnTo>
                      <a:pt x="22" y="242"/>
                    </a:lnTo>
                    <a:lnTo>
                      <a:pt x="18" y="244"/>
                    </a:lnTo>
                    <a:lnTo>
                      <a:pt x="16" y="247"/>
                    </a:lnTo>
                    <a:lnTo>
                      <a:pt x="10" y="251"/>
                    </a:lnTo>
                    <a:lnTo>
                      <a:pt x="9" y="252"/>
                    </a:lnTo>
                    <a:lnTo>
                      <a:pt x="0" y="204"/>
                    </a:lnTo>
                    <a:lnTo>
                      <a:pt x="1" y="203"/>
                    </a:lnTo>
                    <a:lnTo>
                      <a:pt x="5" y="201"/>
                    </a:lnTo>
                    <a:lnTo>
                      <a:pt x="12" y="195"/>
                    </a:lnTo>
                    <a:lnTo>
                      <a:pt x="19" y="190"/>
                    </a:lnTo>
                    <a:lnTo>
                      <a:pt x="27" y="183"/>
                    </a:lnTo>
                    <a:lnTo>
                      <a:pt x="36" y="175"/>
                    </a:lnTo>
                    <a:lnTo>
                      <a:pt x="40" y="168"/>
                    </a:lnTo>
                    <a:lnTo>
                      <a:pt x="44" y="163"/>
                    </a:lnTo>
                    <a:lnTo>
                      <a:pt x="48" y="158"/>
                    </a:lnTo>
                    <a:lnTo>
                      <a:pt x="52" y="154"/>
                    </a:lnTo>
                    <a:lnTo>
                      <a:pt x="54" y="147"/>
                    </a:lnTo>
                    <a:lnTo>
                      <a:pt x="57" y="141"/>
                    </a:lnTo>
                    <a:lnTo>
                      <a:pt x="58" y="135"/>
                    </a:lnTo>
                    <a:lnTo>
                      <a:pt x="61" y="130"/>
                    </a:lnTo>
                    <a:lnTo>
                      <a:pt x="61" y="123"/>
                    </a:lnTo>
                    <a:lnTo>
                      <a:pt x="62" y="117"/>
                    </a:lnTo>
                    <a:lnTo>
                      <a:pt x="63" y="112"/>
                    </a:lnTo>
                    <a:lnTo>
                      <a:pt x="65" y="105"/>
                    </a:lnTo>
                    <a:lnTo>
                      <a:pt x="65" y="99"/>
                    </a:lnTo>
                    <a:lnTo>
                      <a:pt x="65" y="92"/>
                    </a:lnTo>
                    <a:lnTo>
                      <a:pt x="65" y="86"/>
                    </a:lnTo>
                    <a:lnTo>
                      <a:pt x="66" y="81"/>
                    </a:lnTo>
                    <a:lnTo>
                      <a:pt x="66" y="76"/>
                    </a:lnTo>
                    <a:lnTo>
                      <a:pt x="66" y="69"/>
                    </a:lnTo>
                    <a:lnTo>
                      <a:pt x="66" y="64"/>
                    </a:lnTo>
                    <a:lnTo>
                      <a:pt x="66" y="60"/>
                    </a:lnTo>
                    <a:lnTo>
                      <a:pt x="66" y="55"/>
                    </a:lnTo>
                    <a:lnTo>
                      <a:pt x="66" y="50"/>
                    </a:lnTo>
                    <a:lnTo>
                      <a:pt x="66" y="46"/>
                    </a:lnTo>
                    <a:lnTo>
                      <a:pt x="66" y="44"/>
                    </a:lnTo>
                    <a:lnTo>
                      <a:pt x="66" y="37"/>
                    </a:lnTo>
                    <a:lnTo>
                      <a:pt x="66" y="32"/>
                    </a:lnTo>
                    <a:lnTo>
                      <a:pt x="66" y="27"/>
                    </a:lnTo>
                    <a:lnTo>
                      <a:pt x="66" y="24"/>
                    </a:lnTo>
                    <a:lnTo>
                      <a:pt x="66" y="23"/>
                    </a:lnTo>
                    <a:lnTo>
                      <a:pt x="74" y="0"/>
                    </a:lnTo>
                    <a:close/>
                  </a:path>
                </a:pathLst>
              </a:custGeom>
              <a:solidFill>
                <a:srgbClr val="7E94D8"/>
              </a:solidFill>
              <a:ln w="9525">
                <a:noFill/>
                <a:round/>
                <a:headEnd/>
                <a:tailEnd/>
              </a:ln>
            </p:spPr>
            <p:txBody>
              <a:bodyPr/>
              <a:lstStyle/>
              <a:p>
                <a:endParaRPr lang="en-CA"/>
              </a:p>
            </p:txBody>
          </p:sp>
          <p:sp>
            <p:nvSpPr>
              <p:cNvPr id="17458" name="Freeform 47"/>
              <p:cNvSpPr>
                <a:spLocks/>
              </p:cNvSpPr>
              <p:nvPr/>
            </p:nvSpPr>
            <p:spPr bwMode="auto">
              <a:xfrm>
                <a:off x="3152" y="2513"/>
                <a:ext cx="106" cy="106"/>
              </a:xfrm>
              <a:custGeom>
                <a:avLst/>
                <a:gdLst>
                  <a:gd name="T0" fmla="*/ 41 w 106"/>
                  <a:gd name="T1" fmla="*/ 0 h 106"/>
                  <a:gd name="T2" fmla="*/ 57 w 106"/>
                  <a:gd name="T3" fmla="*/ 38 h 106"/>
                  <a:gd name="T4" fmla="*/ 76 w 106"/>
                  <a:gd name="T5" fmla="*/ 29 h 106"/>
                  <a:gd name="T6" fmla="*/ 106 w 106"/>
                  <a:gd name="T7" fmla="*/ 41 h 106"/>
                  <a:gd name="T8" fmla="*/ 95 w 106"/>
                  <a:gd name="T9" fmla="*/ 59 h 106"/>
                  <a:gd name="T10" fmla="*/ 70 w 106"/>
                  <a:gd name="T11" fmla="*/ 56 h 106"/>
                  <a:gd name="T12" fmla="*/ 84 w 106"/>
                  <a:gd name="T13" fmla="*/ 84 h 106"/>
                  <a:gd name="T14" fmla="*/ 8 w 106"/>
                  <a:gd name="T15" fmla="*/ 106 h 106"/>
                  <a:gd name="T16" fmla="*/ 0 w 106"/>
                  <a:gd name="T17" fmla="*/ 88 h 106"/>
                  <a:gd name="T18" fmla="*/ 3 w 106"/>
                  <a:gd name="T19" fmla="*/ 84 h 106"/>
                  <a:gd name="T20" fmla="*/ 8 w 106"/>
                  <a:gd name="T21" fmla="*/ 78 h 106"/>
                  <a:gd name="T22" fmla="*/ 12 w 106"/>
                  <a:gd name="T23" fmla="*/ 73 h 106"/>
                  <a:gd name="T24" fmla="*/ 16 w 106"/>
                  <a:gd name="T25" fmla="*/ 68 h 106"/>
                  <a:gd name="T26" fmla="*/ 17 w 106"/>
                  <a:gd name="T27" fmla="*/ 61 h 106"/>
                  <a:gd name="T28" fmla="*/ 19 w 106"/>
                  <a:gd name="T29" fmla="*/ 56 h 106"/>
                  <a:gd name="T30" fmla="*/ 18 w 106"/>
                  <a:gd name="T31" fmla="*/ 48 h 106"/>
                  <a:gd name="T32" fmla="*/ 18 w 106"/>
                  <a:gd name="T33" fmla="*/ 41 h 106"/>
                  <a:gd name="T34" fmla="*/ 16 w 106"/>
                  <a:gd name="T35" fmla="*/ 33 h 106"/>
                  <a:gd name="T36" fmla="*/ 14 w 106"/>
                  <a:gd name="T37" fmla="*/ 29 h 106"/>
                  <a:gd name="T38" fmla="*/ 12 w 106"/>
                  <a:gd name="T39" fmla="*/ 24 h 106"/>
                  <a:gd name="T40" fmla="*/ 10 w 106"/>
                  <a:gd name="T41" fmla="*/ 20 h 106"/>
                  <a:gd name="T42" fmla="*/ 8 w 106"/>
                  <a:gd name="T43" fmla="*/ 18 h 106"/>
                  <a:gd name="T44" fmla="*/ 41 w 106"/>
                  <a:gd name="T45" fmla="*/ 0 h 106"/>
                  <a:gd name="T46" fmla="*/ 41 w 106"/>
                  <a:gd name="T47" fmla="*/ 0 h 1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6"/>
                  <a:gd name="T73" fmla="*/ 0 h 106"/>
                  <a:gd name="T74" fmla="*/ 106 w 106"/>
                  <a:gd name="T75" fmla="*/ 106 h 1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6" h="106">
                    <a:moveTo>
                      <a:pt x="41" y="0"/>
                    </a:moveTo>
                    <a:lnTo>
                      <a:pt x="57" y="38"/>
                    </a:lnTo>
                    <a:lnTo>
                      <a:pt x="76" y="29"/>
                    </a:lnTo>
                    <a:lnTo>
                      <a:pt x="106" y="41"/>
                    </a:lnTo>
                    <a:lnTo>
                      <a:pt x="95" y="59"/>
                    </a:lnTo>
                    <a:lnTo>
                      <a:pt x="70" y="56"/>
                    </a:lnTo>
                    <a:lnTo>
                      <a:pt x="84" y="84"/>
                    </a:lnTo>
                    <a:lnTo>
                      <a:pt x="8" y="106"/>
                    </a:lnTo>
                    <a:lnTo>
                      <a:pt x="0" y="88"/>
                    </a:lnTo>
                    <a:lnTo>
                      <a:pt x="3" y="84"/>
                    </a:lnTo>
                    <a:lnTo>
                      <a:pt x="8" y="78"/>
                    </a:lnTo>
                    <a:lnTo>
                      <a:pt x="12" y="73"/>
                    </a:lnTo>
                    <a:lnTo>
                      <a:pt x="16" y="68"/>
                    </a:lnTo>
                    <a:lnTo>
                      <a:pt x="17" y="61"/>
                    </a:lnTo>
                    <a:lnTo>
                      <a:pt x="19" y="56"/>
                    </a:lnTo>
                    <a:lnTo>
                      <a:pt x="18" y="48"/>
                    </a:lnTo>
                    <a:lnTo>
                      <a:pt x="18" y="41"/>
                    </a:lnTo>
                    <a:lnTo>
                      <a:pt x="16" y="33"/>
                    </a:lnTo>
                    <a:lnTo>
                      <a:pt x="14" y="29"/>
                    </a:lnTo>
                    <a:lnTo>
                      <a:pt x="12" y="24"/>
                    </a:lnTo>
                    <a:lnTo>
                      <a:pt x="10" y="20"/>
                    </a:lnTo>
                    <a:lnTo>
                      <a:pt x="8" y="18"/>
                    </a:lnTo>
                    <a:lnTo>
                      <a:pt x="41" y="0"/>
                    </a:lnTo>
                    <a:close/>
                  </a:path>
                </a:pathLst>
              </a:custGeom>
              <a:solidFill>
                <a:srgbClr val="F2CC99"/>
              </a:solidFill>
              <a:ln w="9525">
                <a:noFill/>
                <a:round/>
                <a:headEnd/>
                <a:tailEnd/>
              </a:ln>
            </p:spPr>
            <p:txBody>
              <a:bodyPr/>
              <a:lstStyle/>
              <a:p>
                <a:endParaRPr lang="en-CA"/>
              </a:p>
            </p:txBody>
          </p:sp>
          <p:sp>
            <p:nvSpPr>
              <p:cNvPr id="17459" name="Freeform 48"/>
              <p:cNvSpPr>
                <a:spLocks/>
              </p:cNvSpPr>
              <p:nvPr/>
            </p:nvSpPr>
            <p:spPr bwMode="auto">
              <a:xfrm>
                <a:off x="3222" y="2563"/>
                <a:ext cx="37" cy="34"/>
              </a:xfrm>
              <a:custGeom>
                <a:avLst/>
                <a:gdLst>
                  <a:gd name="T0" fmla="*/ 0 w 37"/>
                  <a:gd name="T1" fmla="*/ 6 h 34"/>
                  <a:gd name="T2" fmla="*/ 0 w 37"/>
                  <a:gd name="T3" fmla="*/ 5 h 34"/>
                  <a:gd name="T4" fmla="*/ 4 w 37"/>
                  <a:gd name="T5" fmla="*/ 2 h 34"/>
                  <a:gd name="T6" fmla="*/ 7 w 37"/>
                  <a:gd name="T7" fmla="*/ 1 h 34"/>
                  <a:gd name="T8" fmla="*/ 14 w 37"/>
                  <a:gd name="T9" fmla="*/ 0 h 34"/>
                  <a:gd name="T10" fmla="*/ 20 w 37"/>
                  <a:gd name="T11" fmla="*/ 0 h 34"/>
                  <a:gd name="T12" fmla="*/ 27 w 37"/>
                  <a:gd name="T13" fmla="*/ 1 h 34"/>
                  <a:gd name="T14" fmla="*/ 32 w 37"/>
                  <a:gd name="T15" fmla="*/ 2 h 34"/>
                  <a:gd name="T16" fmla="*/ 36 w 37"/>
                  <a:gd name="T17" fmla="*/ 7 h 34"/>
                  <a:gd name="T18" fmla="*/ 36 w 37"/>
                  <a:gd name="T19" fmla="*/ 10 h 34"/>
                  <a:gd name="T20" fmla="*/ 37 w 37"/>
                  <a:gd name="T21" fmla="*/ 15 h 34"/>
                  <a:gd name="T22" fmla="*/ 37 w 37"/>
                  <a:gd name="T23" fmla="*/ 19 h 34"/>
                  <a:gd name="T24" fmla="*/ 37 w 37"/>
                  <a:gd name="T25" fmla="*/ 24 h 34"/>
                  <a:gd name="T26" fmla="*/ 37 w 37"/>
                  <a:gd name="T27" fmla="*/ 32 h 34"/>
                  <a:gd name="T28" fmla="*/ 37 w 37"/>
                  <a:gd name="T29" fmla="*/ 34 h 34"/>
                  <a:gd name="T30" fmla="*/ 14 w 37"/>
                  <a:gd name="T31" fmla="*/ 34 h 34"/>
                  <a:gd name="T32" fmla="*/ 0 w 37"/>
                  <a:gd name="T33" fmla="*/ 6 h 34"/>
                  <a:gd name="T34" fmla="*/ 0 w 37"/>
                  <a:gd name="T35" fmla="*/ 6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4"/>
                  <a:gd name="T56" fmla="*/ 37 w 37"/>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4">
                    <a:moveTo>
                      <a:pt x="0" y="6"/>
                    </a:moveTo>
                    <a:lnTo>
                      <a:pt x="0" y="5"/>
                    </a:lnTo>
                    <a:lnTo>
                      <a:pt x="4" y="2"/>
                    </a:lnTo>
                    <a:lnTo>
                      <a:pt x="7" y="1"/>
                    </a:lnTo>
                    <a:lnTo>
                      <a:pt x="14" y="0"/>
                    </a:lnTo>
                    <a:lnTo>
                      <a:pt x="20" y="0"/>
                    </a:lnTo>
                    <a:lnTo>
                      <a:pt x="27" y="1"/>
                    </a:lnTo>
                    <a:lnTo>
                      <a:pt x="32" y="2"/>
                    </a:lnTo>
                    <a:lnTo>
                      <a:pt x="36" y="7"/>
                    </a:lnTo>
                    <a:lnTo>
                      <a:pt x="36" y="10"/>
                    </a:lnTo>
                    <a:lnTo>
                      <a:pt x="37" y="15"/>
                    </a:lnTo>
                    <a:lnTo>
                      <a:pt x="37" y="19"/>
                    </a:lnTo>
                    <a:lnTo>
                      <a:pt x="37" y="24"/>
                    </a:lnTo>
                    <a:lnTo>
                      <a:pt x="37" y="32"/>
                    </a:lnTo>
                    <a:lnTo>
                      <a:pt x="37" y="34"/>
                    </a:lnTo>
                    <a:lnTo>
                      <a:pt x="14" y="34"/>
                    </a:lnTo>
                    <a:lnTo>
                      <a:pt x="0" y="6"/>
                    </a:lnTo>
                    <a:close/>
                  </a:path>
                </a:pathLst>
              </a:custGeom>
              <a:solidFill>
                <a:srgbClr val="8F8273"/>
              </a:solidFill>
              <a:ln w="9525">
                <a:noFill/>
                <a:round/>
                <a:headEnd/>
                <a:tailEnd/>
              </a:ln>
            </p:spPr>
            <p:txBody>
              <a:bodyPr/>
              <a:lstStyle/>
              <a:p>
                <a:endParaRPr lang="en-CA"/>
              </a:p>
            </p:txBody>
          </p:sp>
          <p:sp>
            <p:nvSpPr>
              <p:cNvPr id="17460" name="Freeform 49"/>
              <p:cNvSpPr>
                <a:spLocks/>
              </p:cNvSpPr>
              <p:nvPr/>
            </p:nvSpPr>
            <p:spPr bwMode="auto">
              <a:xfrm>
                <a:off x="3379" y="2833"/>
                <a:ext cx="32" cy="17"/>
              </a:xfrm>
              <a:custGeom>
                <a:avLst/>
                <a:gdLst>
                  <a:gd name="T0" fmla="*/ 11 w 32"/>
                  <a:gd name="T1" fmla="*/ 0 h 17"/>
                  <a:gd name="T2" fmla="*/ 32 w 32"/>
                  <a:gd name="T3" fmla="*/ 13 h 17"/>
                  <a:gd name="T4" fmla="*/ 0 w 32"/>
                  <a:gd name="T5" fmla="*/ 17 h 17"/>
                  <a:gd name="T6" fmla="*/ 0 w 32"/>
                  <a:gd name="T7" fmla="*/ 16 h 17"/>
                  <a:gd name="T8" fmla="*/ 0 w 32"/>
                  <a:gd name="T9" fmla="*/ 13 h 17"/>
                  <a:gd name="T10" fmla="*/ 1 w 32"/>
                  <a:gd name="T11" fmla="*/ 9 h 17"/>
                  <a:gd name="T12" fmla="*/ 4 w 32"/>
                  <a:gd name="T13" fmla="*/ 7 h 17"/>
                  <a:gd name="T14" fmla="*/ 8 w 32"/>
                  <a:gd name="T15" fmla="*/ 1 h 17"/>
                  <a:gd name="T16" fmla="*/ 11 w 32"/>
                  <a:gd name="T17" fmla="*/ 0 h 17"/>
                  <a:gd name="T18" fmla="*/ 11 w 32"/>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7"/>
                  <a:gd name="T32" fmla="*/ 32 w 32"/>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7">
                    <a:moveTo>
                      <a:pt x="11" y="0"/>
                    </a:moveTo>
                    <a:lnTo>
                      <a:pt x="32" y="13"/>
                    </a:lnTo>
                    <a:lnTo>
                      <a:pt x="0" y="17"/>
                    </a:lnTo>
                    <a:lnTo>
                      <a:pt x="0" y="16"/>
                    </a:lnTo>
                    <a:lnTo>
                      <a:pt x="0" y="13"/>
                    </a:lnTo>
                    <a:lnTo>
                      <a:pt x="1" y="9"/>
                    </a:lnTo>
                    <a:lnTo>
                      <a:pt x="4" y="7"/>
                    </a:lnTo>
                    <a:lnTo>
                      <a:pt x="8" y="1"/>
                    </a:lnTo>
                    <a:lnTo>
                      <a:pt x="11" y="0"/>
                    </a:lnTo>
                    <a:close/>
                  </a:path>
                </a:pathLst>
              </a:custGeom>
              <a:solidFill>
                <a:srgbClr val="E68033"/>
              </a:solidFill>
              <a:ln w="9525">
                <a:noFill/>
                <a:round/>
                <a:headEnd/>
                <a:tailEnd/>
              </a:ln>
            </p:spPr>
            <p:txBody>
              <a:bodyPr/>
              <a:lstStyle/>
              <a:p>
                <a:endParaRPr lang="en-CA"/>
              </a:p>
            </p:txBody>
          </p:sp>
          <p:sp>
            <p:nvSpPr>
              <p:cNvPr id="17461" name="Freeform 50"/>
              <p:cNvSpPr>
                <a:spLocks/>
              </p:cNvSpPr>
              <p:nvPr/>
            </p:nvSpPr>
            <p:spPr bwMode="auto">
              <a:xfrm>
                <a:off x="3380" y="2014"/>
                <a:ext cx="101" cy="237"/>
              </a:xfrm>
              <a:custGeom>
                <a:avLst/>
                <a:gdLst>
                  <a:gd name="T0" fmla="*/ 73 w 101"/>
                  <a:gd name="T1" fmla="*/ 44 h 237"/>
                  <a:gd name="T2" fmla="*/ 81 w 101"/>
                  <a:gd name="T3" fmla="*/ 68 h 237"/>
                  <a:gd name="T4" fmla="*/ 84 w 101"/>
                  <a:gd name="T5" fmla="*/ 98 h 237"/>
                  <a:gd name="T6" fmla="*/ 80 w 101"/>
                  <a:gd name="T7" fmla="*/ 97 h 237"/>
                  <a:gd name="T8" fmla="*/ 72 w 101"/>
                  <a:gd name="T9" fmla="*/ 97 h 237"/>
                  <a:gd name="T10" fmla="*/ 62 w 101"/>
                  <a:gd name="T11" fmla="*/ 97 h 237"/>
                  <a:gd name="T12" fmla="*/ 54 w 101"/>
                  <a:gd name="T13" fmla="*/ 103 h 237"/>
                  <a:gd name="T14" fmla="*/ 48 w 101"/>
                  <a:gd name="T15" fmla="*/ 112 h 237"/>
                  <a:gd name="T16" fmla="*/ 48 w 101"/>
                  <a:gd name="T17" fmla="*/ 125 h 237"/>
                  <a:gd name="T18" fmla="*/ 50 w 101"/>
                  <a:gd name="T19" fmla="*/ 137 h 237"/>
                  <a:gd name="T20" fmla="*/ 58 w 101"/>
                  <a:gd name="T21" fmla="*/ 146 h 237"/>
                  <a:gd name="T22" fmla="*/ 67 w 101"/>
                  <a:gd name="T23" fmla="*/ 151 h 237"/>
                  <a:gd name="T24" fmla="*/ 79 w 101"/>
                  <a:gd name="T25" fmla="*/ 153 h 237"/>
                  <a:gd name="T26" fmla="*/ 86 w 101"/>
                  <a:gd name="T27" fmla="*/ 153 h 237"/>
                  <a:gd name="T28" fmla="*/ 90 w 101"/>
                  <a:gd name="T29" fmla="*/ 153 h 237"/>
                  <a:gd name="T30" fmla="*/ 31 w 101"/>
                  <a:gd name="T31" fmla="*/ 237 h 237"/>
                  <a:gd name="T32" fmla="*/ 10 w 101"/>
                  <a:gd name="T33" fmla="*/ 220 h 237"/>
                  <a:gd name="T34" fmla="*/ 12 w 101"/>
                  <a:gd name="T35" fmla="*/ 211 h 237"/>
                  <a:gd name="T36" fmla="*/ 14 w 101"/>
                  <a:gd name="T37" fmla="*/ 202 h 237"/>
                  <a:gd name="T38" fmla="*/ 17 w 101"/>
                  <a:gd name="T39" fmla="*/ 192 h 237"/>
                  <a:gd name="T40" fmla="*/ 18 w 101"/>
                  <a:gd name="T41" fmla="*/ 182 h 237"/>
                  <a:gd name="T42" fmla="*/ 19 w 101"/>
                  <a:gd name="T43" fmla="*/ 171 h 237"/>
                  <a:gd name="T44" fmla="*/ 21 w 101"/>
                  <a:gd name="T45" fmla="*/ 162 h 237"/>
                  <a:gd name="T46" fmla="*/ 18 w 101"/>
                  <a:gd name="T47" fmla="*/ 152 h 237"/>
                  <a:gd name="T48" fmla="*/ 14 w 101"/>
                  <a:gd name="T49" fmla="*/ 143 h 237"/>
                  <a:gd name="T50" fmla="*/ 5 w 101"/>
                  <a:gd name="T51" fmla="*/ 139 h 237"/>
                  <a:gd name="T52" fmla="*/ 4 w 101"/>
                  <a:gd name="T53" fmla="*/ 129 h 237"/>
                  <a:gd name="T54" fmla="*/ 12 w 101"/>
                  <a:gd name="T55" fmla="*/ 115 h 237"/>
                  <a:gd name="T56" fmla="*/ 12 w 101"/>
                  <a:gd name="T57" fmla="*/ 110 h 237"/>
                  <a:gd name="T58" fmla="*/ 5 w 101"/>
                  <a:gd name="T59" fmla="*/ 101 h 237"/>
                  <a:gd name="T60" fmla="*/ 3 w 101"/>
                  <a:gd name="T61" fmla="*/ 90 h 237"/>
                  <a:gd name="T62" fmla="*/ 1 w 101"/>
                  <a:gd name="T63" fmla="*/ 77 h 237"/>
                  <a:gd name="T64" fmla="*/ 0 w 101"/>
                  <a:gd name="T65" fmla="*/ 68 h 237"/>
                  <a:gd name="T66" fmla="*/ 0 w 101"/>
                  <a:gd name="T67" fmla="*/ 59 h 237"/>
                  <a:gd name="T68" fmla="*/ 1 w 101"/>
                  <a:gd name="T69" fmla="*/ 49 h 237"/>
                  <a:gd name="T70" fmla="*/ 3 w 101"/>
                  <a:gd name="T71" fmla="*/ 36 h 237"/>
                  <a:gd name="T72" fmla="*/ 5 w 101"/>
                  <a:gd name="T73" fmla="*/ 26 h 237"/>
                  <a:gd name="T74" fmla="*/ 54 w 101"/>
                  <a:gd name="T75" fmla="*/ 0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1"/>
                  <a:gd name="T115" fmla="*/ 0 h 237"/>
                  <a:gd name="T116" fmla="*/ 101 w 101"/>
                  <a:gd name="T117" fmla="*/ 237 h 2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1" h="237">
                    <a:moveTo>
                      <a:pt x="54" y="0"/>
                    </a:moveTo>
                    <a:lnTo>
                      <a:pt x="73" y="44"/>
                    </a:lnTo>
                    <a:lnTo>
                      <a:pt x="61" y="68"/>
                    </a:lnTo>
                    <a:lnTo>
                      <a:pt x="81" y="68"/>
                    </a:lnTo>
                    <a:lnTo>
                      <a:pt x="101" y="93"/>
                    </a:lnTo>
                    <a:lnTo>
                      <a:pt x="84" y="98"/>
                    </a:lnTo>
                    <a:lnTo>
                      <a:pt x="81" y="97"/>
                    </a:lnTo>
                    <a:lnTo>
                      <a:pt x="80" y="97"/>
                    </a:lnTo>
                    <a:lnTo>
                      <a:pt x="76" y="97"/>
                    </a:lnTo>
                    <a:lnTo>
                      <a:pt x="72" y="97"/>
                    </a:lnTo>
                    <a:lnTo>
                      <a:pt x="67" y="97"/>
                    </a:lnTo>
                    <a:lnTo>
                      <a:pt x="62" y="97"/>
                    </a:lnTo>
                    <a:lnTo>
                      <a:pt x="57" y="99"/>
                    </a:lnTo>
                    <a:lnTo>
                      <a:pt x="54" y="103"/>
                    </a:lnTo>
                    <a:lnTo>
                      <a:pt x="50" y="107"/>
                    </a:lnTo>
                    <a:lnTo>
                      <a:pt x="48" y="112"/>
                    </a:lnTo>
                    <a:lnTo>
                      <a:pt x="46" y="117"/>
                    </a:lnTo>
                    <a:lnTo>
                      <a:pt x="48" y="125"/>
                    </a:lnTo>
                    <a:lnTo>
                      <a:pt x="48" y="130"/>
                    </a:lnTo>
                    <a:lnTo>
                      <a:pt x="50" y="137"/>
                    </a:lnTo>
                    <a:lnTo>
                      <a:pt x="54" y="142"/>
                    </a:lnTo>
                    <a:lnTo>
                      <a:pt x="58" y="146"/>
                    </a:lnTo>
                    <a:lnTo>
                      <a:pt x="62" y="148"/>
                    </a:lnTo>
                    <a:lnTo>
                      <a:pt x="67" y="151"/>
                    </a:lnTo>
                    <a:lnTo>
                      <a:pt x="72" y="152"/>
                    </a:lnTo>
                    <a:lnTo>
                      <a:pt x="79" y="153"/>
                    </a:lnTo>
                    <a:lnTo>
                      <a:pt x="82" y="153"/>
                    </a:lnTo>
                    <a:lnTo>
                      <a:pt x="86" y="153"/>
                    </a:lnTo>
                    <a:lnTo>
                      <a:pt x="89" y="153"/>
                    </a:lnTo>
                    <a:lnTo>
                      <a:pt x="90" y="153"/>
                    </a:lnTo>
                    <a:lnTo>
                      <a:pt x="67" y="177"/>
                    </a:lnTo>
                    <a:lnTo>
                      <a:pt x="31" y="237"/>
                    </a:lnTo>
                    <a:lnTo>
                      <a:pt x="10" y="223"/>
                    </a:lnTo>
                    <a:lnTo>
                      <a:pt x="10" y="220"/>
                    </a:lnTo>
                    <a:lnTo>
                      <a:pt x="12" y="215"/>
                    </a:lnTo>
                    <a:lnTo>
                      <a:pt x="12" y="211"/>
                    </a:lnTo>
                    <a:lnTo>
                      <a:pt x="14" y="207"/>
                    </a:lnTo>
                    <a:lnTo>
                      <a:pt x="14" y="202"/>
                    </a:lnTo>
                    <a:lnTo>
                      <a:pt x="17" y="197"/>
                    </a:lnTo>
                    <a:lnTo>
                      <a:pt x="17" y="192"/>
                    </a:lnTo>
                    <a:lnTo>
                      <a:pt x="18" y="187"/>
                    </a:lnTo>
                    <a:lnTo>
                      <a:pt x="18" y="182"/>
                    </a:lnTo>
                    <a:lnTo>
                      <a:pt x="19" y="177"/>
                    </a:lnTo>
                    <a:lnTo>
                      <a:pt x="19" y="171"/>
                    </a:lnTo>
                    <a:lnTo>
                      <a:pt x="21" y="168"/>
                    </a:lnTo>
                    <a:lnTo>
                      <a:pt x="21" y="162"/>
                    </a:lnTo>
                    <a:lnTo>
                      <a:pt x="21" y="160"/>
                    </a:lnTo>
                    <a:lnTo>
                      <a:pt x="18" y="152"/>
                    </a:lnTo>
                    <a:lnTo>
                      <a:pt x="17" y="147"/>
                    </a:lnTo>
                    <a:lnTo>
                      <a:pt x="14" y="143"/>
                    </a:lnTo>
                    <a:lnTo>
                      <a:pt x="12" y="142"/>
                    </a:lnTo>
                    <a:lnTo>
                      <a:pt x="5" y="139"/>
                    </a:lnTo>
                    <a:lnTo>
                      <a:pt x="3" y="135"/>
                    </a:lnTo>
                    <a:lnTo>
                      <a:pt x="4" y="129"/>
                    </a:lnTo>
                    <a:lnTo>
                      <a:pt x="8" y="121"/>
                    </a:lnTo>
                    <a:lnTo>
                      <a:pt x="12" y="115"/>
                    </a:lnTo>
                    <a:lnTo>
                      <a:pt x="14" y="112"/>
                    </a:lnTo>
                    <a:lnTo>
                      <a:pt x="12" y="110"/>
                    </a:lnTo>
                    <a:lnTo>
                      <a:pt x="8" y="106"/>
                    </a:lnTo>
                    <a:lnTo>
                      <a:pt x="5" y="101"/>
                    </a:lnTo>
                    <a:lnTo>
                      <a:pt x="4" y="97"/>
                    </a:lnTo>
                    <a:lnTo>
                      <a:pt x="3" y="90"/>
                    </a:lnTo>
                    <a:lnTo>
                      <a:pt x="3" y="83"/>
                    </a:lnTo>
                    <a:lnTo>
                      <a:pt x="1" y="77"/>
                    </a:lnTo>
                    <a:lnTo>
                      <a:pt x="0" y="74"/>
                    </a:lnTo>
                    <a:lnTo>
                      <a:pt x="0" y="68"/>
                    </a:lnTo>
                    <a:lnTo>
                      <a:pt x="0" y="65"/>
                    </a:lnTo>
                    <a:lnTo>
                      <a:pt x="0" y="59"/>
                    </a:lnTo>
                    <a:lnTo>
                      <a:pt x="1" y="54"/>
                    </a:lnTo>
                    <a:lnTo>
                      <a:pt x="1" y="49"/>
                    </a:lnTo>
                    <a:lnTo>
                      <a:pt x="3" y="45"/>
                    </a:lnTo>
                    <a:lnTo>
                      <a:pt x="3" y="36"/>
                    </a:lnTo>
                    <a:lnTo>
                      <a:pt x="4" y="30"/>
                    </a:lnTo>
                    <a:lnTo>
                      <a:pt x="5" y="26"/>
                    </a:lnTo>
                    <a:lnTo>
                      <a:pt x="5" y="25"/>
                    </a:lnTo>
                    <a:lnTo>
                      <a:pt x="54" y="0"/>
                    </a:lnTo>
                    <a:close/>
                  </a:path>
                </a:pathLst>
              </a:custGeom>
              <a:solidFill>
                <a:srgbClr val="E6B380"/>
              </a:solidFill>
              <a:ln w="9525">
                <a:noFill/>
                <a:round/>
                <a:headEnd/>
                <a:tailEnd/>
              </a:ln>
            </p:spPr>
            <p:txBody>
              <a:bodyPr/>
              <a:lstStyle/>
              <a:p>
                <a:endParaRPr lang="en-CA"/>
              </a:p>
            </p:txBody>
          </p:sp>
          <p:sp>
            <p:nvSpPr>
              <p:cNvPr id="17462" name="Freeform 51"/>
              <p:cNvSpPr>
                <a:spLocks/>
              </p:cNvSpPr>
              <p:nvPr/>
            </p:nvSpPr>
            <p:spPr bwMode="auto">
              <a:xfrm>
                <a:off x="3317" y="1988"/>
                <a:ext cx="157" cy="161"/>
              </a:xfrm>
              <a:custGeom>
                <a:avLst/>
                <a:gdLst>
                  <a:gd name="T0" fmla="*/ 120 w 157"/>
                  <a:gd name="T1" fmla="*/ 45 h 161"/>
                  <a:gd name="T2" fmla="*/ 130 w 157"/>
                  <a:gd name="T3" fmla="*/ 45 h 161"/>
                  <a:gd name="T4" fmla="*/ 135 w 157"/>
                  <a:gd name="T5" fmla="*/ 42 h 161"/>
                  <a:gd name="T6" fmla="*/ 151 w 157"/>
                  <a:gd name="T7" fmla="*/ 52 h 161"/>
                  <a:gd name="T8" fmla="*/ 153 w 157"/>
                  <a:gd name="T9" fmla="*/ 47 h 161"/>
                  <a:gd name="T10" fmla="*/ 157 w 157"/>
                  <a:gd name="T11" fmla="*/ 36 h 161"/>
                  <a:gd name="T12" fmla="*/ 148 w 157"/>
                  <a:gd name="T13" fmla="*/ 26 h 161"/>
                  <a:gd name="T14" fmla="*/ 142 w 157"/>
                  <a:gd name="T15" fmla="*/ 22 h 161"/>
                  <a:gd name="T16" fmla="*/ 140 w 157"/>
                  <a:gd name="T17" fmla="*/ 15 h 161"/>
                  <a:gd name="T18" fmla="*/ 135 w 157"/>
                  <a:gd name="T19" fmla="*/ 6 h 161"/>
                  <a:gd name="T20" fmla="*/ 121 w 157"/>
                  <a:gd name="T21" fmla="*/ 0 h 161"/>
                  <a:gd name="T22" fmla="*/ 112 w 157"/>
                  <a:gd name="T23" fmla="*/ 2 h 161"/>
                  <a:gd name="T24" fmla="*/ 103 w 157"/>
                  <a:gd name="T25" fmla="*/ 6 h 161"/>
                  <a:gd name="T26" fmla="*/ 93 w 157"/>
                  <a:gd name="T27" fmla="*/ 9 h 161"/>
                  <a:gd name="T28" fmla="*/ 84 w 157"/>
                  <a:gd name="T29" fmla="*/ 16 h 161"/>
                  <a:gd name="T30" fmla="*/ 68 w 157"/>
                  <a:gd name="T31" fmla="*/ 26 h 161"/>
                  <a:gd name="T32" fmla="*/ 54 w 157"/>
                  <a:gd name="T33" fmla="*/ 26 h 161"/>
                  <a:gd name="T34" fmla="*/ 37 w 157"/>
                  <a:gd name="T35" fmla="*/ 29 h 161"/>
                  <a:gd name="T36" fmla="*/ 28 w 157"/>
                  <a:gd name="T37" fmla="*/ 34 h 161"/>
                  <a:gd name="T38" fmla="*/ 18 w 157"/>
                  <a:gd name="T39" fmla="*/ 42 h 161"/>
                  <a:gd name="T40" fmla="*/ 10 w 157"/>
                  <a:gd name="T41" fmla="*/ 51 h 161"/>
                  <a:gd name="T42" fmla="*/ 5 w 157"/>
                  <a:gd name="T43" fmla="*/ 60 h 161"/>
                  <a:gd name="T44" fmla="*/ 3 w 157"/>
                  <a:gd name="T45" fmla="*/ 71 h 161"/>
                  <a:gd name="T46" fmla="*/ 5 w 157"/>
                  <a:gd name="T47" fmla="*/ 80 h 161"/>
                  <a:gd name="T48" fmla="*/ 3 w 157"/>
                  <a:gd name="T49" fmla="*/ 88 h 161"/>
                  <a:gd name="T50" fmla="*/ 0 w 157"/>
                  <a:gd name="T51" fmla="*/ 97 h 161"/>
                  <a:gd name="T52" fmla="*/ 0 w 157"/>
                  <a:gd name="T53" fmla="*/ 109 h 161"/>
                  <a:gd name="T54" fmla="*/ 4 w 157"/>
                  <a:gd name="T55" fmla="*/ 124 h 161"/>
                  <a:gd name="T56" fmla="*/ 9 w 157"/>
                  <a:gd name="T57" fmla="*/ 139 h 161"/>
                  <a:gd name="T58" fmla="*/ 21 w 157"/>
                  <a:gd name="T59" fmla="*/ 151 h 161"/>
                  <a:gd name="T60" fmla="*/ 36 w 157"/>
                  <a:gd name="T61" fmla="*/ 159 h 161"/>
                  <a:gd name="T62" fmla="*/ 46 w 157"/>
                  <a:gd name="T63" fmla="*/ 161 h 161"/>
                  <a:gd name="T64" fmla="*/ 55 w 157"/>
                  <a:gd name="T65" fmla="*/ 134 h 161"/>
                  <a:gd name="T66" fmla="*/ 51 w 157"/>
                  <a:gd name="T67" fmla="*/ 120 h 161"/>
                  <a:gd name="T68" fmla="*/ 51 w 157"/>
                  <a:gd name="T69" fmla="*/ 109 h 161"/>
                  <a:gd name="T70" fmla="*/ 63 w 157"/>
                  <a:gd name="T71" fmla="*/ 109 h 161"/>
                  <a:gd name="T72" fmla="*/ 73 w 157"/>
                  <a:gd name="T73" fmla="*/ 112 h 161"/>
                  <a:gd name="T74" fmla="*/ 82 w 157"/>
                  <a:gd name="T75" fmla="*/ 111 h 161"/>
                  <a:gd name="T76" fmla="*/ 89 w 157"/>
                  <a:gd name="T77" fmla="*/ 103 h 161"/>
                  <a:gd name="T78" fmla="*/ 90 w 157"/>
                  <a:gd name="T79" fmla="*/ 93 h 161"/>
                  <a:gd name="T80" fmla="*/ 89 w 157"/>
                  <a:gd name="T81" fmla="*/ 85 h 161"/>
                  <a:gd name="T82" fmla="*/ 94 w 157"/>
                  <a:gd name="T83" fmla="*/ 78 h 161"/>
                  <a:gd name="T84" fmla="*/ 107 w 157"/>
                  <a:gd name="T85" fmla="*/ 67 h 161"/>
                  <a:gd name="T86" fmla="*/ 115 w 157"/>
                  <a:gd name="T87" fmla="*/ 56 h 161"/>
                  <a:gd name="T88" fmla="*/ 117 w 157"/>
                  <a:gd name="T89" fmla="*/ 44 h 161"/>
                  <a:gd name="T90" fmla="*/ 118 w 157"/>
                  <a:gd name="T91" fmla="*/ 43 h 1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7"/>
                  <a:gd name="T139" fmla="*/ 0 h 161"/>
                  <a:gd name="T140" fmla="*/ 157 w 157"/>
                  <a:gd name="T141" fmla="*/ 161 h 16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7" h="161">
                    <a:moveTo>
                      <a:pt x="118" y="43"/>
                    </a:moveTo>
                    <a:lnTo>
                      <a:pt x="120" y="45"/>
                    </a:lnTo>
                    <a:lnTo>
                      <a:pt x="126" y="48"/>
                    </a:lnTo>
                    <a:lnTo>
                      <a:pt x="130" y="45"/>
                    </a:lnTo>
                    <a:lnTo>
                      <a:pt x="133" y="44"/>
                    </a:lnTo>
                    <a:lnTo>
                      <a:pt x="135" y="42"/>
                    </a:lnTo>
                    <a:lnTo>
                      <a:pt x="136" y="40"/>
                    </a:lnTo>
                    <a:lnTo>
                      <a:pt x="151" y="52"/>
                    </a:lnTo>
                    <a:lnTo>
                      <a:pt x="152" y="51"/>
                    </a:lnTo>
                    <a:lnTo>
                      <a:pt x="153" y="47"/>
                    </a:lnTo>
                    <a:lnTo>
                      <a:pt x="156" y="42"/>
                    </a:lnTo>
                    <a:lnTo>
                      <a:pt x="157" y="36"/>
                    </a:lnTo>
                    <a:lnTo>
                      <a:pt x="153" y="30"/>
                    </a:lnTo>
                    <a:lnTo>
                      <a:pt x="148" y="26"/>
                    </a:lnTo>
                    <a:lnTo>
                      <a:pt x="143" y="22"/>
                    </a:lnTo>
                    <a:lnTo>
                      <a:pt x="142" y="22"/>
                    </a:lnTo>
                    <a:lnTo>
                      <a:pt x="140" y="20"/>
                    </a:lnTo>
                    <a:lnTo>
                      <a:pt x="140" y="15"/>
                    </a:lnTo>
                    <a:lnTo>
                      <a:pt x="138" y="9"/>
                    </a:lnTo>
                    <a:lnTo>
                      <a:pt x="135" y="6"/>
                    </a:lnTo>
                    <a:lnTo>
                      <a:pt x="129" y="2"/>
                    </a:lnTo>
                    <a:lnTo>
                      <a:pt x="121" y="0"/>
                    </a:lnTo>
                    <a:lnTo>
                      <a:pt x="116" y="0"/>
                    </a:lnTo>
                    <a:lnTo>
                      <a:pt x="112" y="2"/>
                    </a:lnTo>
                    <a:lnTo>
                      <a:pt x="107" y="3"/>
                    </a:lnTo>
                    <a:lnTo>
                      <a:pt x="103" y="6"/>
                    </a:lnTo>
                    <a:lnTo>
                      <a:pt x="98" y="7"/>
                    </a:lnTo>
                    <a:lnTo>
                      <a:pt x="93" y="9"/>
                    </a:lnTo>
                    <a:lnTo>
                      <a:pt x="89" y="13"/>
                    </a:lnTo>
                    <a:lnTo>
                      <a:pt x="84" y="16"/>
                    </a:lnTo>
                    <a:lnTo>
                      <a:pt x="76" y="22"/>
                    </a:lnTo>
                    <a:lnTo>
                      <a:pt x="68" y="26"/>
                    </a:lnTo>
                    <a:lnTo>
                      <a:pt x="60" y="27"/>
                    </a:lnTo>
                    <a:lnTo>
                      <a:pt x="54" y="26"/>
                    </a:lnTo>
                    <a:lnTo>
                      <a:pt x="45" y="26"/>
                    </a:lnTo>
                    <a:lnTo>
                      <a:pt x="37" y="29"/>
                    </a:lnTo>
                    <a:lnTo>
                      <a:pt x="32" y="30"/>
                    </a:lnTo>
                    <a:lnTo>
                      <a:pt x="28" y="34"/>
                    </a:lnTo>
                    <a:lnTo>
                      <a:pt x="23" y="36"/>
                    </a:lnTo>
                    <a:lnTo>
                      <a:pt x="18" y="42"/>
                    </a:lnTo>
                    <a:lnTo>
                      <a:pt x="14" y="45"/>
                    </a:lnTo>
                    <a:lnTo>
                      <a:pt x="10" y="51"/>
                    </a:lnTo>
                    <a:lnTo>
                      <a:pt x="6" y="54"/>
                    </a:lnTo>
                    <a:lnTo>
                      <a:pt x="5" y="60"/>
                    </a:lnTo>
                    <a:lnTo>
                      <a:pt x="3" y="66"/>
                    </a:lnTo>
                    <a:lnTo>
                      <a:pt x="3" y="71"/>
                    </a:lnTo>
                    <a:lnTo>
                      <a:pt x="4" y="76"/>
                    </a:lnTo>
                    <a:lnTo>
                      <a:pt x="5" y="80"/>
                    </a:lnTo>
                    <a:lnTo>
                      <a:pt x="5" y="83"/>
                    </a:lnTo>
                    <a:lnTo>
                      <a:pt x="3" y="88"/>
                    </a:lnTo>
                    <a:lnTo>
                      <a:pt x="1" y="92"/>
                    </a:lnTo>
                    <a:lnTo>
                      <a:pt x="0" y="97"/>
                    </a:lnTo>
                    <a:lnTo>
                      <a:pt x="0" y="102"/>
                    </a:lnTo>
                    <a:lnTo>
                      <a:pt x="0" y="109"/>
                    </a:lnTo>
                    <a:lnTo>
                      <a:pt x="1" y="116"/>
                    </a:lnTo>
                    <a:lnTo>
                      <a:pt x="4" y="124"/>
                    </a:lnTo>
                    <a:lnTo>
                      <a:pt x="6" y="132"/>
                    </a:lnTo>
                    <a:lnTo>
                      <a:pt x="9" y="139"/>
                    </a:lnTo>
                    <a:lnTo>
                      <a:pt x="14" y="145"/>
                    </a:lnTo>
                    <a:lnTo>
                      <a:pt x="21" y="151"/>
                    </a:lnTo>
                    <a:lnTo>
                      <a:pt x="28" y="156"/>
                    </a:lnTo>
                    <a:lnTo>
                      <a:pt x="36" y="159"/>
                    </a:lnTo>
                    <a:lnTo>
                      <a:pt x="42" y="160"/>
                    </a:lnTo>
                    <a:lnTo>
                      <a:pt x="46" y="161"/>
                    </a:lnTo>
                    <a:lnTo>
                      <a:pt x="57" y="138"/>
                    </a:lnTo>
                    <a:lnTo>
                      <a:pt x="55" y="134"/>
                    </a:lnTo>
                    <a:lnTo>
                      <a:pt x="54" y="128"/>
                    </a:lnTo>
                    <a:lnTo>
                      <a:pt x="51" y="120"/>
                    </a:lnTo>
                    <a:lnTo>
                      <a:pt x="50" y="116"/>
                    </a:lnTo>
                    <a:lnTo>
                      <a:pt x="51" y="109"/>
                    </a:lnTo>
                    <a:lnTo>
                      <a:pt x="58" y="107"/>
                    </a:lnTo>
                    <a:lnTo>
                      <a:pt x="63" y="109"/>
                    </a:lnTo>
                    <a:lnTo>
                      <a:pt x="68" y="111"/>
                    </a:lnTo>
                    <a:lnTo>
                      <a:pt x="73" y="112"/>
                    </a:lnTo>
                    <a:lnTo>
                      <a:pt x="79" y="114"/>
                    </a:lnTo>
                    <a:lnTo>
                      <a:pt x="82" y="111"/>
                    </a:lnTo>
                    <a:lnTo>
                      <a:pt x="86" y="109"/>
                    </a:lnTo>
                    <a:lnTo>
                      <a:pt x="89" y="103"/>
                    </a:lnTo>
                    <a:lnTo>
                      <a:pt x="91" y="98"/>
                    </a:lnTo>
                    <a:lnTo>
                      <a:pt x="90" y="93"/>
                    </a:lnTo>
                    <a:lnTo>
                      <a:pt x="89" y="89"/>
                    </a:lnTo>
                    <a:lnTo>
                      <a:pt x="89" y="85"/>
                    </a:lnTo>
                    <a:lnTo>
                      <a:pt x="91" y="82"/>
                    </a:lnTo>
                    <a:lnTo>
                      <a:pt x="94" y="78"/>
                    </a:lnTo>
                    <a:lnTo>
                      <a:pt x="100" y="74"/>
                    </a:lnTo>
                    <a:lnTo>
                      <a:pt x="107" y="67"/>
                    </a:lnTo>
                    <a:lnTo>
                      <a:pt x="112" y="62"/>
                    </a:lnTo>
                    <a:lnTo>
                      <a:pt x="115" y="56"/>
                    </a:lnTo>
                    <a:lnTo>
                      <a:pt x="117" y="49"/>
                    </a:lnTo>
                    <a:lnTo>
                      <a:pt x="117" y="44"/>
                    </a:lnTo>
                    <a:lnTo>
                      <a:pt x="118" y="43"/>
                    </a:lnTo>
                    <a:close/>
                  </a:path>
                </a:pathLst>
              </a:custGeom>
              <a:solidFill>
                <a:srgbClr val="4D4D4D"/>
              </a:solidFill>
              <a:ln w="9525">
                <a:noFill/>
                <a:round/>
                <a:headEnd/>
                <a:tailEnd/>
              </a:ln>
            </p:spPr>
            <p:txBody>
              <a:bodyPr/>
              <a:lstStyle/>
              <a:p>
                <a:endParaRPr lang="en-CA"/>
              </a:p>
            </p:txBody>
          </p:sp>
          <p:sp>
            <p:nvSpPr>
              <p:cNvPr id="17463" name="Freeform 52"/>
              <p:cNvSpPr>
                <a:spLocks/>
              </p:cNvSpPr>
              <p:nvPr/>
            </p:nvSpPr>
            <p:spPr bwMode="auto">
              <a:xfrm>
                <a:off x="3743" y="2085"/>
                <a:ext cx="123" cy="75"/>
              </a:xfrm>
              <a:custGeom>
                <a:avLst/>
                <a:gdLst>
                  <a:gd name="T0" fmla="*/ 0 w 123"/>
                  <a:gd name="T1" fmla="*/ 46 h 75"/>
                  <a:gd name="T2" fmla="*/ 2 w 123"/>
                  <a:gd name="T3" fmla="*/ 44 h 75"/>
                  <a:gd name="T4" fmla="*/ 5 w 123"/>
                  <a:gd name="T5" fmla="*/ 39 h 75"/>
                  <a:gd name="T6" fmla="*/ 9 w 123"/>
                  <a:gd name="T7" fmla="*/ 35 h 75"/>
                  <a:gd name="T8" fmla="*/ 14 w 123"/>
                  <a:gd name="T9" fmla="*/ 32 h 75"/>
                  <a:gd name="T10" fmla="*/ 20 w 123"/>
                  <a:gd name="T11" fmla="*/ 31 h 75"/>
                  <a:gd name="T12" fmla="*/ 27 w 123"/>
                  <a:gd name="T13" fmla="*/ 28 h 75"/>
                  <a:gd name="T14" fmla="*/ 34 w 123"/>
                  <a:gd name="T15" fmla="*/ 26 h 75"/>
                  <a:gd name="T16" fmla="*/ 40 w 123"/>
                  <a:gd name="T17" fmla="*/ 26 h 75"/>
                  <a:gd name="T18" fmla="*/ 48 w 123"/>
                  <a:gd name="T19" fmla="*/ 23 h 75"/>
                  <a:gd name="T20" fmla="*/ 57 w 123"/>
                  <a:gd name="T21" fmla="*/ 23 h 75"/>
                  <a:gd name="T22" fmla="*/ 62 w 123"/>
                  <a:gd name="T23" fmla="*/ 23 h 75"/>
                  <a:gd name="T24" fmla="*/ 69 w 123"/>
                  <a:gd name="T25" fmla="*/ 23 h 75"/>
                  <a:gd name="T26" fmla="*/ 71 w 123"/>
                  <a:gd name="T27" fmla="*/ 23 h 75"/>
                  <a:gd name="T28" fmla="*/ 74 w 123"/>
                  <a:gd name="T29" fmla="*/ 23 h 75"/>
                  <a:gd name="T30" fmla="*/ 123 w 123"/>
                  <a:gd name="T31" fmla="*/ 0 h 75"/>
                  <a:gd name="T32" fmla="*/ 120 w 123"/>
                  <a:gd name="T33" fmla="*/ 12 h 75"/>
                  <a:gd name="T34" fmla="*/ 87 w 123"/>
                  <a:gd name="T35" fmla="*/ 37 h 75"/>
                  <a:gd name="T36" fmla="*/ 20 w 123"/>
                  <a:gd name="T37" fmla="*/ 57 h 75"/>
                  <a:gd name="T38" fmla="*/ 2 w 123"/>
                  <a:gd name="T39" fmla="*/ 75 h 75"/>
                  <a:gd name="T40" fmla="*/ 0 w 123"/>
                  <a:gd name="T41" fmla="*/ 46 h 75"/>
                  <a:gd name="T42" fmla="*/ 0 w 123"/>
                  <a:gd name="T43" fmla="*/ 46 h 7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3"/>
                  <a:gd name="T67" fmla="*/ 0 h 75"/>
                  <a:gd name="T68" fmla="*/ 123 w 123"/>
                  <a:gd name="T69" fmla="*/ 75 h 7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3" h="75">
                    <a:moveTo>
                      <a:pt x="0" y="46"/>
                    </a:moveTo>
                    <a:lnTo>
                      <a:pt x="2" y="44"/>
                    </a:lnTo>
                    <a:lnTo>
                      <a:pt x="5" y="39"/>
                    </a:lnTo>
                    <a:lnTo>
                      <a:pt x="9" y="35"/>
                    </a:lnTo>
                    <a:lnTo>
                      <a:pt x="14" y="32"/>
                    </a:lnTo>
                    <a:lnTo>
                      <a:pt x="20" y="31"/>
                    </a:lnTo>
                    <a:lnTo>
                      <a:pt x="27" y="28"/>
                    </a:lnTo>
                    <a:lnTo>
                      <a:pt x="34" y="26"/>
                    </a:lnTo>
                    <a:lnTo>
                      <a:pt x="40" y="26"/>
                    </a:lnTo>
                    <a:lnTo>
                      <a:pt x="48" y="23"/>
                    </a:lnTo>
                    <a:lnTo>
                      <a:pt x="57" y="23"/>
                    </a:lnTo>
                    <a:lnTo>
                      <a:pt x="62" y="23"/>
                    </a:lnTo>
                    <a:lnTo>
                      <a:pt x="69" y="23"/>
                    </a:lnTo>
                    <a:lnTo>
                      <a:pt x="71" y="23"/>
                    </a:lnTo>
                    <a:lnTo>
                      <a:pt x="74" y="23"/>
                    </a:lnTo>
                    <a:lnTo>
                      <a:pt x="123" y="0"/>
                    </a:lnTo>
                    <a:lnTo>
                      <a:pt x="120" y="12"/>
                    </a:lnTo>
                    <a:lnTo>
                      <a:pt x="87" y="37"/>
                    </a:lnTo>
                    <a:lnTo>
                      <a:pt x="20" y="57"/>
                    </a:lnTo>
                    <a:lnTo>
                      <a:pt x="2" y="75"/>
                    </a:lnTo>
                    <a:lnTo>
                      <a:pt x="0" y="46"/>
                    </a:lnTo>
                    <a:close/>
                  </a:path>
                </a:pathLst>
              </a:custGeom>
              <a:solidFill>
                <a:srgbClr val="E6B380"/>
              </a:solidFill>
              <a:ln w="9525">
                <a:noFill/>
                <a:round/>
                <a:headEnd/>
                <a:tailEnd/>
              </a:ln>
            </p:spPr>
            <p:txBody>
              <a:bodyPr/>
              <a:lstStyle/>
              <a:p>
                <a:endParaRPr lang="en-CA"/>
              </a:p>
            </p:txBody>
          </p:sp>
          <p:sp>
            <p:nvSpPr>
              <p:cNvPr id="17464" name="Freeform 53"/>
              <p:cNvSpPr>
                <a:spLocks/>
              </p:cNvSpPr>
              <p:nvPr/>
            </p:nvSpPr>
            <p:spPr bwMode="auto">
              <a:xfrm>
                <a:off x="3803" y="2067"/>
                <a:ext cx="55" cy="19"/>
              </a:xfrm>
              <a:custGeom>
                <a:avLst/>
                <a:gdLst>
                  <a:gd name="T0" fmla="*/ 0 w 55"/>
                  <a:gd name="T1" fmla="*/ 14 h 19"/>
                  <a:gd name="T2" fmla="*/ 47 w 55"/>
                  <a:gd name="T3" fmla="*/ 0 h 19"/>
                  <a:gd name="T4" fmla="*/ 55 w 55"/>
                  <a:gd name="T5" fmla="*/ 0 h 19"/>
                  <a:gd name="T6" fmla="*/ 11 w 55"/>
                  <a:gd name="T7" fmla="*/ 19 h 19"/>
                  <a:gd name="T8" fmla="*/ 0 w 55"/>
                  <a:gd name="T9" fmla="*/ 14 h 19"/>
                  <a:gd name="T10" fmla="*/ 0 w 55"/>
                  <a:gd name="T11" fmla="*/ 14 h 19"/>
                  <a:gd name="T12" fmla="*/ 0 60000 65536"/>
                  <a:gd name="T13" fmla="*/ 0 60000 65536"/>
                  <a:gd name="T14" fmla="*/ 0 60000 65536"/>
                  <a:gd name="T15" fmla="*/ 0 60000 65536"/>
                  <a:gd name="T16" fmla="*/ 0 60000 65536"/>
                  <a:gd name="T17" fmla="*/ 0 60000 65536"/>
                  <a:gd name="T18" fmla="*/ 0 w 55"/>
                  <a:gd name="T19" fmla="*/ 0 h 19"/>
                  <a:gd name="T20" fmla="*/ 55 w 55"/>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55" h="19">
                    <a:moveTo>
                      <a:pt x="0" y="14"/>
                    </a:moveTo>
                    <a:lnTo>
                      <a:pt x="47" y="0"/>
                    </a:lnTo>
                    <a:lnTo>
                      <a:pt x="55" y="0"/>
                    </a:lnTo>
                    <a:lnTo>
                      <a:pt x="11" y="19"/>
                    </a:lnTo>
                    <a:lnTo>
                      <a:pt x="0" y="14"/>
                    </a:lnTo>
                    <a:close/>
                  </a:path>
                </a:pathLst>
              </a:custGeom>
              <a:solidFill>
                <a:srgbClr val="E6B380"/>
              </a:solidFill>
              <a:ln w="9525">
                <a:noFill/>
                <a:round/>
                <a:headEnd/>
                <a:tailEnd/>
              </a:ln>
            </p:spPr>
            <p:txBody>
              <a:bodyPr/>
              <a:lstStyle/>
              <a:p>
                <a:endParaRPr lang="en-CA"/>
              </a:p>
            </p:txBody>
          </p:sp>
          <p:sp>
            <p:nvSpPr>
              <p:cNvPr id="17465" name="Freeform 54"/>
              <p:cNvSpPr>
                <a:spLocks/>
              </p:cNvSpPr>
              <p:nvPr/>
            </p:nvSpPr>
            <p:spPr bwMode="auto">
              <a:xfrm>
                <a:off x="3157" y="2583"/>
                <a:ext cx="79" cy="36"/>
              </a:xfrm>
              <a:custGeom>
                <a:avLst/>
                <a:gdLst>
                  <a:gd name="T0" fmla="*/ 0 w 79"/>
                  <a:gd name="T1" fmla="*/ 29 h 36"/>
                  <a:gd name="T2" fmla="*/ 32 w 79"/>
                  <a:gd name="T3" fmla="*/ 0 h 36"/>
                  <a:gd name="T4" fmla="*/ 45 w 79"/>
                  <a:gd name="T5" fmla="*/ 8 h 36"/>
                  <a:gd name="T6" fmla="*/ 56 w 79"/>
                  <a:gd name="T7" fmla="*/ 3 h 36"/>
                  <a:gd name="T8" fmla="*/ 65 w 79"/>
                  <a:gd name="T9" fmla="*/ 5 h 36"/>
                  <a:gd name="T10" fmla="*/ 79 w 79"/>
                  <a:gd name="T11" fmla="*/ 14 h 36"/>
                  <a:gd name="T12" fmla="*/ 8 w 79"/>
                  <a:gd name="T13" fmla="*/ 36 h 36"/>
                  <a:gd name="T14" fmla="*/ 0 w 79"/>
                  <a:gd name="T15" fmla="*/ 29 h 36"/>
                  <a:gd name="T16" fmla="*/ 0 w 79"/>
                  <a:gd name="T17" fmla="*/ 29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36"/>
                  <a:gd name="T29" fmla="*/ 79 w 79"/>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36">
                    <a:moveTo>
                      <a:pt x="0" y="29"/>
                    </a:moveTo>
                    <a:lnTo>
                      <a:pt x="32" y="0"/>
                    </a:lnTo>
                    <a:lnTo>
                      <a:pt x="45" y="8"/>
                    </a:lnTo>
                    <a:lnTo>
                      <a:pt x="56" y="3"/>
                    </a:lnTo>
                    <a:lnTo>
                      <a:pt x="65" y="5"/>
                    </a:lnTo>
                    <a:lnTo>
                      <a:pt x="79" y="14"/>
                    </a:lnTo>
                    <a:lnTo>
                      <a:pt x="8" y="36"/>
                    </a:lnTo>
                    <a:lnTo>
                      <a:pt x="0" y="29"/>
                    </a:lnTo>
                    <a:close/>
                  </a:path>
                </a:pathLst>
              </a:custGeom>
              <a:solidFill>
                <a:srgbClr val="E6B380"/>
              </a:solidFill>
              <a:ln w="9525">
                <a:noFill/>
                <a:round/>
                <a:headEnd/>
                <a:tailEnd/>
              </a:ln>
            </p:spPr>
            <p:txBody>
              <a:bodyPr/>
              <a:lstStyle/>
              <a:p>
                <a:endParaRPr lang="en-CA"/>
              </a:p>
            </p:txBody>
          </p:sp>
          <p:sp>
            <p:nvSpPr>
              <p:cNvPr id="17466" name="Freeform 55"/>
              <p:cNvSpPr>
                <a:spLocks/>
              </p:cNvSpPr>
              <p:nvPr/>
            </p:nvSpPr>
            <p:spPr bwMode="auto">
              <a:xfrm>
                <a:off x="3046" y="2574"/>
                <a:ext cx="326" cy="269"/>
              </a:xfrm>
              <a:custGeom>
                <a:avLst/>
                <a:gdLst>
                  <a:gd name="T0" fmla="*/ 3 w 326"/>
                  <a:gd name="T1" fmla="*/ 57 h 269"/>
                  <a:gd name="T2" fmla="*/ 313 w 326"/>
                  <a:gd name="T3" fmla="*/ 0 h 269"/>
                  <a:gd name="T4" fmla="*/ 326 w 326"/>
                  <a:gd name="T5" fmla="*/ 214 h 269"/>
                  <a:gd name="T6" fmla="*/ 312 w 326"/>
                  <a:gd name="T7" fmla="*/ 222 h 269"/>
                  <a:gd name="T8" fmla="*/ 52 w 326"/>
                  <a:gd name="T9" fmla="*/ 269 h 269"/>
                  <a:gd name="T10" fmla="*/ 31 w 326"/>
                  <a:gd name="T11" fmla="*/ 267 h 269"/>
                  <a:gd name="T12" fmla="*/ 30 w 326"/>
                  <a:gd name="T13" fmla="*/ 266 h 269"/>
                  <a:gd name="T14" fmla="*/ 30 w 326"/>
                  <a:gd name="T15" fmla="*/ 258 h 269"/>
                  <a:gd name="T16" fmla="*/ 28 w 326"/>
                  <a:gd name="T17" fmla="*/ 249 h 269"/>
                  <a:gd name="T18" fmla="*/ 26 w 326"/>
                  <a:gd name="T19" fmla="*/ 237 h 269"/>
                  <a:gd name="T20" fmla="*/ 24 w 326"/>
                  <a:gd name="T21" fmla="*/ 222 h 269"/>
                  <a:gd name="T22" fmla="*/ 21 w 326"/>
                  <a:gd name="T23" fmla="*/ 206 h 269"/>
                  <a:gd name="T24" fmla="*/ 19 w 326"/>
                  <a:gd name="T25" fmla="*/ 188 h 269"/>
                  <a:gd name="T26" fmla="*/ 16 w 326"/>
                  <a:gd name="T27" fmla="*/ 172 h 269"/>
                  <a:gd name="T28" fmla="*/ 12 w 326"/>
                  <a:gd name="T29" fmla="*/ 152 h 269"/>
                  <a:gd name="T30" fmla="*/ 10 w 326"/>
                  <a:gd name="T31" fmla="*/ 134 h 269"/>
                  <a:gd name="T32" fmla="*/ 7 w 326"/>
                  <a:gd name="T33" fmla="*/ 117 h 269"/>
                  <a:gd name="T34" fmla="*/ 4 w 326"/>
                  <a:gd name="T35" fmla="*/ 103 h 269"/>
                  <a:gd name="T36" fmla="*/ 3 w 326"/>
                  <a:gd name="T37" fmla="*/ 90 h 269"/>
                  <a:gd name="T38" fmla="*/ 2 w 326"/>
                  <a:gd name="T39" fmla="*/ 80 h 269"/>
                  <a:gd name="T40" fmla="*/ 0 w 326"/>
                  <a:gd name="T41" fmla="*/ 72 h 269"/>
                  <a:gd name="T42" fmla="*/ 0 w 326"/>
                  <a:gd name="T43" fmla="*/ 71 h 269"/>
                  <a:gd name="T44" fmla="*/ 0 w 326"/>
                  <a:gd name="T45" fmla="*/ 67 h 269"/>
                  <a:gd name="T46" fmla="*/ 2 w 326"/>
                  <a:gd name="T47" fmla="*/ 62 h 269"/>
                  <a:gd name="T48" fmla="*/ 2 w 326"/>
                  <a:gd name="T49" fmla="*/ 58 h 269"/>
                  <a:gd name="T50" fmla="*/ 3 w 326"/>
                  <a:gd name="T51" fmla="*/ 57 h 269"/>
                  <a:gd name="T52" fmla="*/ 3 w 326"/>
                  <a:gd name="T53" fmla="*/ 57 h 26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6"/>
                  <a:gd name="T82" fmla="*/ 0 h 269"/>
                  <a:gd name="T83" fmla="*/ 326 w 326"/>
                  <a:gd name="T84" fmla="*/ 269 h 26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6" h="269">
                    <a:moveTo>
                      <a:pt x="3" y="57"/>
                    </a:moveTo>
                    <a:lnTo>
                      <a:pt x="313" y="0"/>
                    </a:lnTo>
                    <a:lnTo>
                      <a:pt x="326" y="214"/>
                    </a:lnTo>
                    <a:lnTo>
                      <a:pt x="312" y="222"/>
                    </a:lnTo>
                    <a:lnTo>
                      <a:pt x="52" y="269"/>
                    </a:lnTo>
                    <a:lnTo>
                      <a:pt x="31" y="267"/>
                    </a:lnTo>
                    <a:lnTo>
                      <a:pt x="30" y="266"/>
                    </a:lnTo>
                    <a:lnTo>
                      <a:pt x="30" y="258"/>
                    </a:lnTo>
                    <a:lnTo>
                      <a:pt x="28" y="249"/>
                    </a:lnTo>
                    <a:lnTo>
                      <a:pt x="26" y="237"/>
                    </a:lnTo>
                    <a:lnTo>
                      <a:pt x="24" y="222"/>
                    </a:lnTo>
                    <a:lnTo>
                      <a:pt x="21" y="206"/>
                    </a:lnTo>
                    <a:lnTo>
                      <a:pt x="19" y="188"/>
                    </a:lnTo>
                    <a:lnTo>
                      <a:pt x="16" y="172"/>
                    </a:lnTo>
                    <a:lnTo>
                      <a:pt x="12" y="152"/>
                    </a:lnTo>
                    <a:lnTo>
                      <a:pt x="10" y="134"/>
                    </a:lnTo>
                    <a:lnTo>
                      <a:pt x="7" y="117"/>
                    </a:lnTo>
                    <a:lnTo>
                      <a:pt x="4" y="103"/>
                    </a:lnTo>
                    <a:lnTo>
                      <a:pt x="3" y="90"/>
                    </a:lnTo>
                    <a:lnTo>
                      <a:pt x="2" y="80"/>
                    </a:lnTo>
                    <a:lnTo>
                      <a:pt x="0" y="72"/>
                    </a:lnTo>
                    <a:lnTo>
                      <a:pt x="0" y="71"/>
                    </a:lnTo>
                    <a:lnTo>
                      <a:pt x="0" y="67"/>
                    </a:lnTo>
                    <a:lnTo>
                      <a:pt x="2" y="62"/>
                    </a:lnTo>
                    <a:lnTo>
                      <a:pt x="2" y="58"/>
                    </a:lnTo>
                    <a:lnTo>
                      <a:pt x="3" y="57"/>
                    </a:lnTo>
                    <a:close/>
                  </a:path>
                </a:pathLst>
              </a:custGeom>
              <a:solidFill>
                <a:srgbClr val="8F8273"/>
              </a:solidFill>
              <a:ln w="9525">
                <a:noFill/>
                <a:round/>
                <a:headEnd/>
                <a:tailEnd/>
              </a:ln>
            </p:spPr>
            <p:txBody>
              <a:bodyPr/>
              <a:lstStyle/>
              <a:p>
                <a:endParaRPr lang="en-CA"/>
              </a:p>
            </p:txBody>
          </p:sp>
          <p:sp>
            <p:nvSpPr>
              <p:cNvPr id="17467" name="Freeform 56"/>
              <p:cNvSpPr>
                <a:spLocks/>
              </p:cNvSpPr>
              <p:nvPr/>
            </p:nvSpPr>
            <p:spPr bwMode="auto">
              <a:xfrm>
                <a:off x="3236" y="2574"/>
                <a:ext cx="138" cy="223"/>
              </a:xfrm>
              <a:custGeom>
                <a:avLst/>
                <a:gdLst>
                  <a:gd name="T0" fmla="*/ 0 w 138"/>
                  <a:gd name="T1" fmla="*/ 22 h 223"/>
                  <a:gd name="T2" fmla="*/ 123 w 138"/>
                  <a:gd name="T3" fmla="*/ 0 h 223"/>
                  <a:gd name="T4" fmla="*/ 138 w 138"/>
                  <a:gd name="T5" fmla="*/ 215 h 223"/>
                  <a:gd name="T6" fmla="*/ 102 w 138"/>
                  <a:gd name="T7" fmla="*/ 223 h 223"/>
                  <a:gd name="T8" fmla="*/ 93 w 138"/>
                  <a:gd name="T9" fmla="*/ 18 h 223"/>
                  <a:gd name="T10" fmla="*/ 0 w 138"/>
                  <a:gd name="T11" fmla="*/ 22 h 223"/>
                  <a:gd name="T12" fmla="*/ 0 w 138"/>
                  <a:gd name="T13" fmla="*/ 22 h 223"/>
                  <a:gd name="T14" fmla="*/ 0 60000 65536"/>
                  <a:gd name="T15" fmla="*/ 0 60000 65536"/>
                  <a:gd name="T16" fmla="*/ 0 60000 65536"/>
                  <a:gd name="T17" fmla="*/ 0 60000 65536"/>
                  <a:gd name="T18" fmla="*/ 0 60000 65536"/>
                  <a:gd name="T19" fmla="*/ 0 60000 65536"/>
                  <a:gd name="T20" fmla="*/ 0 60000 65536"/>
                  <a:gd name="T21" fmla="*/ 0 w 138"/>
                  <a:gd name="T22" fmla="*/ 0 h 223"/>
                  <a:gd name="T23" fmla="*/ 138 w 138"/>
                  <a:gd name="T24" fmla="*/ 223 h 2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 h="223">
                    <a:moveTo>
                      <a:pt x="0" y="22"/>
                    </a:moveTo>
                    <a:lnTo>
                      <a:pt x="123" y="0"/>
                    </a:lnTo>
                    <a:lnTo>
                      <a:pt x="138" y="215"/>
                    </a:lnTo>
                    <a:lnTo>
                      <a:pt x="102" y="223"/>
                    </a:lnTo>
                    <a:lnTo>
                      <a:pt x="93" y="18"/>
                    </a:lnTo>
                    <a:lnTo>
                      <a:pt x="0" y="22"/>
                    </a:lnTo>
                    <a:close/>
                  </a:path>
                </a:pathLst>
              </a:custGeom>
              <a:solidFill>
                <a:srgbClr val="786959"/>
              </a:solidFill>
              <a:ln w="9525">
                <a:noFill/>
                <a:round/>
                <a:headEnd/>
                <a:tailEnd/>
              </a:ln>
            </p:spPr>
            <p:txBody>
              <a:bodyPr/>
              <a:lstStyle/>
              <a:p>
                <a:endParaRPr lang="en-CA"/>
              </a:p>
            </p:txBody>
          </p:sp>
        </p:grpSp>
        <p:sp>
          <p:nvSpPr>
            <p:cNvPr id="17416" name="Text Box 57"/>
            <p:cNvSpPr txBox="1">
              <a:spLocks noChangeArrowheads="1"/>
            </p:cNvSpPr>
            <p:nvPr/>
          </p:nvSpPr>
          <p:spPr bwMode="auto">
            <a:xfrm>
              <a:off x="1776" y="1104"/>
              <a:ext cx="1392" cy="288"/>
            </a:xfrm>
            <a:prstGeom prst="rect">
              <a:avLst/>
            </a:prstGeom>
            <a:noFill/>
            <a:ln w="9525">
              <a:noFill/>
              <a:miter lim="800000"/>
              <a:headEnd/>
              <a:tailEnd/>
            </a:ln>
          </p:spPr>
          <p:txBody>
            <a:bodyPr>
              <a:spAutoFit/>
            </a:bodyPr>
            <a:lstStyle/>
            <a:p>
              <a:pPr eaLnBrk="1" hangingPunct="1">
                <a:spcBef>
                  <a:spcPct val="50000"/>
                </a:spcBef>
              </a:pPr>
              <a:r>
                <a:rPr lang="en-US" altLang="en-US" sz="2400" dirty="0">
                  <a:latin typeface="Tahoma" pitchFamily="34" charset="0"/>
                </a:rPr>
                <a:t>Accountant</a:t>
              </a:r>
            </a:p>
          </p:txBody>
        </p:sp>
      </p:grpSp>
      <p:sp>
        <p:nvSpPr>
          <p:cNvPr id="17412" name="Text Box 58"/>
          <p:cNvSpPr txBox="1">
            <a:spLocks noChangeArrowheads="1"/>
          </p:cNvSpPr>
          <p:nvPr/>
        </p:nvSpPr>
        <p:spPr bwMode="auto">
          <a:xfrm>
            <a:off x="4800600" y="2743200"/>
            <a:ext cx="1295400" cy="457200"/>
          </a:xfrm>
          <a:prstGeom prst="rect">
            <a:avLst/>
          </a:prstGeom>
          <a:noFill/>
          <a:ln w="9525">
            <a:noFill/>
            <a:miter lim="800000"/>
            <a:headEnd/>
            <a:tailEnd/>
          </a:ln>
        </p:spPr>
        <p:txBody>
          <a:bodyPr>
            <a:spAutoFit/>
          </a:bodyPr>
          <a:lstStyle/>
          <a:p>
            <a:pPr eaLnBrk="1" hangingPunct="1">
              <a:spcBef>
                <a:spcPct val="50000"/>
              </a:spcBef>
            </a:pPr>
            <a:r>
              <a:rPr lang="en-US" altLang="en-US" sz="2400">
                <a:latin typeface="Tahoma" pitchFamily="34" charset="0"/>
              </a:rPr>
              <a:t>Investor</a:t>
            </a:r>
          </a:p>
        </p:txBody>
      </p:sp>
      <p:sp>
        <p:nvSpPr>
          <p:cNvPr id="17413" name="Slide Number Placeholder 1"/>
          <p:cNvSpPr>
            <a:spLocks noGrp="1"/>
          </p:cNvSpPr>
          <p:nvPr>
            <p:ph type="sldNum" sz="quarter" idx="12"/>
          </p:nvPr>
        </p:nvSpPr>
        <p:spPr bwMode="auto">
          <a:noFill/>
          <a:ln>
            <a:miter lim="800000"/>
            <a:headEnd/>
            <a:tailEnd/>
          </a:ln>
        </p:spPr>
        <p:txBody>
          <a:bodyPr/>
          <a:lstStyle/>
          <a:p>
            <a:fld id="{F24802BF-AD1D-4AAE-8350-A1EDF646AF3D}" type="slidenum">
              <a:rPr lang="en-CA" altLang="en-US"/>
              <a:pPr/>
              <a:t>16</a:t>
            </a:fld>
            <a:endParaRPr lang="en-CA" altLang="en-US"/>
          </a:p>
        </p:txBody>
      </p:sp>
    </p:spTree>
    <p:extLst>
      <p:ext uri="{BB962C8B-B14F-4D97-AF65-F5344CB8AC3E}">
        <p14:creationId xmlns:p14="http://schemas.microsoft.com/office/powerpoint/2010/main" val="360309851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642" name="Rectangle 2"/>
          <p:cNvSpPr>
            <a:spLocks noGrp="1" noChangeArrowheads="1"/>
          </p:cNvSpPr>
          <p:nvPr>
            <p:ph type="title"/>
          </p:nvPr>
        </p:nvSpPr>
        <p:spPr>
          <a:xfrm>
            <a:off x="367233" y="218728"/>
            <a:ext cx="7877175" cy="762000"/>
          </a:xfrm>
        </p:spPr>
        <p:txBody>
          <a:bodyPr>
            <a:normAutofit/>
          </a:bodyPr>
          <a:lstStyle/>
          <a:p>
            <a:pPr algn="l" eaLnBrk="1" hangingPunct="1">
              <a:defRPr/>
            </a:pPr>
            <a:r>
              <a:rPr lang="en-US" altLang="en-US" sz="3200" dirty="0">
                <a:solidFill>
                  <a:srgbClr val="460023"/>
                </a:solidFill>
              </a:rPr>
              <a:t>Non-GAAP – Key Question</a:t>
            </a:r>
          </a:p>
        </p:txBody>
      </p:sp>
      <p:sp>
        <p:nvSpPr>
          <p:cNvPr id="6147" name="Rectangle 3"/>
          <p:cNvSpPr>
            <a:spLocks noGrp="1" noChangeArrowheads="1"/>
          </p:cNvSpPr>
          <p:nvPr>
            <p:ph type="body" idx="1"/>
          </p:nvPr>
        </p:nvSpPr>
        <p:spPr>
          <a:xfrm>
            <a:off x="228600" y="2132856"/>
            <a:ext cx="8686800" cy="3505200"/>
          </a:xfrm>
        </p:spPr>
        <p:txBody>
          <a:bodyPr>
            <a:normAutofit/>
          </a:bodyPr>
          <a:lstStyle/>
          <a:p>
            <a:pPr algn="ctr" eaLnBrk="1" hangingPunct="1">
              <a:buFont typeface="Wingdings" pitchFamily="2" charset="2"/>
              <a:buNone/>
            </a:pPr>
            <a:endParaRPr lang="en-US" altLang="en-US" sz="3600" i="1" dirty="0"/>
          </a:p>
          <a:p>
            <a:pPr algn="ctr" eaLnBrk="1" hangingPunct="1">
              <a:buFont typeface="Wingdings" pitchFamily="2" charset="2"/>
              <a:buNone/>
            </a:pPr>
            <a:r>
              <a:rPr lang="en-US" altLang="en-US" sz="3600" i="1" dirty="0"/>
              <a:t>How much is a company earning on a sustainable basis?</a:t>
            </a:r>
          </a:p>
          <a:p>
            <a:pPr algn="ctr" eaLnBrk="1" hangingPunct="1">
              <a:buFont typeface="Wingdings" pitchFamily="2" charset="2"/>
              <a:buNone/>
            </a:pPr>
            <a:endParaRPr lang="en-US" altLang="en-US" sz="2400" i="1" dirty="0"/>
          </a:p>
          <a:p>
            <a:pPr algn="ctr" eaLnBrk="1" hangingPunct="1">
              <a:buFont typeface="Wingdings" pitchFamily="2" charset="2"/>
              <a:buNone/>
            </a:pPr>
            <a:endParaRPr lang="en-US" altLang="en-US" sz="2400" dirty="0"/>
          </a:p>
          <a:p>
            <a:pPr algn="ctr" eaLnBrk="1" hangingPunct="1">
              <a:buFont typeface="Wingdings" pitchFamily="2" charset="2"/>
              <a:buNone/>
            </a:pPr>
            <a:endParaRPr lang="en-US" altLang="en-US" sz="3600" dirty="0"/>
          </a:p>
        </p:txBody>
      </p:sp>
      <p:sp>
        <p:nvSpPr>
          <p:cNvPr id="4" name="Slide Number Placeholder 2"/>
          <p:cNvSpPr>
            <a:spLocks noGrp="1"/>
          </p:cNvSpPr>
          <p:nvPr>
            <p:ph type="sldNum" sz="quarter" idx="12"/>
          </p:nvPr>
        </p:nvSpPr>
        <p:spPr>
          <a:xfrm>
            <a:off x="6553200" y="6309320"/>
            <a:ext cx="2133600" cy="365125"/>
          </a:xfrm>
        </p:spPr>
        <p:txBody>
          <a:bodyPr/>
          <a:lstStyle/>
          <a:p>
            <a:fld id="{4921045B-2399-48EF-9B5B-688BEF185654}" type="slidenum">
              <a:rPr lang="en-CA" smtClean="0"/>
              <a:t>17</a:t>
            </a:fld>
            <a:endParaRPr lang="en-CA" dirty="0"/>
          </a:p>
        </p:txBody>
      </p:sp>
    </p:spTree>
    <p:extLst>
      <p:ext uri="{BB962C8B-B14F-4D97-AF65-F5344CB8AC3E}">
        <p14:creationId xmlns:p14="http://schemas.microsoft.com/office/powerpoint/2010/main" val="2361385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21045B-2399-48EF-9B5B-688BEF185654}" type="slidenum">
              <a:rPr lang="en-CA" smtClean="0"/>
              <a:t>18</a:t>
            </a:fld>
            <a:endParaRPr lang="en-CA" dirty="0"/>
          </a:p>
        </p:txBody>
      </p:sp>
      <p:sp>
        <p:nvSpPr>
          <p:cNvPr id="5" name="Title 11"/>
          <p:cNvSpPr txBox="1">
            <a:spLocks/>
          </p:cNvSpPr>
          <p:nvPr/>
        </p:nvSpPr>
        <p:spPr>
          <a:xfrm>
            <a:off x="225205" y="24513"/>
            <a:ext cx="8883299"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3200" dirty="0">
                <a:solidFill>
                  <a:srgbClr val="460023"/>
                </a:solidFill>
              </a:rPr>
              <a:t>The Analyst’s Job - Evaluate Performance</a:t>
            </a:r>
          </a:p>
        </p:txBody>
      </p:sp>
      <p:sp>
        <p:nvSpPr>
          <p:cNvPr id="6" name="Rectangle 3"/>
          <p:cNvSpPr txBox="1">
            <a:spLocks noChangeArrowheads="1"/>
          </p:cNvSpPr>
          <p:nvPr/>
        </p:nvSpPr>
        <p:spPr>
          <a:xfrm>
            <a:off x="1404293" y="1916832"/>
            <a:ext cx="6192043" cy="5459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altLang="en-US" sz="2800" dirty="0"/>
              <a:t>Business Innovation (Organic/Acquisition)</a:t>
            </a:r>
            <a:endParaRPr lang="en-US" altLang="en-US" sz="1100" i="1" dirty="0"/>
          </a:p>
        </p:txBody>
      </p:sp>
      <p:sp>
        <p:nvSpPr>
          <p:cNvPr id="7" name="Rectangle 3"/>
          <p:cNvSpPr txBox="1">
            <a:spLocks noChangeArrowheads="1"/>
          </p:cNvSpPr>
          <p:nvPr/>
        </p:nvSpPr>
        <p:spPr>
          <a:xfrm>
            <a:off x="3851920" y="3026296"/>
            <a:ext cx="648072" cy="51663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altLang="en-US" sz="2800" dirty="0"/>
              <a:t>Or</a:t>
            </a:r>
            <a:endParaRPr lang="en-US" altLang="en-US" sz="1100" i="1" dirty="0"/>
          </a:p>
        </p:txBody>
      </p:sp>
      <p:sp>
        <p:nvSpPr>
          <p:cNvPr id="8" name="Rectangle 3"/>
          <p:cNvSpPr txBox="1">
            <a:spLocks noChangeArrowheads="1"/>
          </p:cNvSpPr>
          <p:nvPr/>
        </p:nvSpPr>
        <p:spPr>
          <a:xfrm>
            <a:off x="2627784" y="4005064"/>
            <a:ext cx="3528392" cy="5459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altLang="en-US" sz="2800" dirty="0"/>
              <a:t>Accounting Innovation</a:t>
            </a:r>
            <a:endParaRPr lang="en-US" altLang="en-US" sz="1100" i="1" dirty="0"/>
          </a:p>
        </p:txBody>
      </p:sp>
    </p:spTree>
    <p:extLst>
      <p:ext uri="{BB962C8B-B14F-4D97-AF65-F5344CB8AC3E}">
        <p14:creationId xmlns:p14="http://schemas.microsoft.com/office/powerpoint/2010/main" val="144611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21045B-2399-48EF-9B5B-688BEF185654}" type="slidenum">
              <a:rPr lang="en-CA" smtClean="0"/>
              <a:t>19</a:t>
            </a:fld>
            <a:endParaRPr lang="en-CA" dirty="0"/>
          </a:p>
        </p:txBody>
      </p:sp>
      <p:sp>
        <p:nvSpPr>
          <p:cNvPr id="5" name="Title 11"/>
          <p:cNvSpPr txBox="1">
            <a:spLocks/>
          </p:cNvSpPr>
          <p:nvPr/>
        </p:nvSpPr>
        <p:spPr>
          <a:xfrm>
            <a:off x="225205" y="24513"/>
            <a:ext cx="8883299"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3200" dirty="0">
                <a:solidFill>
                  <a:srgbClr val="460023"/>
                </a:solidFill>
              </a:rPr>
              <a:t>The Cause and Effect</a:t>
            </a:r>
          </a:p>
        </p:txBody>
      </p:sp>
      <p:sp>
        <p:nvSpPr>
          <p:cNvPr id="6" name="Rectangle 3"/>
          <p:cNvSpPr txBox="1">
            <a:spLocks noChangeArrowheads="1"/>
          </p:cNvSpPr>
          <p:nvPr/>
        </p:nvSpPr>
        <p:spPr>
          <a:xfrm>
            <a:off x="673225" y="2162944"/>
            <a:ext cx="7931223" cy="6899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altLang="en-US" sz="2800" dirty="0"/>
              <a:t>Business Innovation = Earnings &amp; Multiple Expansion</a:t>
            </a:r>
            <a:endParaRPr lang="en-US" altLang="en-US" sz="1100" i="1" dirty="0"/>
          </a:p>
        </p:txBody>
      </p:sp>
      <p:sp>
        <p:nvSpPr>
          <p:cNvPr id="7" name="Rectangle 3"/>
          <p:cNvSpPr txBox="1">
            <a:spLocks noChangeArrowheads="1"/>
          </p:cNvSpPr>
          <p:nvPr/>
        </p:nvSpPr>
        <p:spPr>
          <a:xfrm>
            <a:off x="972245" y="3284984"/>
            <a:ext cx="7344171" cy="5459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altLang="en-US" sz="2800" dirty="0"/>
              <a:t>Accounting Innovation = Not Sustainable</a:t>
            </a:r>
            <a:endParaRPr lang="en-US" altLang="en-US" sz="1100" i="1" dirty="0"/>
          </a:p>
        </p:txBody>
      </p:sp>
    </p:spTree>
    <p:extLst>
      <p:ext uri="{BB962C8B-B14F-4D97-AF65-F5344CB8AC3E}">
        <p14:creationId xmlns:p14="http://schemas.microsoft.com/office/powerpoint/2010/main" val="421176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13332" y="43656"/>
            <a:ext cx="7787060" cy="1081088"/>
          </a:xfrm>
        </p:spPr>
        <p:txBody>
          <a:bodyPr>
            <a:normAutofit/>
          </a:bodyPr>
          <a:lstStyle/>
          <a:p>
            <a:pPr algn="l"/>
            <a:r>
              <a:rPr lang="en-US" altLang="en-US" sz="3600" dirty="0">
                <a:solidFill>
                  <a:srgbClr val="460023"/>
                </a:solidFill>
                <a:latin typeface="+mn-lt"/>
              </a:rPr>
              <a:t>Outline</a:t>
            </a:r>
            <a:endParaRPr lang="en-US" altLang="en-US" sz="3600" b="0" dirty="0">
              <a:solidFill>
                <a:srgbClr val="460023"/>
              </a:solidFill>
              <a:latin typeface="+mn-lt"/>
            </a:endParaRPr>
          </a:p>
        </p:txBody>
      </p:sp>
      <p:sp>
        <p:nvSpPr>
          <p:cNvPr id="3" name="Content Placeholder 2"/>
          <p:cNvSpPr>
            <a:spLocks noGrp="1"/>
          </p:cNvSpPr>
          <p:nvPr>
            <p:ph idx="1"/>
          </p:nvPr>
        </p:nvSpPr>
        <p:spPr>
          <a:xfrm>
            <a:off x="35496" y="1052736"/>
            <a:ext cx="8785225" cy="5038725"/>
          </a:xfrm>
        </p:spPr>
        <p:txBody>
          <a:bodyPr>
            <a:normAutofit/>
          </a:bodyPr>
          <a:lstStyle/>
          <a:p>
            <a:pPr lvl="1">
              <a:buFont typeface="Arial" pitchFamily="34" charset="0"/>
              <a:buChar char="•"/>
            </a:pPr>
            <a:r>
              <a:rPr lang="en-US" altLang="en-US" sz="2400" dirty="0"/>
              <a:t>Why Veritas</a:t>
            </a:r>
          </a:p>
          <a:p>
            <a:pPr lvl="1">
              <a:buFont typeface="Arial" pitchFamily="34" charset="0"/>
              <a:buChar char="•"/>
            </a:pPr>
            <a:endParaRPr lang="en-US" altLang="en-US" sz="1800" dirty="0"/>
          </a:p>
          <a:p>
            <a:pPr lvl="1">
              <a:buFont typeface="Arial" pitchFamily="34" charset="0"/>
              <a:buChar char="•"/>
            </a:pPr>
            <a:r>
              <a:rPr lang="en-US" altLang="en-US" sz="2400" dirty="0"/>
              <a:t>The State of Non-GAAP</a:t>
            </a:r>
          </a:p>
          <a:p>
            <a:pPr marL="457200" lvl="1" indent="0">
              <a:buNone/>
            </a:pPr>
            <a:endParaRPr lang="en-US" altLang="en-US" sz="1800" dirty="0"/>
          </a:p>
          <a:p>
            <a:pPr lvl="1">
              <a:buFont typeface="Arial" pitchFamily="34" charset="0"/>
              <a:buChar char="•"/>
            </a:pPr>
            <a:r>
              <a:rPr lang="en-US" altLang="en-US" sz="2400" dirty="0"/>
              <a:t>Why Non-GAAP Is Important</a:t>
            </a:r>
          </a:p>
          <a:p>
            <a:pPr lvl="1">
              <a:buFont typeface="Arial" pitchFamily="34" charset="0"/>
              <a:buChar char="•"/>
            </a:pPr>
            <a:endParaRPr lang="en-US" altLang="en-US" sz="1800" dirty="0"/>
          </a:p>
          <a:p>
            <a:pPr lvl="1">
              <a:buFont typeface="Arial" pitchFamily="34" charset="0"/>
              <a:buChar char="•"/>
            </a:pPr>
            <a:r>
              <a:rPr lang="en-US" altLang="en-US" sz="2400" dirty="0"/>
              <a:t>Uses/Usefulness of Non-GAAP</a:t>
            </a:r>
          </a:p>
          <a:p>
            <a:pPr lvl="1">
              <a:buFont typeface="Arial" pitchFamily="34" charset="0"/>
              <a:buChar char="•"/>
            </a:pPr>
            <a:endParaRPr lang="en-US" altLang="en-US" sz="1800" dirty="0"/>
          </a:p>
          <a:p>
            <a:pPr lvl="1">
              <a:buFont typeface="Arial" pitchFamily="34" charset="0"/>
              <a:buChar char="•"/>
            </a:pPr>
            <a:r>
              <a:rPr lang="en-US" altLang="en-US" sz="2400" dirty="0"/>
              <a:t>Common </a:t>
            </a:r>
            <a:r>
              <a:rPr lang="en-US" altLang="en-US" sz="2400" dirty="0" smtClean="0"/>
              <a:t>Non-GAAP Adjustments </a:t>
            </a:r>
            <a:endParaRPr lang="en-US" altLang="en-US" sz="2400" dirty="0"/>
          </a:p>
          <a:p>
            <a:pPr lvl="1">
              <a:buFont typeface="Arial" pitchFamily="34" charset="0"/>
              <a:buChar char="•"/>
            </a:pPr>
            <a:endParaRPr lang="en-US" altLang="en-US" sz="1800" dirty="0"/>
          </a:p>
          <a:p>
            <a:pPr lvl="1">
              <a:buFont typeface="Arial" pitchFamily="34" charset="0"/>
              <a:buChar char="•"/>
            </a:pPr>
            <a:r>
              <a:rPr lang="en-US" altLang="en-US" sz="2400" dirty="0"/>
              <a:t>Recommendations</a:t>
            </a:r>
          </a:p>
          <a:p>
            <a:pPr lvl="1">
              <a:buFont typeface="Arial" pitchFamily="34" charset="0"/>
              <a:buChar char="•"/>
              <a:defRPr/>
            </a:pPr>
            <a:endParaRPr lang="en-US" sz="3000" dirty="0"/>
          </a:p>
          <a:p>
            <a:pPr lvl="1">
              <a:buFont typeface="Arial" pitchFamily="34" charset="0"/>
              <a:buChar char="•"/>
              <a:defRPr/>
            </a:pPr>
            <a:endParaRPr lang="en-US" sz="3000" dirty="0"/>
          </a:p>
          <a:p>
            <a:pPr lvl="1">
              <a:buFont typeface="Arial" pitchFamily="34" charset="0"/>
              <a:buChar char="•"/>
              <a:defRPr/>
            </a:pPr>
            <a:endParaRPr lang="en-US" sz="500" dirty="0"/>
          </a:p>
        </p:txBody>
      </p:sp>
      <p:sp>
        <p:nvSpPr>
          <p:cNvPr id="4" name="Slide Number Placeholder 2"/>
          <p:cNvSpPr>
            <a:spLocks noGrp="1"/>
          </p:cNvSpPr>
          <p:nvPr>
            <p:ph type="sldNum" sz="quarter" idx="12"/>
          </p:nvPr>
        </p:nvSpPr>
        <p:spPr>
          <a:xfrm>
            <a:off x="6553200" y="6309320"/>
            <a:ext cx="2133600" cy="365125"/>
          </a:xfrm>
        </p:spPr>
        <p:txBody>
          <a:bodyPr/>
          <a:lstStyle/>
          <a:p>
            <a:fld id="{4921045B-2399-48EF-9B5B-688BEF185654}" type="slidenum">
              <a:rPr lang="en-CA" smtClean="0"/>
              <a:t>2</a:t>
            </a:fld>
            <a:endParaRPr lang="en-CA" dirty="0"/>
          </a:p>
        </p:txBody>
      </p:sp>
    </p:spTree>
    <p:extLst>
      <p:ext uri="{BB962C8B-B14F-4D97-AF65-F5344CB8AC3E}">
        <p14:creationId xmlns:p14="http://schemas.microsoft.com/office/powerpoint/2010/main" val="1535523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251519" y="24513"/>
            <a:ext cx="8883299"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3200" dirty="0">
                <a:solidFill>
                  <a:srgbClr val="460023"/>
                </a:solidFill>
                <a:latin typeface="+mn-lt"/>
              </a:rPr>
              <a:t>VRX: Metrics Change to Support the Story</a:t>
            </a:r>
            <a:endParaRPr lang="en-CA" sz="3200" dirty="0">
              <a:solidFill>
                <a:srgbClr val="460023"/>
              </a:solidFill>
              <a:latin typeface="+mn-lt"/>
            </a:endParaRPr>
          </a:p>
        </p:txBody>
      </p:sp>
      <p:sp>
        <p:nvSpPr>
          <p:cNvPr id="18" name="Slide Number Placeholder 1"/>
          <p:cNvSpPr>
            <a:spLocks noGrp="1"/>
          </p:cNvSpPr>
          <p:nvPr>
            <p:ph type="sldNum" sz="quarter" idx="4294967295"/>
          </p:nvPr>
        </p:nvSpPr>
        <p:spPr>
          <a:xfrm>
            <a:off x="6553200" y="6309320"/>
            <a:ext cx="2133600" cy="365125"/>
          </a:xfrm>
          <a:prstGeom prst="rect">
            <a:avLst/>
          </a:prstGeom>
        </p:spPr>
        <p:txBody>
          <a:bodyPr/>
          <a:lstStyle/>
          <a:p>
            <a:fld id="{4921045B-2399-48EF-9B5B-688BEF185654}" type="slidenum">
              <a:rPr lang="en-CA" smtClean="0"/>
              <a:t>20</a:t>
            </a:fld>
            <a:endParaRPr lang="en-CA" dirty="0"/>
          </a:p>
        </p:txBody>
      </p:sp>
      <p:graphicFrame>
        <p:nvGraphicFramePr>
          <p:cNvPr id="25" name="Chart 24"/>
          <p:cNvGraphicFramePr>
            <a:graphicFrameLocks/>
          </p:cNvGraphicFramePr>
          <p:nvPr>
            <p:extLst/>
          </p:nvPr>
        </p:nvGraphicFramePr>
        <p:xfrm>
          <a:off x="492156" y="1123950"/>
          <a:ext cx="8159687" cy="46100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01461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384"/>
            <a:ext cx="8229600" cy="1143000"/>
          </a:xfrm>
        </p:spPr>
        <p:txBody>
          <a:bodyPr>
            <a:normAutofit/>
          </a:bodyPr>
          <a:lstStyle/>
          <a:p>
            <a:pPr algn="l"/>
            <a:r>
              <a:rPr lang="en-US" sz="3200" dirty="0">
                <a:solidFill>
                  <a:srgbClr val="460023"/>
                </a:solidFill>
              </a:rPr>
              <a:t>HMHC: Accounting Innovation - Cash EBITDA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67453812"/>
              </p:ext>
            </p:extLst>
          </p:nvPr>
        </p:nvGraphicFramePr>
        <p:xfrm>
          <a:off x="511424" y="4191000"/>
          <a:ext cx="8113714" cy="1643603"/>
        </p:xfrm>
        <a:graphic>
          <a:graphicData uri="http://schemas.openxmlformats.org/drawingml/2006/table">
            <a:tbl>
              <a:tblPr/>
              <a:tblGrid>
                <a:gridCol w="3700105">
                  <a:extLst>
                    <a:ext uri="{9D8B030D-6E8A-4147-A177-3AD203B41FA5}">
                      <a16:colId xmlns="" xmlns:a16="http://schemas.microsoft.com/office/drawing/2014/main" val="20000"/>
                    </a:ext>
                  </a:extLst>
                </a:gridCol>
                <a:gridCol w="1471203">
                  <a:extLst>
                    <a:ext uri="{9D8B030D-6E8A-4147-A177-3AD203B41FA5}">
                      <a16:colId xmlns="" xmlns:a16="http://schemas.microsoft.com/office/drawing/2014/main" val="20001"/>
                    </a:ext>
                  </a:extLst>
                </a:gridCol>
                <a:gridCol w="1471203">
                  <a:extLst>
                    <a:ext uri="{9D8B030D-6E8A-4147-A177-3AD203B41FA5}">
                      <a16:colId xmlns="" xmlns:a16="http://schemas.microsoft.com/office/drawing/2014/main" val="20002"/>
                    </a:ext>
                  </a:extLst>
                </a:gridCol>
                <a:gridCol w="1471203">
                  <a:extLst>
                    <a:ext uri="{9D8B030D-6E8A-4147-A177-3AD203B41FA5}">
                      <a16:colId xmlns="" xmlns:a16="http://schemas.microsoft.com/office/drawing/2014/main" val="20003"/>
                    </a:ext>
                  </a:extLst>
                </a:gridCol>
              </a:tblGrid>
              <a:tr h="347603">
                <a:tc>
                  <a:txBody>
                    <a:bodyPr/>
                    <a:lstStyle/>
                    <a:p>
                      <a:pPr algn="l" fontAlgn="ctr"/>
                      <a:r>
                        <a:rPr lang="en-US" sz="1600" b="0" i="0" u="none" strike="noStrike" dirty="0">
                          <a:solidFill>
                            <a:srgbClr val="FFFFFF"/>
                          </a:solidFill>
                          <a:effectLst/>
                          <a:latin typeface="Arial"/>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460023"/>
                    </a:solidFill>
                  </a:tcPr>
                </a:tc>
                <a:tc>
                  <a:txBody>
                    <a:bodyPr/>
                    <a:lstStyle/>
                    <a:p>
                      <a:pPr algn="ctr" fontAlgn="ctr"/>
                      <a:r>
                        <a:rPr lang="en-US" sz="2000" b="1" i="0" u="none" strike="noStrike" dirty="0">
                          <a:solidFill>
                            <a:srgbClr val="FFFFFF"/>
                          </a:solidFill>
                          <a:effectLst/>
                          <a:latin typeface="+mn-lt"/>
                        </a:rPr>
                        <a:t>F14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460023"/>
                    </a:solidFill>
                  </a:tcPr>
                </a:tc>
                <a:tc>
                  <a:txBody>
                    <a:bodyPr/>
                    <a:lstStyle/>
                    <a:p>
                      <a:pPr algn="ctr" fontAlgn="ctr"/>
                      <a:r>
                        <a:rPr lang="en-US" sz="2000" b="1" i="0" u="none" strike="noStrike" dirty="0">
                          <a:solidFill>
                            <a:srgbClr val="FFFFFF"/>
                          </a:solidFill>
                          <a:effectLst/>
                          <a:latin typeface="+mn-lt"/>
                        </a:rPr>
                        <a:t>F13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460023"/>
                    </a:solidFill>
                  </a:tcPr>
                </a:tc>
                <a:tc>
                  <a:txBody>
                    <a:bodyPr/>
                    <a:lstStyle/>
                    <a:p>
                      <a:pPr algn="ctr" fontAlgn="ctr"/>
                      <a:r>
                        <a:rPr lang="en-US" sz="2000" b="1" i="0" u="none" strike="noStrike" dirty="0">
                          <a:solidFill>
                            <a:srgbClr val="FFFFFF"/>
                          </a:solidFill>
                          <a:effectLst/>
                          <a:latin typeface="+mn-lt"/>
                        </a:rPr>
                        <a:t>F12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460023"/>
                    </a:solidFill>
                  </a:tcPr>
                </a:tc>
                <a:extLst>
                  <a:ext uri="{0D108BD9-81ED-4DB2-BD59-A6C34878D82A}">
                    <a16:rowId xmlns="" xmlns:a16="http://schemas.microsoft.com/office/drawing/2014/main" val="10000"/>
                  </a:ext>
                </a:extLst>
              </a:tr>
              <a:tr h="432000">
                <a:tc>
                  <a:txBody>
                    <a:bodyPr/>
                    <a:lstStyle/>
                    <a:p>
                      <a:pPr algn="l" fontAlgn="ctr"/>
                      <a:r>
                        <a:rPr lang="en-US" sz="2000" b="0" i="0" u="none" strike="noStrike" dirty="0">
                          <a:solidFill>
                            <a:srgbClr val="000000"/>
                          </a:solidFill>
                          <a:effectLst/>
                          <a:latin typeface="+mn-lt"/>
                        </a:rPr>
                        <a:t>Y-o-Y Change in Deferred Revenue</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8B37D"/>
                    </a:solidFill>
                  </a:tcPr>
                </a:tc>
                <a:tc>
                  <a:txBody>
                    <a:bodyPr/>
                    <a:lstStyle/>
                    <a:p>
                      <a:pPr algn="ctr" fontAlgn="ctr"/>
                      <a:r>
                        <a:rPr lang="en-US" sz="2000" b="1" i="0" u="none" strike="noStrike" dirty="0">
                          <a:solidFill>
                            <a:srgbClr val="000000"/>
                          </a:solidFill>
                          <a:effectLst/>
                          <a:latin typeface="+mn-lt"/>
                        </a:rPr>
                        <a:t>229,956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000" b="0" i="0" u="none" strike="noStrike" dirty="0">
                          <a:solidFill>
                            <a:srgbClr val="000000"/>
                          </a:solidFill>
                          <a:effectLst/>
                          <a:latin typeface="+mn-lt"/>
                        </a:rPr>
                        <a:t>1,842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000" b="0" i="0" u="none" strike="noStrike" dirty="0">
                          <a:solidFill>
                            <a:srgbClr val="000000"/>
                          </a:solidFill>
                          <a:effectLst/>
                          <a:latin typeface="+mn-lt"/>
                        </a:rPr>
                        <a:t>(54,615)</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432000">
                <a:tc>
                  <a:txBody>
                    <a:bodyPr/>
                    <a:lstStyle/>
                    <a:p>
                      <a:pPr algn="l" fontAlgn="ctr"/>
                      <a:r>
                        <a:rPr lang="en-US" sz="2000" b="0" i="0" u="none" strike="noStrike" dirty="0">
                          <a:solidFill>
                            <a:srgbClr val="000000"/>
                          </a:solidFill>
                          <a:effectLst/>
                          <a:latin typeface="+mn-lt"/>
                        </a:rPr>
                        <a:t>Adjusted Cash EBITDA </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8B37D"/>
                    </a:solidFill>
                  </a:tcPr>
                </a:tc>
                <a:tc>
                  <a:txBody>
                    <a:bodyPr/>
                    <a:lstStyle/>
                    <a:p>
                      <a:pPr algn="ctr" fontAlgn="ctr"/>
                      <a:r>
                        <a:rPr lang="en-US" sz="2000" b="1" i="0" u="none" strike="noStrike" dirty="0">
                          <a:solidFill>
                            <a:srgbClr val="000000"/>
                          </a:solidFill>
                          <a:effectLst/>
                          <a:latin typeface="+mn-lt"/>
                        </a:rPr>
                        <a:t>495,339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000" b="0" i="0" u="none" strike="noStrike" dirty="0">
                          <a:solidFill>
                            <a:srgbClr val="000000"/>
                          </a:solidFill>
                          <a:effectLst/>
                          <a:latin typeface="+mn-lt"/>
                        </a:rPr>
                        <a:t>326,860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000" b="0" i="0" u="none" strike="noStrike" dirty="0">
                          <a:solidFill>
                            <a:srgbClr val="000000"/>
                          </a:solidFill>
                          <a:effectLst/>
                          <a:latin typeface="+mn-lt"/>
                        </a:rPr>
                        <a:t>265,197</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432000">
                <a:tc>
                  <a:txBody>
                    <a:bodyPr/>
                    <a:lstStyle/>
                    <a:p>
                      <a:pPr algn="l" fontAlgn="ctr"/>
                      <a:r>
                        <a:rPr lang="en-US" sz="2000" b="1" i="0" u="none" strike="noStrike" dirty="0">
                          <a:solidFill>
                            <a:srgbClr val="000000"/>
                          </a:solidFill>
                          <a:effectLst/>
                          <a:latin typeface="+mn-lt"/>
                        </a:rPr>
                        <a:t>Impact on Adjusted EBITDA</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B37D"/>
                    </a:solidFill>
                  </a:tcPr>
                </a:tc>
                <a:tc>
                  <a:txBody>
                    <a:bodyPr/>
                    <a:lstStyle/>
                    <a:p>
                      <a:pPr algn="ctr" fontAlgn="ctr"/>
                      <a:r>
                        <a:rPr lang="en-US" sz="2000" b="1" i="0" u="none" strike="noStrike" dirty="0">
                          <a:solidFill>
                            <a:srgbClr val="000000"/>
                          </a:solidFill>
                          <a:effectLst/>
                          <a:latin typeface="+mn-lt"/>
                        </a:rPr>
                        <a:t>46%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000" b="1" i="0" u="none" strike="noStrike" dirty="0">
                          <a:solidFill>
                            <a:srgbClr val="000000"/>
                          </a:solidFill>
                          <a:effectLst/>
                          <a:latin typeface="+mn-lt"/>
                        </a:rPr>
                        <a:t>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000" b="1" i="0" u="none" strike="noStrike" dirty="0">
                          <a:solidFill>
                            <a:srgbClr val="000000"/>
                          </a:solidFill>
                          <a:effectLst/>
                          <a:latin typeface="+mn-lt"/>
                        </a:rPr>
                        <a:t>-21%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fld id="{4921045B-2399-48EF-9B5B-688BEF185654}" type="slidenum">
              <a:rPr lang="en-CA" smtClean="0"/>
              <a:t>21</a:t>
            </a:fld>
            <a:endParaRPr lang="en-CA" dirty="0"/>
          </a:p>
        </p:txBody>
      </p:sp>
      <p:sp>
        <p:nvSpPr>
          <p:cNvPr id="6" name="Rectangle 5"/>
          <p:cNvSpPr/>
          <p:nvPr/>
        </p:nvSpPr>
        <p:spPr>
          <a:xfrm>
            <a:off x="467544" y="1050526"/>
            <a:ext cx="8280920" cy="2234458"/>
          </a:xfrm>
          <a:prstGeom prst="rect">
            <a:avLst/>
          </a:prstGeom>
        </p:spPr>
        <p:txBody>
          <a:bodyPr wrap="square">
            <a:spAutoFit/>
          </a:bodyPr>
          <a:lstStyle/>
          <a:p>
            <a:pPr marL="342900" indent="-342900">
              <a:spcBef>
                <a:spcPct val="20000"/>
              </a:spcBef>
              <a:buFont typeface="Arial" panose="020B0604020202020204" pitchFamily="34" charset="0"/>
              <a:buChar char="•"/>
            </a:pPr>
            <a:r>
              <a:rPr lang="en-US" sz="2400" dirty="0">
                <a:solidFill>
                  <a:prstClr val="black"/>
                </a:solidFill>
              </a:rPr>
              <a:t>Change in non-GAAP metric in 2014  </a:t>
            </a:r>
          </a:p>
          <a:p>
            <a:pPr marL="342900" lvl="0" indent="-342900">
              <a:spcBef>
                <a:spcPct val="20000"/>
              </a:spcBef>
              <a:buFont typeface="Arial" panose="020B0604020202020204" pitchFamily="34" charset="0"/>
              <a:buChar char="•"/>
            </a:pPr>
            <a:r>
              <a:rPr lang="en-US" sz="2400" dirty="0">
                <a:solidFill>
                  <a:prstClr val="black"/>
                </a:solidFill>
              </a:rPr>
              <a:t>Deferred revenue included in Adj. Cash EBITDA </a:t>
            </a:r>
          </a:p>
          <a:p>
            <a:pPr marL="342900" lvl="0" indent="-342900">
              <a:spcBef>
                <a:spcPct val="20000"/>
              </a:spcBef>
              <a:buFont typeface="Arial" panose="020B0604020202020204" pitchFamily="34" charset="0"/>
              <a:buChar char="•"/>
            </a:pPr>
            <a:r>
              <a:rPr lang="en-US" sz="2400" dirty="0">
                <a:solidFill>
                  <a:prstClr val="black"/>
                </a:solidFill>
              </a:rPr>
              <a:t>Deferred revenue may stretch for &gt; 5 years</a:t>
            </a:r>
          </a:p>
          <a:p>
            <a:pPr marL="342900" indent="-342900">
              <a:spcBef>
                <a:spcPct val="20000"/>
              </a:spcBef>
              <a:buFont typeface="Arial" panose="020B0604020202020204" pitchFamily="34" charset="0"/>
              <a:buChar char="•"/>
            </a:pPr>
            <a:r>
              <a:rPr lang="en-US" sz="2400" dirty="0">
                <a:solidFill>
                  <a:prstClr val="black"/>
                </a:solidFill>
              </a:rPr>
              <a:t>No clear evidence to support change in business to digital </a:t>
            </a:r>
          </a:p>
          <a:p>
            <a:pPr marL="342900" indent="-342900">
              <a:spcBef>
                <a:spcPct val="20000"/>
              </a:spcBef>
              <a:buFont typeface="Arial" panose="020B0604020202020204" pitchFamily="34" charset="0"/>
              <a:buChar char="•"/>
            </a:pPr>
            <a:r>
              <a:rPr lang="en-US" sz="2400" dirty="0">
                <a:solidFill>
                  <a:prstClr val="black"/>
                </a:solidFill>
              </a:rPr>
              <a:t>Management </a:t>
            </a:r>
            <a:r>
              <a:rPr lang="en-US" sz="2400" dirty="0"/>
              <a:t>assumed 100% margin on deferred revenue </a:t>
            </a:r>
          </a:p>
        </p:txBody>
      </p:sp>
      <p:sp>
        <p:nvSpPr>
          <p:cNvPr id="7" name="Rectangle 6"/>
          <p:cNvSpPr/>
          <p:nvPr/>
        </p:nvSpPr>
        <p:spPr>
          <a:xfrm>
            <a:off x="468186" y="3501008"/>
            <a:ext cx="6896503" cy="646331"/>
          </a:xfrm>
          <a:prstGeom prst="rect">
            <a:avLst/>
          </a:prstGeom>
        </p:spPr>
        <p:txBody>
          <a:bodyPr wrap="none">
            <a:spAutoFit/>
          </a:bodyPr>
          <a:lstStyle/>
          <a:p>
            <a:r>
              <a:rPr lang="en-US" sz="2400" dirty="0">
                <a:solidFill>
                  <a:prstClr val="black"/>
                </a:solidFill>
              </a:rPr>
              <a:t>The Impact of Deferred Revenue on Adj. Cash EBITDA </a:t>
            </a:r>
          </a:p>
          <a:p>
            <a:r>
              <a:rPr lang="en-US" sz="1200" i="1" dirty="0"/>
              <a:t>(Amounts in thousands of US dollars) </a:t>
            </a:r>
          </a:p>
        </p:txBody>
      </p:sp>
    </p:spTree>
    <p:extLst>
      <p:ext uri="{BB962C8B-B14F-4D97-AF65-F5344CB8AC3E}">
        <p14:creationId xmlns:p14="http://schemas.microsoft.com/office/powerpoint/2010/main" val="21296806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179512" y="24513"/>
            <a:ext cx="8883299"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3200" dirty="0">
                <a:solidFill>
                  <a:srgbClr val="460023"/>
                </a:solidFill>
              </a:rPr>
              <a:t>Current State Of Non-GAAP</a:t>
            </a:r>
          </a:p>
        </p:txBody>
      </p:sp>
      <p:sp>
        <p:nvSpPr>
          <p:cNvPr id="3" name="Slide Number Placeholder 2"/>
          <p:cNvSpPr>
            <a:spLocks noGrp="1"/>
          </p:cNvSpPr>
          <p:nvPr>
            <p:ph type="sldNum" sz="quarter" idx="12"/>
          </p:nvPr>
        </p:nvSpPr>
        <p:spPr/>
        <p:txBody>
          <a:bodyPr/>
          <a:lstStyle/>
          <a:p>
            <a:fld id="{4921045B-2399-48EF-9B5B-688BEF185654}" type="slidenum">
              <a:rPr lang="en-CA" smtClean="0"/>
              <a:t>22</a:t>
            </a:fld>
            <a:endParaRPr lang="en-CA" dirty="0"/>
          </a:p>
        </p:txBody>
      </p:sp>
      <p:sp>
        <p:nvSpPr>
          <p:cNvPr id="7" name="Rectangle 2"/>
          <p:cNvSpPr>
            <a:spLocks noChangeArrowheads="1"/>
          </p:cNvSpPr>
          <p:nvPr/>
        </p:nvSpPr>
        <p:spPr bwMode="auto">
          <a:xfrm>
            <a:off x="381000" y="5810780"/>
            <a:ext cx="354614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200" b="0" i="1" u="none" strike="noStrike" cap="none" normalizeH="0" baseline="0" dirty="0">
                <a:ln>
                  <a:noFill/>
                </a:ln>
                <a:solidFill>
                  <a:schemeClr val="tx1"/>
                </a:solidFill>
                <a:effectLst/>
                <a:ea typeface="Calibri" pitchFamily="34" charset="0"/>
                <a:cs typeface="Arial" panose="020B0604020202020204" pitchFamily="34" charset="0"/>
              </a:rPr>
              <a:t>Source:  </a:t>
            </a:r>
            <a:r>
              <a:rPr lang="en-CA" altLang="en-US" sz="1200" i="1" dirty="0">
                <a:ea typeface="Calibri" pitchFamily="34" charset="0"/>
                <a:cs typeface="Arial" panose="020B0604020202020204" pitchFamily="34" charset="0"/>
              </a:rPr>
              <a:t>Bloomberg; Veritas Calculations</a:t>
            </a:r>
            <a:endParaRPr kumimoji="0" lang="en-CA" altLang="en-US" sz="1200" b="0" i="1" u="none" strike="noStrike" cap="none" normalizeH="0" baseline="0" dirty="0">
              <a:ln>
                <a:noFill/>
              </a:ln>
              <a:solidFill>
                <a:schemeClr val="tx1"/>
              </a:solidFill>
              <a:effectLst/>
              <a:cs typeface="Arial" pitchFamily="34" charset="0"/>
            </a:endParaRPr>
          </a:p>
        </p:txBody>
      </p:sp>
      <p:pic>
        <p:nvPicPr>
          <p:cNvPr id="8" name="Picture 2"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 y="908720"/>
            <a:ext cx="7499176" cy="4872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56882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179512" y="96521"/>
            <a:ext cx="8883299" cy="812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3200" dirty="0">
                <a:solidFill>
                  <a:srgbClr val="460023"/>
                </a:solidFill>
              </a:rPr>
              <a:t>2015 Study: Adjustments are Upwardly Biased</a:t>
            </a:r>
          </a:p>
        </p:txBody>
      </p:sp>
      <p:sp>
        <p:nvSpPr>
          <p:cNvPr id="2" name="Rectangle 1"/>
          <p:cNvSpPr/>
          <p:nvPr/>
        </p:nvSpPr>
        <p:spPr>
          <a:xfrm>
            <a:off x="323528" y="2590800"/>
            <a:ext cx="8424936" cy="4262705"/>
          </a:xfrm>
          <a:prstGeom prst="rect">
            <a:avLst/>
          </a:prstGeom>
        </p:spPr>
        <p:txBody>
          <a:bodyPr wrap="square">
            <a:spAutoFit/>
          </a:bodyPr>
          <a:lstStyle/>
          <a:p>
            <a:pPr marL="342900" indent="-342900">
              <a:buFont typeface="Arial" panose="020B0604020202020204" pitchFamily="34" charset="0"/>
              <a:buChar char="•"/>
              <a:defRPr/>
            </a:pPr>
            <a:r>
              <a:rPr lang="en-CA" sz="2400" dirty="0"/>
              <a:t>Over 80% of adjustments are favourable</a:t>
            </a:r>
          </a:p>
          <a:p>
            <a:pPr marL="342900" indent="-342900">
              <a:buFont typeface="Arial" panose="020B0604020202020204" pitchFamily="34" charset="0"/>
              <a:buChar char="•"/>
              <a:defRPr/>
            </a:pPr>
            <a:endParaRPr lang="en-CA" sz="1400" dirty="0"/>
          </a:p>
          <a:p>
            <a:pPr marL="342900" indent="-342900">
              <a:buFont typeface="Arial" panose="020B0604020202020204" pitchFamily="34" charset="0"/>
              <a:buChar char="•"/>
              <a:defRPr/>
            </a:pPr>
            <a:r>
              <a:rPr lang="en-CA" sz="2400" dirty="0"/>
              <a:t>Non-GAAP and GAAP earnings difference is material</a:t>
            </a:r>
          </a:p>
          <a:p>
            <a:pPr marL="342900" indent="-342900">
              <a:buFont typeface="Arial" panose="020B0604020202020204" pitchFamily="34" charset="0"/>
              <a:buChar char="•"/>
              <a:defRPr/>
            </a:pPr>
            <a:endParaRPr lang="en-CA" sz="1200" dirty="0"/>
          </a:p>
          <a:p>
            <a:pPr marL="342900" indent="-342900">
              <a:buFont typeface="Arial" panose="020B0604020202020204" pitchFamily="34" charset="0"/>
              <a:buChar char="•"/>
              <a:defRPr/>
            </a:pPr>
            <a:r>
              <a:rPr lang="en-CA" sz="2400" dirty="0"/>
              <a:t>If the ‘earnings’ are inflated…what about valuations</a:t>
            </a:r>
          </a:p>
          <a:p>
            <a:pPr marL="342900" indent="-342900">
              <a:buFont typeface="Arial" panose="020B0604020202020204" pitchFamily="34" charset="0"/>
              <a:buChar char="•"/>
              <a:defRPr/>
            </a:pPr>
            <a:endParaRPr lang="en-CA" sz="1400" dirty="0"/>
          </a:p>
          <a:p>
            <a:pPr marL="342900" indent="-342900">
              <a:buFont typeface="Arial" panose="020B0604020202020204" pitchFamily="34" charset="0"/>
              <a:buChar char="•"/>
              <a:defRPr/>
            </a:pPr>
            <a:r>
              <a:rPr lang="en-CA" sz="2400" dirty="0"/>
              <a:t>Valuation voodoo: If management can convince a sufficient amount of investors that the ‘true’ earnings of a company is higher, then valuation is likely to follow</a:t>
            </a:r>
          </a:p>
          <a:p>
            <a:pPr marL="342900" indent="-342900">
              <a:buFont typeface="Arial" panose="020B0604020202020204" pitchFamily="34" charset="0"/>
              <a:buChar char="•"/>
              <a:defRPr/>
            </a:pPr>
            <a:endParaRPr lang="en-CA" sz="1050" dirty="0"/>
          </a:p>
          <a:p>
            <a:pPr marL="342900" indent="-342900">
              <a:buFont typeface="Arial" panose="020B0604020202020204" pitchFamily="34" charset="0"/>
              <a:buChar char="•"/>
              <a:defRPr/>
            </a:pPr>
            <a:endParaRPr lang="en-CA" sz="2400" dirty="0"/>
          </a:p>
          <a:p>
            <a:pPr marL="342900" indent="-342900">
              <a:buFont typeface="Arial" panose="020B0604020202020204" pitchFamily="34" charset="0"/>
              <a:buChar char="•"/>
              <a:defRPr/>
            </a:pPr>
            <a:endParaRPr lang="en-CA" sz="2400" dirty="0"/>
          </a:p>
          <a:p>
            <a:pPr marL="342900" indent="-342900">
              <a:buFont typeface="Arial" panose="020B0604020202020204" pitchFamily="34" charset="0"/>
              <a:buChar char="•"/>
              <a:defRPr/>
            </a:pPr>
            <a:endParaRPr lang="en-CA" sz="2400" dirty="0"/>
          </a:p>
        </p:txBody>
      </p:sp>
      <p:sp>
        <p:nvSpPr>
          <p:cNvPr id="3" name="Slide Number Placeholder 2"/>
          <p:cNvSpPr>
            <a:spLocks noGrp="1"/>
          </p:cNvSpPr>
          <p:nvPr>
            <p:ph type="sldNum" sz="quarter" idx="12"/>
          </p:nvPr>
        </p:nvSpPr>
        <p:spPr/>
        <p:txBody>
          <a:bodyPr/>
          <a:lstStyle/>
          <a:p>
            <a:fld id="{4921045B-2399-48EF-9B5B-688BEF185654}" type="slidenum">
              <a:rPr lang="en-CA" smtClean="0"/>
              <a:t>23</a:t>
            </a:fld>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684129234"/>
              </p:ext>
            </p:extLst>
          </p:nvPr>
        </p:nvGraphicFramePr>
        <p:xfrm>
          <a:off x="428372" y="1445250"/>
          <a:ext cx="8248084" cy="903630"/>
        </p:xfrm>
        <a:graphic>
          <a:graphicData uri="http://schemas.openxmlformats.org/drawingml/2006/table">
            <a:tbl>
              <a:tblPr/>
              <a:tblGrid>
                <a:gridCol w="3711056">
                  <a:extLst>
                    <a:ext uri="{9D8B030D-6E8A-4147-A177-3AD203B41FA5}">
                      <a16:colId xmlns="" xmlns:a16="http://schemas.microsoft.com/office/drawing/2014/main" val="4071045833"/>
                    </a:ext>
                  </a:extLst>
                </a:gridCol>
                <a:gridCol w="916131">
                  <a:extLst>
                    <a:ext uri="{9D8B030D-6E8A-4147-A177-3AD203B41FA5}">
                      <a16:colId xmlns="" xmlns:a16="http://schemas.microsoft.com/office/drawing/2014/main" val="1423961035"/>
                    </a:ext>
                  </a:extLst>
                </a:gridCol>
                <a:gridCol w="1247683">
                  <a:extLst>
                    <a:ext uri="{9D8B030D-6E8A-4147-A177-3AD203B41FA5}">
                      <a16:colId xmlns="" xmlns:a16="http://schemas.microsoft.com/office/drawing/2014/main" val="857520404"/>
                    </a:ext>
                  </a:extLst>
                </a:gridCol>
                <a:gridCol w="1003381">
                  <a:extLst>
                    <a:ext uri="{9D8B030D-6E8A-4147-A177-3AD203B41FA5}">
                      <a16:colId xmlns="" xmlns:a16="http://schemas.microsoft.com/office/drawing/2014/main" val="544425398"/>
                    </a:ext>
                  </a:extLst>
                </a:gridCol>
                <a:gridCol w="1369833">
                  <a:extLst>
                    <a:ext uri="{9D8B030D-6E8A-4147-A177-3AD203B41FA5}">
                      <a16:colId xmlns="" xmlns:a16="http://schemas.microsoft.com/office/drawing/2014/main" val="2603535393"/>
                    </a:ext>
                  </a:extLst>
                </a:gridCol>
              </a:tblGrid>
              <a:tr h="301210">
                <a:tc>
                  <a:txBody>
                    <a:bodyPr/>
                    <a:lstStyle/>
                    <a:p>
                      <a:pPr algn="l" fontAlgn="b"/>
                      <a:endParaRPr lang="en-CA" sz="1600" b="1" i="0" u="none" strike="noStrike" dirty="0">
                        <a:solidFill>
                          <a:srgbClr val="FFFFFF"/>
                        </a:solidFill>
                        <a:effectLst/>
                        <a:latin typeface="Calibri" panose="020F0502020204030204" pitchFamily="34" charset="0"/>
                      </a:endParaRPr>
                    </a:p>
                  </a:txBody>
                  <a:tcPr marL="8706" marR="8706" marT="8706" marB="41786"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460023"/>
                    </a:solidFill>
                  </a:tcPr>
                </a:tc>
                <a:tc gridSpan="2">
                  <a:txBody>
                    <a:bodyPr/>
                    <a:lstStyle/>
                    <a:p>
                      <a:pPr algn="ctr" fontAlgn="b"/>
                      <a:r>
                        <a:rPr lang="en-CA" sz="1600" b="1" i="0" u="none" strike="noStrike" dirty="0">
                          <a:solidFill>
                            <a:srgbClr val="FFFFFF"/>
                          </a:solidFill>
                          <a:effectLst/>
                          <a:latin typeface="Calibri" panose="020F0502020204030204" pitchFamily="34" charset="0"/>
                        </a:rPr>
                        <a:t>EBITDA</a:t>
                      </a:r>
                    </a:p>
                  </a:txBody>
                  <a:tcPr marL="8706" marR="8706" marT="8706" marB="41786" anchor="ctr">
                    <a:lnL>
                      <a:noFill/>
                    </a:lnL>
                    <a:lnR>
                      <a:noFill/>
                    </a:lnR>
                    <a:lnT w="12700" cap="flat" cmpd="sng" algn="ctr">
                      <a:solidFill>
                        <a:srgbClr val="000000"/>
                      </a:solidFill>
                      <a:prstDash val="solid"/>
                      <a:round/>
                      <a:headEnd type="none" w="med" len="med"/>
                      <a:tailEnd type="none" w="med" len="med"/>
                    </a:lnT>
                    <a:lnB>
                      <a:noFill/>
                    </a:lnB>
                    <a:solidFill>
                      <a:srgbClr val="460023"/>
                    </a:solidFill>
                  </a:tcPr>
                </a:tc>
                <a:tc hMerge="1">
                  <a:txBody>
                    <a:bodyPr/>
                    <a:lstStyle/>
                    <a:p>
                      <a:endParaRPr lang="en-CA"/>
                    </a:p>
                  </a:txBody>
                  <a:tcPr/>
                </a:tc>
                <a:tc gridSpan="2">
                  <a:txBody>
                    <a:bodyPr/>
                    <a:lstStyle/>
                    <a:p>
                      <a:pPr algn="ctr" fontAlgn="b"/>
                      <a:r>
                        <a:rPr lang="en-CA" sz="1600" b="1" i="0" u="none" strike="noStrike" dirty="0">
                          <a:solidFill>
                            <a:srgbClr val="FFFFFF"/>
                          </a:solidFill>
                          <a:effectLst/>
                          <a:latin typeface="Calibri" panose="020F0502020204030204" pitchFamily="34" charset="0"/>
                        </a:rPr>
                        <a:t>Net Income</a:t>
                      </a:r>
                    </a:p>
                  </a:txBody>
                  <a:tcPr marL="8706" marR="8706" marT="8706" marB="41786" anchor="ctr">
                    <a:lnL>
                      <a:noFill/>
                    </a:lnL>
                    <a:lnR>
                      <a:noFill/>
                    </a:lnR>
                    <a:lnT w="12700" cap="flat" cmpd="sng" algn="ctr">
                      <a:solidFill>
                        <a:srgbClr val="000000"/>
                      </a:solidFill>
                      <a:prstDash val="solid"/>
                      <a:round/>
                      <a:headEnd type="none" w="med" len="med"/>
                      <a:tailEnd type="none" w="med" len="med"/>
                    </a:lnT>
                    <a:lnB>
                      <a:noFill/>
                    </a:lnB>
                    <a:solidFill>
                      <a:srgbClr val="460023"/>
                    </a:solidFill>
                  </a:tcPr>
                </a:tc>
                <a:tc hMerge="1">
                  <a:txBody>
                    <a:bodyPr/>
                    <a:lstStyle/>
                    <a:p>
                      <a:endParaRPr lang="en-CA"/>
                    </a:p>
                  </a:txBody>
                  <a:tcPr/>
                </a:tc>
                <a:extLst>
                  <a:ext uri="{0D108BD9-81ED-4DB2-BD59-A6C34878D82A}">
                    <a16:rowId xmlns="" xmlns:a16="http://schemas.microsoft.com/office/drawing/2014/main" val="3657119438"/>
                  </a:ext>
                </a:extLst>
              </a:tr>
              <a:tr h="301210">
                <a:tc>
                  <a:txBody>
                    <a:bodyPr/>
                    <a:lstStyle/>
                    <a:p>
                      <a:pPr algn="l" fontAlgn="b"/>
                      <a:endParaRPr lang="en-CA" sz="1600" b="1" i="0" u="none" strike="noStrike" dirty="0">
                        <a:solidFill>
                          <a:schemeClr val="bg1"/>
                        </a:solidFill>
                        <a:effectLst/>
                        <a:latin typeface="Calibri" panose="020F0502020204030204" pitchFamily="34" charset="0"/>
                      </a:endParaRPr>
                    </a:p>
                  </a:txBody>
                  <a:tcPr marL="8706" marR="8706" marT="8706" marB="41786"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460023"/>
                    </a:solidFill>
                  </a:tcPr>
                </a:tc>
                <a:tc>
                  <a:txBody>
                    <a:bodyPr/>
                    <a:lstStyle/>
                    <a:p>
                      <a:pPr algn="l" fontAlgn="b"/>
                      <a:r>
                        <a:rPr lang="en-CA" sz="1600" b="1" i="0" u="none" strike="noStrike" dirty="0">
                          <a:solidFill>
                            <a:srgbClr val="FFFFFF"/>
                          </a:solidFill>
                          <a:effectLst/>
                          <a:latin typeface="Calibri" panose="020F0502020204030204" pitchFamily="34" charset="0"/>
                        </a:rPr>
                        <a:t>Resource</a:t>
                      </a:r>
                    </a:p>
                  </a:txBody>
                  <a:tcPr marL="8706" marR="8706" marT="8706" marB="41786" anchor="ctr">
                    <a:lnL>
                      <a:noFill/>
                    </a:lnL>
                    <a:lnR>
                      <a:noFill/>
                    </a:lnR>
                    <a:lnT>
                      <a:noFill/>
                    </a:lnT>
                    <a:lnB w="12700" cap="flat" cmpd="sng" algn="ctr">
                      <a:solidFill>
                        <a:srgbClr val="000000"/>
                      </a:solidFill>
                      <a:prstDash val="solid"/>
                      <a:round/>
                      <a:headEnd type="none" w="med" len="med"/>
                      <a:tailEnd type="none" w="med" len="med"/>
                    </a:lnB>
                    <a:solidFill>
                      <a:srgbClr val="460023"/>
                    </a:solidFill>
                  </a:tcPr>
                </a:tc>
                <a:tc>
                  <a:txBody>
                    <a:bodyPr/>
                    <a:lstStyle/>
                    <a:p>
                      <a:pPr algn="l" fontAlgn="b"/>
                      <a:r>
                        <a:rPr lang="en-CA" sz="1600" b="1" i="0" u="none" strike="noStrike" dirty="0">
                          <a:solidFill>
                            <a:srgbClr val="FFFFFF"/>
                          </a:solidFill>
                          <a:effectLst/>
                          <a:latin typeface="Calibri" panose="020F0502020204030204" pitchFamily="34" charset="0"/>
                        </a:rPr>
                        <a:t>Non-resource</a:t>
                      </a:r>
                    </a:p>
                  </a:txBody>
                  <a:tcPr marL="8706" marR="8706" marT="8706" marB="41786" anchor="ctr">
                    <a:lnL>
                      <a:noFill/>
                    </a:lnL>
                    <a:lnR>
                      <a:noFill/>
                    </a:lnR>
                    <a:lnT>
                      <a:noFill/>
                    </a:lnT>
                    <a:lnB w="12700" cap="flat" cmpd="sng" algn="ctr">
                      <a:solidFill>
                        <a:srgbClr val="000000"/>
                      </a:solidFill>
                      <a:prstDash val="solid"/>
                      <a:round/>
                      <a:headEnd type="none" w="med" len="med"/>
                      <a:tailEnd type="none" w="med" len="med"/>
                    </a:lnB>
                    <a:solidFill>
                      <a:srgbClr val="460023"/>
                    </a:solidFill>
                  </a:tcPr>
                </a:tc>
                <a:tc>
                  <a:txBody>
                    <a:bodyPr/>
                    <a:lstStyle/>
                    <a:p>
                      <a:pPr algn="l" fontAlgn="b"/>
                      <a:r>
                        <a:rPr lang="en-CA" sz="1600" b="1" i="0" u="none" strike="noStrike" dirty="0">
                          <a:solidFill>
                            <a:srgbClr val="FFFFFF"/>
                          </a:solidFill>
                          <a:effectLst/>
                          <a:latin typeface="Calibri" panose="020F0502020204030204" pitchFamily="34" charset="0"/>
                        </a:rPr>
                        <a:t>Resource</a:t>
                      </a:r>
                    </a:p>
                  </a:txBody>
                  <a:tcPr marL="8706" marR="8706" marT="8706" marB="41786" anchor="ctr">
                    <a:lnL>
                      <a:noFill/>
                    </a:lnL>
                    <a:lnR>
                      <a:noFill/>
                    </a:lnR>
                    <a:lnT>
                      <a:noFill/>
                    </a:lnT>
                    <a:lnB w="12700" cap="flat" cmpd="sng" algn="ctr">
                      <a:solidFill>
                        <a:srgbClr val="000000"/>
                      </a:solidFill>
                      <a:prstDash val="solid"/>
                      <a:round/>
                      <a:headEnd type="none" w="med" len="med"/>
                      <a:tailEnd type="none" w="med" len="med"/>
                    </a:lnB>
                    <a:solidFill>
                      <a:srgbClr val="460023"/>
                    </a:solidFill>
                  </a:tcPr>
                </a:tc>
                <a:tc>
                  <a:txBody>
                    <a:bodyPr/>
                    <a:lstStyle/>
                    <a:p>
                      <a:pPr algn="l" fontAlgn="b"/>
                      <a:r>
                        <a:rPr lang="en-CA" sz="1600" b="1" i="0" u="none" strike="noStrike" dirty="0">
                          <a:solidFill>
                            <a:srgbClr val="FFFFFF"/>
                          </a:solidFill>
                          <a:effectLst/>
                          <a:latin typeface="Calibri" panose="020F0502020204030204" pitchFamily="34" charset="0"/>
                        </a:rPr>
                        <a:t>Non-resource</a:t>
                      </a:r>
                    </a:p>
                  </a:txBody>
                  <a:tcPr marL="8706" marR="8706" marT="8706" marB="41786"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60023"/>
                    </a:solidFill>
                  </a:tcPr>
                </a:tc>
                <a:extLst>
                  <a:ext uri="{0D108BD9-81ED-4DB2-BD59-A6C34878D82A}">
                    <a16:rowId xmlns="" xmlns:a16="http://schemas.microsoft.com/office/drawing/2014/main" val="1280739383"/>
                  </a:ext>
                </a:extLst>
              </a:tr>
              <a:tr h="301210">
                <a:tc>
                  <a:txBody>
                    <a:bodyPr/>
                    <a:lstStyle/>
                    <a:p>
                      <a:pPr algn="l" fontAlgn="b"/>
                      <a:r>
                        <a:rPr lang="en-CA" sz="1600" b="0" i="0" u="none" strike="noStrike" dirty="0">
                          <a:solidFill>
                            <a:srgbClr val="000000"/>
                          </a:solidFill>
                          <a:effectLst/>
                          <a:latin typeface="Calibri" panose="020F0502020204030204" pitchFamily="34" charset="0"/>
                        </a:rPr>
                        <a:t>% increase in adjusted metric vs GAAP</a:t>
                      </a:r>
                    </a:p>
                  </a:txBody>
                  <a:tcPr marL="8706" marR="8706" marT="8706" marB="41786"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B37D"/>
                    </a:solidFill>
                  </a:tcPr>
                </a:tc>
                <a:tc>
                  <a:txBody>
                    <a:bodyPr/>
                    <a:lstStyle/>
                    <a:p>
                      <a:pPr algn="ctr" fontAlgn="b"/>
                      <a:r>
                        <a:rPr lang="en-CA" sz="1600" b="0" i="0" u="none" strike="noStrike" dirty="0">
                          <a:solidFill>
                            <a:srgbClr val="000000"/>
                          </a:solidFill>
                          <a:effectLst/>
                          <a:latin typeface="Calibri" panose="020F0502020204030204" pitchFamily="34" charset="0"/>
                        </a:rPr>
                        <a:t>107%</a:t>
                      </a:r>
                    </a:p>
                  </a:txBody>
                  <a:tcPr marL="8706" marR="8706" marT="8706" marB="41786"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B37D"/>
                    </a:solidFill>
                  </a:tcPr>
                </a:tc>
                <a:tc>
                  <a:txBody>
                    <a:bodyPr/>
                    <a:lstStyle/>
                    <a:p>
                      <a:pPr algn="ctr" fontAlgn="b"/>
                      <a:r>
                        <a:rPr lang="en-CA" sz="1600" b="0" i="0" u="none" strike="noStrike" dirty="0">
                          <a:solidFill>
                            <a:srgbClr val="000000"/>
                          </a:solidFill>
                          <a:effectLst/>
                          <a:latin typeface="Calibri" panose="020F0502020204030204" pitchFamily="34" charset="0"/>
                        </a:rPr>
                        <a:t>9%</a:t>
                      </a:r>
                    </a:p>
                  </a:txBody>
                  <a:tcPr marL="8706" marR="8706" marT="8706" marB="41786"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B37D"/>
                    </a:solidFill>
                  </a:tcPr>
                </a:tc>
                <a:tc>
                  <a:txBody>
                    <a:bodyPr/>
                    <a:lstStyle/>
                    <a:p>
                      <a:pPr algn="ctr" fontAlgn="b"/>
                      <a:r>
                        <a:rPr lang="en-CA" sz="1600" b="0" i="0" u="none" strike="noStrike" dirty="0">
                          <a:solidFill>
                            <a:srgbClr val="000000"/>
                          </a:solidFill>
                          <a:effectLst/>
                          <a:latin typeface="Calibri" panose="020F0502020204030204" pitchFamily="34" charset="0"/>
                        </a:rPr>
                        <a:t>5788%</a:t>
                      </a:r>
                    </a:p>
                  </a:txBody>
                  <a:tcPr marL="8706" marR="8706" marT="8706" marB="41786"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B37D"/>
                    </a:solidFill>
                  </a:tcPr>
                </a:tc>
                <a:tc>
                  <a:txBody>
                    <a:bodyPr/>
                    <a:lstStyle/>
                    <a:p>
                      <a:pPr algn="ctr" fontAlgn="b"/>
                      <a:r>
                        <a:rPr lang="en-CA" sz="1600" b="0" i="0" u="none" strike="noStrike" dirty="0">
                          <a:solidFill>
                            <a:srgbClr val="000000"/>
                          </a:solidFill>
                          <a:effectLst/>
                          <a:latin typeface="Calibri" panose="020F0502020204030204" pitchFamily="34" charset="0"/>
                        </a:rPr>
                        <a:t>16%</a:t>
                      </a:r>
                    </a:p>
                  </a:txBody>
                  <a:tcPr marL="8706" marR="8706" marT="8706" marB="41786"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B37D"/>
                    </a:solidFill>
                  </a:tcPr>
                </a:tc>
                <a:extLst>
                  <a:ext uri="{0D108BD9-81ED-4DB2-BD59-A6C34878D82A}">
                    <a16:rowId xmlns="" xmlns:a16="http://schemas.microsoft.com/office/drawing/2014/main" val="2343849526"/>
                  </a:ext>
                </a:extLst>
              </a:tr>
            </a:tbl>
          </a:graphicData>
        </a:graphic>
      </p:graphicFrame>
      <p:sp>
        <p:nvSpPr>
          <p:cNvPr id="6" name="Rectangle 2"/>
          <p:cNvSpPr>
            <a:spLocks noChangeArrowheads="1"/>
          </p:cNvSpPr>
          <p:nvPr/>
        </p:nvSpPr>
        <p:spPr bwMode="auto">
          <a:xfrm>
            <a:off x="395536" y="5819001"/>
            <a:ext cx="352839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200" b="0" i="1" u="none" strike="noStrike" cap="none" normalizeH="0" baseline="0" dirty="0">
                <a:ln>
                  <a:noFill/>
                </a:ln>
                <a:solidFill>
                  <a:schemeClr val="tx1"/>
                </a:solidFill>
                <a:effectLst/>
                <a:ea typeface="Calibri" pitchFamily="34" charset="0"/>
                <a:cs typeface="Arial" panose="020B0604020202020204" pitchFamily="34" charset="0"/>
              </a:rPr>
              <a:t>Source:  </a:t>
            </a:r>
            <a:r>
              <a:rPr lang="en-CA" altLang="en-US" sz="1200" i="1" dirty="0">
                <a:ea typeface="Calibri" pitchFamily="34" charset="0"/>
                <a:cs typeface="Arial" panose="020B0604020202020204" pitchFamily="34" charset="0"/>
              </a:rPr>
              <a:t>Bloomberg; Veritas Calculations; 2015 Filings</a:t>
            </a:r>
            <a:endParaRPr kumimoji="0" lang="en-CA" altLang="en-US" sz="1200" b="0" i="1" u="none" strike="noStrike" cap="none" normalizeH="0" baseline="0" dirty="0">
              <a:ln>
                <a:noFill/>
              </a:ln>
              <a:solidFill>
                <a:schemeClr val="tx1"/>
              </a:solidFill>
              <a:effectLst/>
              <a:cs typeface="Arial" pitchFamily="34" charset="0"/>
            </a:endParaRPr>
          </a:p>
        </p:txBody>
      </p:sp>
      <p:sp>
        <p:nvSpPr>
          <p:cNvPr id="7" name="Rectangle 6"/>
          <p:cNvSpPr/>
          <p:nvPr/>
        </p:nvSpPr>
        <p:spPr>
          <a:xfrm>
            <a:off x="395536" y="1043444"/>
            <a:ext cx="6079678" cy="369332"/>
          </a:xfrm>
          <a:prstGeom prst="rect">
            <a:avLst/>
          </a:prstGeom>
        </p:spPr>
        <p:txBody>
          <a:bodyPr wrap="none">
            <a:spAutoFit/>
          </a:bodyPr>
          <a:lstStyle/>
          <a:p>
            <a:pPr lvl="0" fontAlgn="b"/>
            <a:r>
              <a:rPr lang="en-CA" b="1" dirty="0"/>
              <a:t>Non-GAAP vs. GAAP Cumulative Differential  Over Five Years </a:t>
            </a:r>
            <a:endParaRPr lang="en-CA" sz="1600" b="1" dirty="0">
              <a:latin typeface="Calibri" panose="020F0502020204030204" pitchFamily="34" charset="0"/>
            </a:endParaRPr>
          </a:p>
        </p:txBody>
      </p:sp>
    </p:spTree>
    <p:extLst>
      <p:ext uri="{BB962C8B-B14F-4D97-AF65-F5344CB8AC3E}">
        <p14:creationId xmlns:p14="http://schemas.microsoft.com/office/powerpoint/2010/main" val="1501363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179512" y="24513"/>
            <a:ext cx="8883299" cy="812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3000" dirty="0">
                <a:solidFill>
                  <a:srgbClr val="460023"/>
                </a:solidFill>
              </a:rPr>
              <a:t>2015 Study: Non-GAAP Guidelines Need Enforcement</a:t>
            </a:r>
          </a:p>
        </p:txBody>
      </p:sp>
      <p:sp>
        <p:nvSpPr>
          <p:cNvPr id="3" name="Slide Number Placeholder 2"/>
          <p:cNvSpPr>
            <a:spLocks noGrp="1"/>
          </p:cNvSpPr>
          <p:nvPr>
            <p:ph type="sldNum" sz="quarter" idx="12"/>
          </p:nvPr>
        </p:nvSpPr>
        <p:spPr/>
        <p:txBody>
          <a:bodyPr/>
          <a:lstStyle/>
          <a:p>
            <a:fld id="{4921045B-2399-48EF-9B5B-688BEF185654}" type="slidenum">
              <a:rPr lang="en-CA" smtClean="0"/>
              <a:t>24</a:t>
            </a:fld>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1062719397"/>
              </p:ext>
            </p:extLst>
          </p:nvPr>
        </p:nvGraphicFramePr>
        <p:xfrm>
          <a:off x="1043608" y="692696"/>
          <a:ext cx="6705130" cy="4733249"/>
        </p:xfrm>
        <a:graphic>
          <a:graphicData uri="http://schemas.openxmlformats.org/drawingml/2006/table">
            <a:tbl>
              <a:tblPr/>
              <a:tblGrid>
                <a:gridCol w="232736">
                  <a:extLst>
                    <a:ext uri="{9D8B030D-6E8A-4147-A177-3AD203B41FA5}">
                      <a16:colId xmlns="" xmlns:a16="http://schemas.microsoft.com/office/drawing/2014/main" val="1580401297"/>
                    </a:ext>
                  </a:extLst>
                </a:gridCol>
                <a:gridCol w="5725311">
                  <a:extLst>
                    <a:ext uri="{9D8B030D-6E8A-4147-A177-3AD203B41FA5}">
                      <a16:colId xmlns="" xmlns:a16="http://schemas.microsoft.com/office/drawing/2014/main" val="3191620130"/>
                    </a:ext>
                  </a:extLst>
                </a:gridCol>
                <a:gridCol w="747083">
                  <a:extLst>
                    <a:ext uri="{9D8B030D-6E8A-4147-A177-3AD203B41FA5}">
                      <a16:colId xmlns="" xmlns:a16="http://schemas.microsoft.com/office/drawing/2014/main" val="360117444"/>
                    </a:ext>
                  </a:extLst>
                </a:gridCol>
              </a:tblGrid>
              <a:tr h="481931">
                <a:tc>
                  <a:txBody>
                    <a:bodyPr/>
                    <a:lstStyle/>
                    <a:p>
                      <a:pPr algn="ctr" fontAlgn="ctr"/>
                      <a:r>
                        <a:rPr lang="en-CA" sz="1300" b="1" i="0" u="none" strike="noStrike" dirty="0">
                          <a:solidFill>
                            <a:srgbClr val="FFFFFF"/>
                          </a:solidFill>
                          <a:effectLst/>
                          <a:latin typeface="Calibri" panose="020F0502020204030204" pitchFamily="34" charset="0"/>
                        </a:rPr>
                        <a:t>#</a:t>
                      </a:r>
                    </a:p>
                  </a:txBody>
                  <a:tcPr marL="6985" marR="6985" marT="6985" marB="33526"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60023"/>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300" b="1" i="0" u="none" strike="noStrike" kern="1200" baseline="0" dirty="0">
                          <a:solidFill>
                            <a:schemeClr val="bg1"/>
                          </a:solidFill>
                          <a:latin typeface="+mn-lt"/>
                          <a:ea typeface="+mn-ea"/>
                          <a:cs typeface="+mn-cs"/>
                        </a:rPr>
                        <a:t>CSA Staff Notice 52-306 </a:t>
                      </a:r>
                      <a:r>
                        <a:rPr lang="en-US" sz="1800" b="0" i="0" u="none" strike="noStrike" kern="1200" baseline="0" dirty="0">
                          <a:solidFill>
                            <a:schemeClr val="bg1"/>
                          </a:solidFill>
                          <a:latin typeface="+mn-lt"/>
                          <a:ea typeface="+mn-ea"/>
                          <a:cs typeface="+mn-cs"/>
                        </a:rPr>
                        <a:t>	</a:t>
                      </a:r>
                    </a:p>
                    <a:p>
                      <a:pPr algn="ctr" fontAlgn="ctr"/>
                      <a:r>
                        <a:rPr lang="en-CA" sz="1300" b="1" i="0" u="none" strike="noStrike" dirty="0">
                          <a:solidFill>
                            <a:schemeClr val="bg1"/>
                          </a:solidFill>
                          <a:effectLst/>
                          <a:latin typeface="Calibri" panose="020F0502020204030204" pitchFamily="34" charset="0"/>
                        </a:rPr>
                        <a:t>(OSC Guideline) </a:t>
                      </a:r>
                    </a:p>
                  </a:txBody>
                  <a:tcPr marL="6985" marR="6985" marT="6985" marB="33526"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60023"/>
                    </a:solidFill>
                  </a:tcPr>
                </a:tc>
                <a:tc>
                  <a:txBody>
                    <a:bodyPr/>
                    <a:lstStyle/>
                    <a:p>
                      <a:pPr algn="ctr" fontAlgn="ctr"/>
                      <a:r>
                        <a:rPr lang="en-CA" sz="1300" b="1" i="0" u="none" strike="noStrike">
                          <a:solidFill>
                            <a:srgbClr val="FFFFFF"/>
                          </a:solidFill>
                          <a:effectLst/>
                          <a:latin typeface="Calibri" panose="020F0502020204030204" pitchFamily="34" charset="0"/>
                        </a:rPr>
                        <a:t># of  Issues</a:t>
                      </a:r>
                    </a:p>
                  </a:txBody>
                  <a:tcPr marL="6985" marR="6985" marT="6985" marB="33526"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60023"/>
                    </a:solidFill>
                  </a:tcPr>
                </a:tc>
                <a:extLst>
                  <a:ext uri="{0D108BD9-81ED-4DB2-BD59-A6C34878D82A}">
                    <a16:rowId xmlns="" xmlns:a16="http://schemas.microsoft.com/office/drawing/2014/main" val="3307647052"/>
                  </a:ext>
                </a:extLst>
              </a:tr>
              <a:tr h="593683">
                <a:tc>
                  <a:txBody>
                    <a:bodyPr/>
                    <a:lstStyle/>
                    <a:p>
                      <a:pPr algn="ctr" fontAlgn="t"/>
                      <a:r>
                        <a:rPr lang="en-CA" sz="1400" b="0" i="0" u="none" strike="noStrike" dirty="0">
                          <a:solidFill>
                            <a:srgbClr val="000000"/>
                          </a:solidFill>
                          <a:effectLst/>
                          <a:latin typeface="Calibri" panose="020F0502020204030204" pitchFamily="34" charset="0"/>
                        </a:rPr>
                        <a:t>1</a:t>
                      </a:r>
                    </a:p>
                  </a:txBody>
                  <a:tcPr marL="6985" marR="6985" marT="6985" marB="33526"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8B37D"/>
                    </a:solidFill>
                  </a:tcPr>
                </a:tc>
                <a:tc>
                  <a:txBody>
                    <a:bodyPr/>
                    <a:lstStyle/>
                    <a:p>
                      <a:pPr algn="l" fontAlgn="ctr"/>
                      <a:r>
                        <a:rPr lang="en-CA" sz="1200" b="0" i="0" u="none" strike="noStrike" dirty="0">
                          <a:solidFill>
                            <a:srgbClr val="000000"/>
                          </a:solidFill>
                          <a:effectLst/>
                          <a:latin typeface="Calibri" panose="020F0502020204030204" pitchFamily="34" charset="0"/>
                        </a:rPr>
                        <a:t>State explicitly that the non-GAAP financial measure does not have any standardized meaning under the issuer's GAAP and therefore may not be comparable to similar measure presented by other issuers.</a:t>
                      </a:r>
                    </a:p>
                  </a:txBody>
                  <a:tcPr marL="6985" marR="6985" marT="6985" marB="3352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8B37D"/>
                    </a:solidFill>
                  </a:tcPr>
                </a:tc>
                <a:tc>
                  <a:txBody>
                    <a:bodyPr/>
                    <a:lstStyle/>
                    <a:p>
                      <a:pPr algn="ctr" fontAlgn="ctr"/>
                      <a:r>
                        <a:rPr lang="en-CA" sz="1600" b="0" i="0" u="none" strike="noStrike" dirty="0">
                          <a:solidFill>
                            <a:srgbClr val="000000"/>
                          </a:solidFill>
                          <a:effectLst/>
                          <a:latin typeface="Calibri" panose="020F0502020204030204" pitchFamily="34" charset="0"/>
                        </a:rPr>
                        <a:t> 2 </a:t>
                      </a:r>
                    </a:p>
                  </a:txBody>
                  <a:tcPr marL="6985" marR="6985" marT="6985" marB="33526"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8B37D"/>
                    </a:solidFill>
                  </a:tcPr>
                </a:tc>
                <a:extLst>
                  <a:ext uri="{0D108BD9-81ED-4DB2-BD59-A6C34878D82A}">
                    <a16:rowId xmlns="" xmlns:a16="http://schemas.microsoft.com/office/drawing/2014/main" val="2879497105"/>
                  </a:ext>
                </a:extLst>
              </a:tr>
              <a:tr h="474947">
                <a:tc>
                  <a:txBody>
                    <a:bodyPr/>
                    <a:lstStyle/>
                    <a:p>
                      <a:pPr algn="ctr" fontAlgn="t"/>
                      <a:r>
                        <a:rPr lang="en-CA" sz="1400" b="0" i="0" u="none" strike="noStrike" dirty="0">
                          <a:solidFill>
                            <a:srgbClr val="000000"/>
                          </a:solidFill>
                          <a:effectLst/>
                          <a:latin typeface="Calibri" panose="020F0502020204030204" pitchFamily="34" charset="0"/>
                        </a:rPr>
                        <a:t>2</a:t>
                      </a:r>
                    </a:p>
                  </a:txBody>
                  <a:tcPr marL="6985" marR="6985" marT="6985" marB="33526"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CA" sz="1200" b="0" i="0" u="none" strike="noStrike" dirty="0">
                          <a:solidFill>
                            <a:srgbClr val="000000"/>
                          </a:solidFill>
                          <a:effectLst/>
                          <a:latin typeface="Calibri" panose="020F0502020204030204" pitchFamily="34" charset="0"/>
                        </a:rPr>
                        <a:t>Name the non-GAAP financial measure in a way that distinguishes it from disclosure items specified, defined or determined under an issuer's GAAP and in a way that is not misleading.</a:t>
                      </a:r>
                    </a:p>
                  </a:txBody>
                  <a:tcPr marL="6985" marR="6985" marT="6985" marB="3352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CA" sz="1600" b="0" i="0" u="none" strike="noStrike" dirty="0">
                          <a:solidFill>
                            <a:srgbClr val="000000"/>
                          </a:solidFill>
                          <a:effectLst/>
                          <a:latin typeface="Calibri" panose="020F0502020204030204" pitchFamily="34" charset="0"/>
                        </a:rPr>
                        <a:t> 5 </a:t>
                      </a:r>
                    </a:p>
                  </a:txBody>
                  <a:tcPr marL="6985" marR="6985" marT="6985" marB="33526"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 xmlns:a16="http://schemas.microsoft.com/office/drawing/2014/main" val="4232406818"/>
                  </a:ext>
                </a:extLst>
              </a:tr>
              <a:tr h="440024">
                <a:tc>
                  <a:txBody>
                    <a:bodyPr/>
                    <a:lstStyle/>
                    <a:p>
                      <a:pPr algn="ctr" fontAlgn="t"/>
                      <a:r>
                        <a:rPr lang="en-CA" sz="1400" b="0" i="0" u="none" strike="noStrike" dirty="0">
                          <a:solidFill>
                            <a:srgbClr val="000000"/>
                          </a:solidFill>
                          <a:effectLst/>
                          <a:latin typeface="Calibri" panose="020F0502020204030204" pitchFamily="34" charset="0"/>
                        </a:rPr>
                        <a:t>3</a:t>
                      </a:r>
                    </a:p>
                  </a:txBody>
                  <a:tcPr marL="6985" marR="6985" marT="6985" marB="33526"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8B37D"/>
                    </a:solidFill>
                  </a:tcPr>
                </a:tc>
                <a:tc>
                  <a:txBody>
                    <a:bodyPr/>
                    <a:lstStyle/>
                    <a:p>
                      <a:pPr algn="l" fontAlgn="ctr"/>
                      <a:r>
                        <a:rPr lang="en-CA" sz="1200" b="0" i="0" u="none" strike="noStrike" dirty="0">
                          <a:solidFill>
                            <a:srgbClr val="000000"/>
                          </a:solidFill>
                          <a:effectLst/>
                          <a:latin typeface="Calibri" panose="020F0502020204030204" pitchFamily="34" charset="0"/>
                        </a:rPr>
                        <a:t>Explain why the non-GAAP financial measure provides useful information to investors and the additional purposes, if any, for which management uses the non-GAAP financial measure.</a:t>
                      </a:r>
                    </a:p>
                  </a:txBody>
                  <a:tcPr marL="6985" marR="6985" marT="6985" marB="3352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8B37D"/>
                    </a:solidFill>
                  </a:tcPr>
                </a:tc>
                <a:tc>
                  <a:txBody>
                    <a:bodyPr/>
                    <a:lstStyle/>
                    <a:p>
                      <a:pPr algn="ctr" fontAlgn="ctr"/>
                      <a:r>
                        <a:rPr lang="en-CA" sz="1600" b="0" i="0" u="none" strike="noStrike" dirty="0">
                          <a:solidFill>
                            <a:srgbClr val="000000"/>
                          </a:solidFill>
                          <a:effectLst/>
                          <a:latin typeface="Calibri" panose="020F0502020204030204" pitchFamily="34" charset="0"/>
                        </a:rPr>
                        <a:t> 2 </a:t>
                      </a:r>
                    </a:p>
                  </a:txBody>
                  <a:tcPr marL="6985" marR="6985" marT="6985" marB="33526"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8B37D"/>
                    </a:solidFill>
                  </a:tcPr>
                </a:tc>
                <a:extLst>
                  <a:ext uri="{0D108BD9-81ED-4DB2-BD59-A6C34878D82A}">
                    <a16:rowId xmlns="" xmlns:a16="http://schemas.microsoft.com/office/drawing/2014/main" val="1507846761"/>
                  </a:ext>
                </a:extLst>
              </a:tr>
              <a:tr h="586699">
                <a:tc>
                  <a:txBody>
                    <a:bodyPr/>
                    <a:lstStyle/>
                    <a:p>
                      <a:pPr algn="ctr" fontAlgn="t"/>
                      <a:r>
                        <a:rPr lang="en-CA" sz="1400" b="0" i="0" u="none" strike="noStrike" dirty="0">
                          <a:solidFill>
                            <a:srgbClr val="000000"/>
                          </a:solidFill>
                          <a:effectLst/>
                          <a:latin typeface="Calibri" panose="020F0502020204030204" pitchFamily="34" charset="0"/>
                        </a:rPr>
                        <a:t>4</a:t>
                      </a:r>
                    </a:p>
                  </a:txBody>
                  <a:tcPr marL="6985" marR="6985" marT="6985" marB="33526"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CA" sz="1200" b="0" i="0" u="none" strike="noStrike" dirty="0">
                          <a:solidFill>
                            <a:srgbClr val="000000"/>
                          </a:solidFill>
                          <a:effectLst/>
                          <a:latin typeface="Calibri" panose="020F0502020204030204" pitchFamily="34" charset="0"/>
                        </a:rPr>
                        <a:t>Present with equal or greater prominence to that of the non-GAAP financial measure, the most directly comparable measure specified, defined or determined under the issuer's GAAP presented in its financial statements.</a:t>
                      </a:r>
                    </a:p>
                  </a:txBody>
                  <a:tcPr marL="6985" marR="6985" marT="6985" marB="3352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CA" sz="1600" b="0" i="0" u="none" strike="noStrike" dirty="0">
                          <a:solidFill>
                            <a:srgbClr val="000000"/>
                          </a:solidFill>
                          <a:effectLst/>
                          <a:latin typeface="Calibri" panose="020F0502020204030204" pitchFamily="34" charset="0"/>
                        </a:rPr>
                        <a:t>3 </a:t>
                      </a:r>
                    </a:p>
                  </a:txBody>
                  <a:tcPr marL="6985" marR="6985" marT="6985" marB="33526"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 xmlns:a16="http://schemas.microsoft.com/office/drawing/2014/main" val="2570900267"/>
                  </a:ext>
                </a:extLst>
              </a:tr>
              <a:tr h="747343">
                <a:tc>
                  <a:txBody>
                    <a:bodyPr/>
                    <a:lstStyle/>
                    <a:p>
                      <a:pPr algn="ctr" fontAlgn="t"/>
                      <a:r>
                        <a:rPr lang="en-CA" sz="1400" b="0" i="0" u="none" strike="noStrike" dirty="0">
                          <a:solidFill>
                            <a:srgbClr val="000000"/>
                          </a:solidFill>
                          <a:effectLst/>
                          <a:latin typeface="Calibri" panose="020F0502020204030204" pitchFamily="34" charset="0"/>
                        </a:rPr>
                        <a:t>5</a:t>
                      </a:r>
                    </a:p>
                  </a:txBody>
                  <a:tcPr marL="6985" marR="6985" marT="6985" marB="33526"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8B37D"/>
                    </a:solidFill>
                  </a:tcPr>
                </a:tc>
                <a:tc>
                  <a:txBody>
                    <a:bodyPr/>
                    <a:lstStyle/>
                    <a:p>
                      <a:pPr algn="l" fontAlgn="ctr"/>
                      <a:r>
                        <a:rPr lang="en-CA" sz="1200" b="0" i="0" u="none" strike="noStrike" dirty="0">
                          <a:solidFill>
                            <a:srgbClr val="000000"/>
                          </a:solidFill>
                          <a:effectLst/>
                          <a:latin typeface="Calibri" panose="020F0502020204030204" pitchFamily="34" charset="0"/>
                        </a:rPr>
                        <a:t>Provide a clear quantitative reconciliation from the non-GAAP financial measure to the most directly comparable measure determined under the issuer's GAAP and presented in its financial statements, referencing to the reconciliation when the non-GAAP financial measure first appears in the document.</a:t>
                      </a:r>
                    </a:p>
                  </a:txBody>
                  <a:tcPr marL="6985" marR="6985" marT="6985" marB="3352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8B37D"/>
                    </a:solidFill>
                  </a:tcPr>
                </a:tc>
                <a:tc>
                  <a:txBody>
                    <a:bodyPr/>
                    <a:lstStyle/>
                    <a:p>
                      <a:pPr algn="ctr" fontAlgn="b"/>
                      <a:r>
                        <a:rPr lang="en-CA" sz="1600" b="0" i="0" u="none" strike="noStrike" dirty="0">
                          <a:solidFill>
                            <a:srgbClr val="000000"/>
                          </a:solidFill>
                          <a:effectLst/>
                          <a:latin typeface="Calibri" panose="020F0502020204030204" pitchFamily="34" charset="0"/>
                        </a:rPr>
                        <a:t>14 </a:t>
                      </a:r>
                    </a:p>
                  </a:txBody>
                  <a:tcPr marL="6985" marR="6985" marT="6985" marB="33526"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8B37D"/>
                    </a:solidFill>
                  </a:tcPr>
                </a:tc>
                <a:extLst>
                  <a:ext uri="{0D108BD9-81ED-4DB2-BD59-A6C34878D82A}">
                    <a16:rowId xmlns="" xmlns:a16="http://schemas.microsoft.com/office/drawing/2014/main" val="2604448550"/>
                  </a:ext>
                </a:extLst>
              </a:tr>
              <a:tr h="607652">
                <a:tc>
                  <a:txBody>
                    <a:bodyPr/>
                    <a:lstStyle/>
                    <a:p>
                      <a:pPr algn="ctr" fontAlgn="t"/>
                      <a:r>
                        <a:rPr lang="en-CA" sz="1400" b="0" i="0" u="none" strike="noStrike" dirty="0">
                          <a:solidFill>
                            <a:srgbClr val="000000"/>
                          </a:solidFill>
                          <a:effectLst/>
                          <a:latin typeface="Calibri" panose="020F0502020204030204" pitchFamily="34" charset="0"/>
                        </a:rPr>
                        <a:t>6</a:t>
                      </a:r>
                    </a:p>
                  </a:txBody>
                  <a:tcPr marL="6985" marR="6985" marT="6985" marB="33526"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CA" sz="1200" b="0" i="0" u="none" strike="noStrike" dirty="0">
                          <a:solidFill>
                            <a:srgbClr val="000000"/>
                          </a:solidFill>
                          <a:effectLst/>
                          <a:latin typeface="Calibri" panose="020F0502020204030204" pitchFamily="34" charset="0"/>
                        </a:rPr>
                        <a:t>Ensure that the non-GAAP financial measure does not describe adjustments as non-recurring, infrequent or unusual, when a similar loss or gain is reasonably likely to occur within the next two years or occurred during the prior two years.</a:t>
                      </a:r>
                    </a:p>
                  </a:txBody>
                  <a:tcPr marL="6985" marR="6985" marT="6985" marB="3352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b"/>
                      <a:r>
                        <a:rPr lang="en-CA" sz="1600" b="0" i="0" u="none" strike="noStrike" dirty="0">
                          <a:solidFill>
                            <a:srgbClr val="000000"/>
                          </a:solidFill>
                          <a:effectLst/>
                          <a:latin typeface="Calibri" panose="020F0502020204030204" pitchFamily="34" charset="0"/>
                        </a:rPr>
                        <a:t>6 </a:t>
                      </a:r>
                    </a:p>
                  </a:txBody>
                  <a:tcPr marL="6985" marR="6985" marT="6985" marB="33526"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 xmlns:a16="http://schemas.microsoft.com/office/drawing/2014/main" val="687537608"/>
                  </a:ext>
                </a:extLst>
              </a:tr>
              <a:tr h="593683">
                <a:tc>
                  <a:txBody>
                    <a:bodyPr/>
                    <a:lstStyle/>
                    <a:p>
                      <a:pPr algn="ctr" fontAlgn="t"/>
                      <a:r>
                        <a:rPr lang="en-CA" sz="1400" b="0" i="0" u="none" strike="noStrike" dirty="0">
                          <a:solidFill>
                            <a:srgbClr val="000000"/>
                          </a:solidFill>
                          <a:effectLst/>
                          <a:latin typeface="Calibri" panose="020F0502020204030204" pitchFamily="34" charset="0"/>
                        </a:rPr>
                        <a:t>7</a:t>
                      </a:r>
                    </a:p>
                  </a:txBody>
                  <a:tcPr marL="6985" marR="6985" marT="6985" marB="33526"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8B37D"/>
                    </a:solidFill>
                  </a:tcPr>
                </a:tc>
                <a:tc>
                  <a:txBody>
                    <a:bodyPr/>
                    <a:lstStyle/>
                    <a:p>
                      <a:pPr algn="l" fontAlgn="ctr"/>
                      <a:r>
                        <a:rPr lang="en-CA" sz="1200" b="0" i="0" u="none" strike="noStrike" dirty="0">
                          <a:solidFill>
                            <a:srgbClr val="000000"/>
                          </a:solidFill>
                          <a:effectLst/>
                          <a:latin typeface="Calibri" panose="020F0502020204030204" pitchFamily="34" charset="0"/>
                        </a:rPr>
                        <a:t>Present the non-GAAP financial measure on a consistent basis from period to period; however, where an issue changes the composition of the non-GAAP financial measure, explain the reason for the change and restate any comparative period presented.</a:t>
                      </a:r>
                    </a:p>
                  </a:txBody>
                  <a:tcPr marL="6985" marR="6985" marT="6985" marB="3352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8B37D"/>
                    </a:solidFill>
                  </a:tcPr>
                </a:tc>
                <a:tc>
                  <a:txBody>
                    <a:bodyPr/>
                    <a:lstStyle/>
                    <a:p>
                      <a:pPr algn="ctr" fontAlgn="b"/>
                      <a:r>
                        <a:rPr lang="en-CA" sz="1600" b="0" i="0" u="none" strike="noStrike" dirty="0">
                          <a:solidFill>
                            <a:srgbClr val="000000"/>
                          </a:solidFill>
                          <a:effectLst/>
                          <a:latin typeface="Calibri" panose="020F0502020204030204" pitchFamily="34" charset="0"/>
                        </a:rPr>
                        <a:t>0 </a:t>
                      </a:r>
                    </a:p>
                  </a:txBody>
                  <a:tcPr marL="6985" marR="6985" marT="6985" marB="33526"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8B37D"/>
                    </a:solidFill>
                  </a:tcPr>
                </a:tc>
                <a:extLst>
                  <a:ext uri="{0D108BD9-81ED-4DB2-BD59-A6C34878D82A}">
                    <a16:rowId xmlns="" xmlns:a16="http://schemas.microsoft.com/office/drawing/2014/main" val="1202545444"/>
                  </a:ext>
                </a:extLst>
              </a:tr>
            </a:tbl>
          </a:graphicData>
        </a:graphic>
      </p:graphicFrame>
      <p:sp>
        <p:nvSpPr>
          <p:cNvPr id="6" name="Rectangle 2"/>
          <p:cNvSpPr>
            <a:spLocks noChangeArrowheads="1"/>
          </p:cNvSpPr>
          <p:nvPr/>
        </p:nvSpPr>
        <p:spPr bwMode="auto">
          <a:xfrm>
            <a:off x="990600" y="5410200"/>
            <a:ext cx="352839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200" b="0" i="1" u="none" strike="noStrike" cap="none" normalizeH="0" baseline="0" dirty="0">
                <a:ln>
                  <a:noFill/>
                </a:ln>
                <a:solidFill>
                  <a:schemeClr val="tx1"/>
                </a:solidFill>
                <a:effectLst/>
                <a:ea typeface="Calibri" pitchFamily="34" charset="0"/>
                <a:cs typeface="Arial" panose="020B0604020202020204" pitchFamily="34" charset="0"/>
              </a:rPr>
              <a:t>Source:  </a:t>
            </a:r>
            <a:r>
              <a:rPr lang="en-CA" altLang="en-US" sz="1200" i="1" dirty="0">
                <a:ea typeface="Calibri" pitchFamily="34" charset="0"/>
                <a:cs typeface="Arial" panose="020B0604020202020204" pitchFamily="34" charset="0"/>
              </a:rPr>
              <a:t>Bloomberg; Veritas Calculations; 2015 Filings</a:t>
            </a:r>
            <a:endParaRPr kumimoji="0" lang="en-CA" altLang="en-US" sz="1200" b="0" i="1" u="none" strike="noStrike" cap="none" normalizeH="0" baseline="0" dirty="0">
              <a:ln>
                <a:noFill/>
              </a:ln>
              <a:solidFill>
                <a:schemeClr val="tx1"/>
              </a:solidFill>
              <a:effectLst/>
              <a:cs typeface="Arial" pitchFamily="34" charset="0"/>
            </a:endParaRPr>
          </a:p>
        </p:txBody>
      </p:sp>
      <p:sp>
        <p:nvSpPr>
          <p:cNvPr id="7" name="Title 11"/>
          <p:cNvSpPr txBox="1">
            <a:spLocks/>
          </p:cNvSpPr>
          <p:nvPr/>
        </p:nvSpPr>
        <p:spPr>
          <a:xfrm>
            <a:off x="477888" y="5661248"/>
            <a:ext cx="8208912" cy="360284"/>
          </a:xfrm>
          <a:prstGeom prst="rect">
            <a:avLst/>
          </a:prstGeom>
          <a:solidFill>
            <a:srgbClr val="460023"/>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CA" sz="1400" b="1" dirty="0">
                <a:solidFill>
                  <a:schemeClr val="bg1"/>
                </a:solidFill>
              </a:rPr>
              <a:t>~</a:t>
            </a:r>
            <a:r>
              <a:rPr lang="en-CA" sz="1500" b="1" dirty="0">
                <a:solidFill>
                  <a:schemeClr val="bg1"/>
                </a:solidFill>
              </a:rPr>
              <a:t>35% of TSX 60 members have potential non-GAAP regulatory concerns based on current guidelines </a:t>
            </a:r>
          </a:p>
        </p:txBody>
      </p:sp>
    </p:spTree>
    <p:extLst>
      <p:ext uri="{BB962C8B-B14F-4D97-AF65-F5344CB8AC3E}">
        <p14:creationId xmlns:p14="http://schemas.microsoft.com/office/powerpoint/2010/main" val="61723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8600" y="2060848"/>
            <a:ext cx="8686800" cy="1656184"/>
          </a:xfrm>
        </p:spPr>
        <p:txBody>
          <a:bodyPr>
            <a:normAutofit/>
          </a:bodyPr>
          <a:lstStyle/>
          <a:p>
            <a:pPr algn="ctr" eaLnBrk="1" hangingPunct="1">
              <a:buFont typeface="Wingdings" pitchFamily="2" charset="2"/>
              <a:buNone/>
            </a:pPr>
            <a:endParaRPr lang="en-US" altLang="en-US" sz="3600" i="1" dirty="0"/>
          </a:p>
          <a:p>
            <a:pPr algn="ctr" eaLnBrk="1" hangingPunct="1">
              <a:buFont typeface="Wingdings" pitchFamily="2" charset="2"/>
              <a:buNone/>
            </a:pPr>
            <a:r>
              <a:rPr lang="en-US" altLang="en-US" sz="3600" dirty="0">
                <a:solidFill>
                  <a:srgbClr val="460023"/>
                </a:solidFill>
              </a:rPr>
              <a:t>Types of Adjustments</a:t>
            </a:r>
          </a:p>
          <a:p>
            <a:pPr algn="ctr" eaLnBrk="1" hangingPunct="1">
              <a:buFont typeface="Wingdings" pitchFamily="2" charset="2"/>
              <a:buNone/>
            </a:pPr>
            <a:endParaRPr lang="en-US" altLang="en-US" sz="2400" i="1" dirty="0"/>
          </a:p>
          <a:p>
            <a:pPr algn="ctr" eaLnBrk="1" hangingPunct="1">
              <a:buFont typeface="Wingdings" pitchFamily="2" charset="2"/>
              <a:buNone/>
            </a:pPr>
            <a:endParaRPr lang="en-US" altLang="en-US" sz="2400" dirty="0"/>
          </a:p>
          <a:p>
            <a:pPr algn="ctr" eaLnBrk="1" hangingPunct="1">
              <a:buFont typeface="Wingdings" pitchFamily="2" charset="2"/>
              <a:buNone/>
            </a:pPr>
            <a:endParaRPr lang="en-US" altLang="en-US" sz="3600" dirty="0"/>
          </a:p>
        </p:txBody>
      </p:sp>
      <p:sp>
        <p:nvSpPr>
          <p:cNvPr id="3" name="Slide Number Placeholder 2"/>
          <p:cNvSpPr>
            <a:spLocks noGrp="1"/>
          </p:cNvSpPr>
          <p:nvPr>
            <p:ph type="sldNum" sz="quarter" idx="12"/>
          </p:nvPr>
        </p:nvSpPr>
        <p:spPr>
          <a:xfrm>
            <a:off x="6553200" y="6309320"/>
            <a:ext cx="2133600" cy="365125"/>
          </a:xfrm>
        </p:spPr>
        <p:txBody>
          <a:bodyPr/>
          <a:lstStyle/>
          <a:p>
            <a:fld id="{4921045B-2399-48EF-9B5B-688BEF185654}" type="slidenum">
              <a:rPr lang="en-CA" smtClean="0"/>
              <a:t>25</a:t>
            </a:fld>
            <a:endParaRPr lang="en-CA" dirty="0"/>
          </a:p>
        </p:txBody>
      </p:sp>
    </p:spTree>
    <p:extLst>
      <p:ext uri="{BB962C8B-B14F-4D97-AF65-F5344CB8AC3E}">
        <p14:creationId xmlns:p14="http://schemas.microsoft.com/office/powerpoint/2010/main" val="3913670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179512" y="24513"/>
            <a:ext cx="8883299"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3200" dirty="0">
                <a:solidFill>
                  <a:srgbClr val="460023"/>
                </a:solidFill>
              </a:rPr>
              <a:t>Non-Cash Expenses</a:t>
            </a:r>
          </a:p>
        </p:txBody>
      </p:sp>
      <p:sp>
        <p:nvSpPr>
          <p:cNvPr id="2" name="Rectangle 1"/>
          <p:cNvSpPr/>
          <p:nvPr/>
        </p:nvSpPr>
        <p:spPr>
          <a:xfrm>
            <a:off x="208422" y="1052736"/>
            <a:ext cx="8612049" cy="615553"/>
          </a:xfrm>
          <a:prstGeom prst="rect">
            <a:avLst/>
          </a:prstGeom>
        </p:spPr>
        <p:txBody>
          <a:bodyPr wrap="square">
            <a:spAutoFit/>
          </a:bodyPr>
          <a:lstStyle/>
          <a:p>
            <a:pPr marL="342900" indent="-342900">
              <a:buFont typeface="Arial" panose="020B0604020202020204" pitchFamily="34" charset="0"/>
              <a:buChar char="•"/>
              <a:defRPr/>
            </a:pPr>
            <a:r>
              <a:rPr lang="en-CA" sz="2400" dirty="0"/>
              <a:t>Virtually </a:t>
            </a:r>
            <a:r>
              <a:rPr lang="en-CA" sz="2400" b="1" u="sng" dirty="0"/>
              <a:t>all </a:t>
            </a:r>
            <a:r>
              <a:rPr lang="en-CA" sz="2400" dirty="0"/>
              <a:t>expenses are cash.  The difference is usually timing.</a:t>
            </a:r>
          </a:p>
          <a:p>
            <a:pPr>
              <a:defRPr/>
            </a:pPr>
            <a:endParaRPr lang="en-CA" sz="1000" dirty="0"/>
          </a:p>
        </p:txBody>
      </p:sp>
      <p:sp>
        <p:nvSpPr>
          <p:cNvPr id="3" name="Slide Number Placeholder 2"/>
          <p:cNvSpPr>
            <a:spLocks noGrp="1"/>
          </p:cNvSpPr>
          <p:nvPr>
            <p:ph type="sldNum" sz="quarter" idx="12"/>
          </p:nvPr>
        </p:nvSpPr>
        <p:spPr/>
        <p:txBody>
          <a:bodyPr/>
          <a:lstStyle/>
          <a:p>
            <a:fld id="{4921045B-2399-48EF-9B5B-688BEF185654}" type="slidenum">
              <a:rPr lang="en-CA" smtClean="0"/>
              <a:t>26</a:t>
            </a:fld>
            <a:endParaRPr lang="en-CA" dirty="0"/>
          </a:p>
        </p:txBody>
      </p:sp>
      <p:sp>
        <p:nvSpPr>
          <p:cNvPr id="6" name="Rectangle 5"/>
          <p:cNvSpPr/>
          <p:nvPr/>
        </p:nvSpPr>
        <p:spPr>
          <a:xfrm>
            <a:off x="208423" y="4244315"/>
            <a:ext cx="8612049" cy="830997"/>
          </a:xfrm>
          <a:prstGeom prst="rect">
            <a:avLst/>
          </a:prstGeom>
        </p:spPr>
        <p:txBody>
          <a:bodyPr wrap="square">
            <a:spAutoFit/>
          </a:bodyPr>
          <a:lstStyle/>
          <a:p>
            <a:pPr marL="342900" indent="-342900">
              <a:buFont typeface="Arial" panose="020B0604020202020204" pitchFamily="34" charset="0"/>
              <a:buChar char="•"/>
              <a:defRPr/>
            </a:pPr>
            <a:r>
              <a:rPr lang="en-CA" sz="2400" dirty="0"/>
              <a:t>If management claims an expense is non-cash, what exactly is management spending and what are the accountants counting? </a:t>
            </a:r>
          </a:p>
        </p:txBody>
      </p:sp>
      <p:sp>
        <p:nvSpPr>
          <p:cNvPr id="7" name="Rectangle 6"/>
          <p:cNvSpPr/>
          <p:nvPr/>
        </p:nvSpPr>
        <p:spPr>
          <a:xfrm>
            <a:off x="208422" y="1700808"/>
            <a:ext cx="8612049" cy="2246769"/>
          </a:xfrm>
          <a:prstGeom prst="rect">
            <a:avLst/>
          </a:prstGeom>
        </p:spPr>
        <p:txBody>
          <a:bodyPr wrap="square">
            <a:spAutoFit/>
          </a:bodyPr>
          <a:lstStyle/>
          <a:p>
            <a:pPr>
              <a:defRPr/>
            </a:pPr>
            <a:endParaRPr lang="en-CA" sz="1000" dirty="0"/>
          </a:p>
          <a:p>
            <a:pPr marL="342900" indent="-342900">
              <a:buFont typeface="Arial" panose="020B0604020202020204" pitchFamily="34" charset="0"/>
              <a:buChar char="•"/>
              <a:defRPr/>
            </a:pPr>
            <a:r>
              <a:rPr lang="en-CA" sz="2400" dirty="0"/>
              <a:t>Examples of common ‘non-cash’ expenses:</a:t>
            </a:r>
          </a:p>
          <a:p>
            <a:pPr marL="800100" lvl="1" indent="-342900">
              <a:buFont typeface="Arial" panose="020B0604020202020204" pitchFamily="34" charset="0"/>
              <a:buChar char="•"/>
              <a:defRPr/>
            </a:pPr>
            <a:endParaRPr lang="en-CA" sz="1000" dirty="0"/>
          </a:p>
          <a:p>
            <a:pPr marL="800100" lvl="1" indent="-342900">
              <a:buFont typeface="Arial" panose="020B0604020202020204" pitchFamily="34" charset="0"/>
              <a:buChar char="•"/>
              <a:defRPr/>
            </a:pPr>
            <a:r>
              <a:rPr lang="en-CA" sz="2400" b="1" dirty="0"/>
              <a:t>Amortization/Depreciation</a:t>
            </a:r>
            <a:endParaRPr lang="en-CA" sz="2400" dirty="0"/>
          </a:p>
          <a:p>
            <a:pPr marL="800100" lvl="1" indent="-342900">
              <a:buFont typeface="Arial" panose="020B0604020202020204" pitchFamily="34" charset="0"/>
              <a:buChar char="•"/>
              <a:defRPr/>
            </a:pPr>
            <a:r>
              <a:rPr lang="en-CA" sz="2400" b="1" dirty="0"/>
              <a:t>Impairments</a:t>
            </a:r>
          </a:p>
          <a:p>
            <a:pPr marL="800100" lvl="1" indent="-342900">
              <a:buFont typeface="Arial" panose="020B0604020202020204" pitchFamily="34" charset="0"/>
              <a:buChar char="•"/>
              <a:defRPr/>
            </a:pPr>
            <a:r>
              <a:rPr lang="en-CA" sz="2400" b="1" dirty="0"/>
              <a:t>Deferred taxes</a:t>
            </a:r>
          </a:p>
          <a:p>
            <a:pPr marL="800100" lvl="1" indent="-342900">
              <a:buFont typeface="Arial" panose="020B0604020202020204" pitchFamily="34" charset="0"/>
              <a:buChar char="•"/>
              <a:defRPr/>
            </a:pPr>
            <a:r>
              <a:rPr lang="en-CA" sz="2400" b="1" dirty="0"/>
              <a:t>Share based compensation</a:t>
            </a:r>
            <a:endParaRPr lang="en-CA" sz="1000" dirty="0"/>
          </a:p>
        </p:txBody>
      </p:sp>
    </p:spTree>
    <p:extLst>
      <p:ext uri="{BB962C8B-B14F-4D97-AF65-F5344CB8AC3E}">
        <p14:creationId xmlns:p14="http://schemas.microsoft.com/office/powerpoint/2010/main" val="230925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278" y="980728"/>
            <a:ext cx="8229600" cy="1728191"/>
          </a:xfrm>
        </p:spPr>
        <p:txBody>
          <a:bodyPr>
            <a:normAutofit fontScale="92500"/>
          </a:bodyPr>
          <a:lstStyle/>
          <a:p>
            <a:r>
              <a:rPr lang="en-CA" sz="2400" dirty="0"/>
              <a:t>Growth by acquisitions, no R&amp;D, old drugs, negative organic growth   </a:t>
            </a:r>
          </a:p>
          <a:p>
            <a:endParaRPr lang="en-CA" sz="800" dirty="0"/>
          </a:p>
          <a:p>
            <a:r>
              <a:rPr lang="en-US" sz="2400" b="1" i="1" dirty="0"/>
              <a:t>Amortization reflects the loss of economic value</a:t>
            </a:r>
            <a:endParaRPr lang="en-CA" sz="2400" b="1" i="1" dirty="0"/>
          </a:p>
          <a:p>
            <a:endParaRPr lang="en-CA" sz="800" dirty="0"/>
          </a:p>
          <a:p>
            <a:r>
              <a:rPr lang="en-CA" sz="2400" dirty="0"/>
              <a:t>Use amortization as a proxy for maintenance </a:t>
            </a:r>
            <a:r>
              <a:rPr lang="en-CA" sz="2400" dirty="0" err="1"/>
              <a:t>capex</a:t>
            </a:r>
            <a:endParaRPr lang="en-US" sz="2400" dirty="0"/>
          </a:p>
        </p:txBody>
      </p:sp>
      <p:sp>
        <p:nvSpPr>
          <p:cNvPr id="4" name="Slide Number Placeholder 3"/>
          <p:cNvSpPr>
            <a:spLocks noGrp="1"/>
          </p:cNvSpPr>
          <p:nvPr>
            <p:ph type="sldNum" sz="quarter" idx="12"/>
          </p:nvPr>
        </p:nvSpPr>
        <p:spPr/>
        <p:txBody>
          <a:bodyPr/>
          <a:lstStyle/>
          <a:p>
            <a:fld id="{4921045B-2399-48EF-9B5B-688BEF185654}" type="slidenum">
              <a:rPr lang="en-CA" smtClean="0"/>
              <a:pPr/>
              <a:t>27</a:t>
            </a:fld>
            <a:endParaRPr lang="en-CA" dirty="0"/>
          </a:p>
        </p:txBody>
      </p:sp>
      <p:graphicFrame>
        <p:nvGraphicFramePr>
          <p:cNvPr id="5" name="Table 4"/>
          <p:cNvGraphicFramePr>
            <a:graphicFrameLocks noGrp="1"/>
          </p:cNvGraphicFramePr>
          <p:nvPr>
            <p:extLst/>
          </p:nvPr>
        </p:nvGraphicFramePr>
        <p:xfrm>
          <a:off x="496855" y="3212976"/>
          <a:ext cx="8136905" cy="2589142"/>
        </p:xfrm>
        <a:graphic>
          <a:graphicData uri="http://schemas.openxmlformats.org/drawingml/2006/table">
            <a:tbl>
              <a:tblPr/>
              <a:tblGrid>
                <a:gridCol w="5551177">
                  <a:extLst>
                    <a:ext uri="{9D8B030D-6E8A-4147-A177-3AD203B41FA5}">
                      <a16:colId xmlns="" xmlns:a16="http://schemas.microsoft.com/office/drawing/2014/main" val="20000"/>
                    </a:ext>
                  </a:extLst>
                </a:gridCol>
                <a:gridCol w="1283823">
                  <a:extLst>
                    <a:ext uri="{9D8B030D-6E8A-4147-A177-3AD203B41FA5}">
                      <a16:colId xmlns="" xmlns:a16="http://schemas.microsoft.com/office/drawing/2014/main" val="20001"/>
                    </a:ext>
                  </a:extLst>
                </a:gridCol>
                <a:gridCol w="1301905">
                  <a:extLst>
                    <a:ext uri="{9D8B030D-6E8A-4147-A177-3AD203B41FA5}">
                      <a16:colId xmlns="" xmlns:a16="http://schemas.microsoft.com/office/drawing/2014/main" val="20002"/>
                    </a:ext>
                  </a:extLst>
                </a:gridCol>
              </a:tblGrid>
              <a:tr h="502981">
                <a:tc>
                  <a:txBody>
                    <a:bodyPr/>
                    <a:lstStyle/>
                    <a:p>
                      <a:pPr algn="l" fontAlgn="ctr"/>
                      <a:r>
                        <a:rPr lang="en-US" sz="1800" b="1" i="0" u="none" strike="noStrike" dirty="0">
                          <a:solidFill>
                            <a:srgbClr val="FFFFFF"/>
                          </a:solidFill>
                          <a:effectLst/>
                          <a:latin typeface="+mn-lt"/>
                        </a:rPr>
                        <a:t> </a:t>
                      </a:r>
                    </a:p>
                  </a:txBody>
                  <a:tcPr marL="7620" marR="7620" marT="762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460023"/>
                    </a:solidFill>
                  </a:tcPr>
                </a:tc>
                <a:tc>
                  <a:txBody>
                    <a:bodyPr/>
                    <a:lstStyle/>
                    <a:p>
                      <a:pPr algn="ctr" fontAlgn="ctr"/>
                      <a:r>
                        <a:rPr lang="en-US" sz="1800" b="1" i="0" u="none" strike="noStrike" dirty="0">
                          <a:solidFill>
                            <a:srgbClr val="FFFFFF"/>
                          </a:solidFill>
                          <a:effectLst/>
                          <a:latin typeface="+mn-lt"/>
                        </a:rPr>
                        <a:t>2015</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rgbClr val="460023"/>
                    </a:solidFill>
                  </a:tcPr>
                </a:tc>
                <a:tc>
                  <a:txBody>
                    <a:bodyPr/>
                    <a:lstStyle/>
                    <a:p>
                      <a:pPr algn="ctr" fontAlgn="ctr"/>
                      <a:r>
                        <a:rPr lang="en-US" sz="1800" b="1" i="0" u="none" strike="noStrike" dirty="0">
                          <a:solidFill>
                            <a:srgbClr val="FFFFFF"/>
                          </a:solidFill>
                          <a:effectLst/>
                          <a:latin typeface="+mn-lt"/>
                        </a:rPr>
                        <a:t>2014</a:t>
                      </a:r>
                    </a:p>
                  </a:txBody>
                  <a:tcPr marL="7620" marR="7620" marT="762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60023"/>
                    </a:solidFill>
                  </a:tcPr>
                </a:tc>
                <a:extLst>
                  <a:ext uri="{0D108BD9-81ED-4DB2-BD59-A6C34878D82A}">
                    <a16:rowId xmlns="" xmlns:a16="http://schemas.microsoft.com/office/drawing/2014/main" val="10000"/>
                  </a:ext>
                </a:extLst>
              </a:tr>
              <a:tr h="502981">
                <a:tc>
                  <a:txBody>
                    <a:bodyPr/>
                    <a:lstStyle/>
                    <a:p>
                      <a:pPr algn="l" fontAlgn="ctr"/>
                      <a:r>
                        <a:rPr lang="en-US" sz="1800" b="0" i="0" u="none" strike="noStrike" dirty="0">
                          <a:solidFill>
                            <a:srgbClr val="000000"/>
                          </a:solidFill>
                          <a:effectLst/>
                          <a:latin typeface="+mn-lt"/>
                        </a:rPr>
                        <a:t>Adjusted net income, continuing operations </a:t>
                      </a: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solidFill>
                      <a:srgbClr val="C8B37D"/>
                    </a:solidFill>
                  </a:tcPr>
                </a:tc>
                <a:tc>
                  <a:txBody>
                    <a:bodyPr/>
                    <a:lstStyle/>
                    <a:p>
                      <a:pPr algn="ctr" fontAlgn="ctr"/>
                      <a:r>
                        <a:rPr lang="en-US" sz="1800" b="0" i="0" u="none" strike="noStrike" dirty="0">
                          <a:solidFill>
                            <a:srgbClr val="000000"/>
                          </a:solidFill>
                          <a:effectLst/>
                          <a:latin typeface="+mn-lt"/>
                        </a:rPr>
                        <a:t>163,935</a:t>
                      </a:r>
                    </a:p>
                  </a:txBody>
                  <a:tcPr marL="7620" marR="7620" marT="7620" marB="0" anchor="ctr">
                    <a:lnL>
                      <a:noFill/>
                    </a:lnL>
                    <a:lnR>
                      <a:noFill/>
                    </a:lnR>
                    <a:lnT>
                      <a:noFill/>
                    </a:lnT>
                    <a:lnB>
                      <a:noFill/>
                    </a:lnB>
                  </a:tcPr>
                </a:tc>
                <a:tc>
                  <a:txBody>
                    <a:bodyPr/>
                    <a:lstStyle/>
                    <a:p>
                      <a:pPr algn="ctr" fontAlgn="ctr"/>
                      <a:r>
                        <a:rPr lang="en-US" sz="1800" b="0" i="0" u="none" strike="noStrike" dirty="0">
                          <a:solidFill>
                            <a:srgbClr val="000000"/>
                          </a:solidFill>
                          <a:effectLst/>
                          <a:latin typeface="+mn-lt"/>
                        </a:rPr>
                        <a:t>47,618</a:t>
                      </a:r>
                    </a:p>
                  </a:txBody>
                  <a:tcPr marL="7620" marR="7620" marT="762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1"/>
                  </a:ext>
                </a:extLst>
              </a:tr>
              <a:tr h="556260">
                <a:tc>
                  <a:txBody>
                    <a:bodyPr/>
                    <a:lstStyle/>
                    <a:p>
                      <a:pPr algn="l" fontAlgn="ctr"/>
                      <a:r>
                        <a:rPr lang="en-US" sz="1800" b="0" i="0" u="none" strike="noStrike" dirty="0">
                          <a:solidFill>
                            <a:srgbClr val="000000"/>
                          </a:solidFill>
                          <a:effectLst/>
                          <a:latin typeface="+mn-lt"/>
                        </a:rPr>
                        <a:t>Amortization (product rights, IP), net of tax</a:t>
                      </a: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solidFill>
                      <a:srgbClr val="C8B37D"/>
                    </a:solidFill>
                  </a:tcPr>
                </a:tc>
                <a:tc>
                  <a:txBody>
                    <a:bodyPr/>
                    <a:lstStyle/>
                    <a:p>
                      <a:pPr algn="ctr" fontAlgn="ctr"/>
                      <a:r>
                        <a:rPr lang="en-US" sz="1800" b="0" i="0" u="none" strike="noStrike" dirty="0">
                          <a:solidFill>
                            <a:srgbClr val="000000"/>
                          </a:solidFill>
                          <a:effectLst/>
                          <a:latin typeface="+mn-lt"/>
                        </a:rPr>
                        <a:t>              (56,099)</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mn-lt"/>
                        </a:rPr>
                        <a:t>                 (7,666)</a:t>
                      </a:r>
                    </a:p>
                  </a:txBody>
                  <a:tcPr marL="7620" marR="7620" marT="762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502981">
                <a:tc>
                  <a:txBody>
                    <a:bodyPr/>
                    <a:lstStyle/>
                    <a:p>
                      <a:pPr algn="l" fontAlgn="ctr"/>
                      <a:r>
                        <a:rPr lang="en-US" sz="1800" b="1" i="0" u="none" strike="noStrike" dirty="0">
                          <a:solidFill>
                            <a:srgbClr val="000000"/>
                          </a:solidFill>
                          <a:effectLst/>
                          <a:latin typeface="+mn-lt"/>
                        </a:rPr>
                        <a:t>Normalized Adj. net income </a:t>
                      </a:r>
                    </a:p>
                  </a:txBody>
                  <a:tcPr marL="7620" marR="7620" marT="7620" marB="0" anchor="ctr">
                    <a:lnL w="12700" cap="flat" cmpd="sng" algn="ctr">
                      <a:solidFill>
                        <a:srgbClr val="000000"/>
                      </a:solidFill>
                      <a:prstDash val="solid"/>
                      <a:round/>
                      <a:headEnd type="none" w="med" len="med"/>
                      <a:tailEnd type="none" w="med" len="med"/>
                    </a:lnL>
                    <a:lnR>
                      <a:noFill/>
                    </a:lnR>
                    <a:lnT>
                      <a:noFill/>
                    </a:lnT>
                    <a:lnB>
                      <a:noFill/>
                    </a:lnB>
                    <a:solidFill>
                      <a:srgbClr val="C8B37D"/>
                    </a:solidFill>
                  </a:tcPr>
                </a:tc>
                <a:tc>
                  <a:txBody>
                    <a:bodyPr/>
                    <a:lstStyle/>
                    <a:p>
                      <a:pPr algn="ctr" fontAlgn="ctr"/>
                      <a:r>
                        <a:rPr lang="en-US" sz="1800" b="1" i="0" u="none" strike="noStrike" dirty="0">
                          <a:solidFill>
                            <a:srgbClr val="000000"/>
                          </a:solidFill>
                          <a:effectLst/>
                          <a:latin typeface="+mn-lt"/>
                        </a:rPr>
                        <a:t>107,836</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800" b="1" i="0" u="none" strike="noStrike" dirty="0">
                          <a:solidFill>
                            <a:srgbClr val="000000"/>
                          </a:solidFill>
                          <a:effectLst/>
                          <a:latin typeface="+mn-lt"/>
                        </a:rPr>
                        <a:t>39,952</a:t>
                      </a:r>
                    </a:p>
                  </a:txBody>
                  <a:tcPr marL="7620" marR="7620" marT="762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3"/>
                  </a:ext>
                </a:extLst>
              </a:tr>
              <a:tr h="523939">
                <a:tc>
                  <a:txBody>
                    <a:bodyPr/>
                    <a:lstStyle/>
                    <a:p>
                      <a:pPr algn="l" fontAlgn="ctr"/>
                      <a:r>
                        <a:rPr lang="en-US" sz="1800" b="0" i="0" u="none" strike="noStrike" dirty="0">
                          <a:solidFill>
                            <a:srgbClr val="000000"/>
                          </a:solidFill>
                          <a:effectLst/>
                          <a:latin typeface="+mn-lt"/>
                        </a:rPr>
                        <a:t>% impact on Adj. net income  </a:t>
                      </a:r>
                    </a:p>
                  </a:txBody>
                  <a:tcPr marL="7620" marR="7620" marT="762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8B37D"/>
                    </a:solidFill>
                  </a:tcPr>
                </a:tc>
                <a:tc>
                  <a:txBody>
                    <a:bodyPr/>
                    <a:lstStyle/>
                    <a:p>
                      <a:pPr algn="ctr" fontAlgn="ctr"/>
                      <a:r>
                        <a:rPr lang="en-US" sz="1800" b="1" i="0" u="none" strike="noStrike" dirty="0">
                          <a:solidFill>
                            <a:srgbClr val="000000"/>
                          </a:solidFill>
                          <a:effectLst/>
                          <a:latin typeface="+mn-lt"/>
                        </a:rPr>
                        <a:t>-34%</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mn-lt"/>
                        </a:rPr>
                        <a:t>-16%</a:t>
                      </a:r>
                    </a:p>
                  </a:txBody>
                  <a:tcPr marL="7620" marR="7620" marT="762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6" name="Rectangle 5"/>
          <p:cNvSpPr/>
          <p:nvPr/>
        </p:nvSpPr>
        <p:spPr>
          <a:xfrm>
            <a:off x="498278" y="2636912"/>
            <a:ext cx="3347968" cy="584775"/>
          </a:xfrm>
          <a:prstGeom prst="rect">
            <a:avLst/>
          </a:prstGeom>
        </p:spPr>
        <p:txBody>
          <a:bodyPr wrap="none">
            <a:spAutoFit/>
          </a:bodyPr>
          <a:lstStyle/>
          <a:p>
            <a:r>
              <a:rPr lang="en-CA" sz="2000" dirty="0">
                <a:solidFill>
                  <a:prstClr val="black"/>
                </a:solidFill>
              </a:rPr>
              <a:t>Estimated Maintenance </a:t>
            </a:r>
            <a:r>
              <a:rPr lang="en-CA" sz="2000" dirty="0" err="1">
                <a:solidFill>
                  <a:prstClr val="black"/>
                </a:solidFill>
              </a:rPr>
              <a:t>Capex</a:t>
            </a:r>
            <a:endParaRPr lang="en-CA" sz="2000" dirty="0">
              <a:solidFill>
                <a:prstClr val="black"/>
              </a:solidFill>
            </a:endParaRPr>
          </a:p>
          <a:p>
            <a:r>
              <a:rPr lang="en-CA" sz="1200" i="1" dirty="0">
                <a:solidFill>
                  <a:prstClr val="black"/>
                </a:solidFill>
              </a:rPr>
              <a:t>(Amounts in thousands of US dollars)  </a:t>
            </a:r>
            <a:endParaRPr lang="en-US" sz="1200" i="1" dirty="0"/>
          </a:p>
        </p:txBody>
      </p:sp>
      <p:sp>
        <p:nvSpPr>
          <p:cNvPr id="8" name="Title 11"/>
          <p:cNvSpPr txBox="1">
            <a:spLocks/>
          </p:cNvSpPr>
          <p:nvPr/>
        </p:nvSpPr>
        <p:spPr>
          <a:xfrm>
            <a:off x="281803" y="-18256"/>
            <a:ext cx="7746581"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3200" dirty="0">
                <a:solidFill>
                  <a:srgbClr val="460023"/>
                </a:solidFill>
              </a:rPr>
              <a:t>Concordia: Considering Amortization Costs</a:t>
            </a:r>
          </a:p>
        </p:txBody>
      </p:sp>
    </p:spTree>
    <p:extLst>
      <p:ext uri="{BB962C8B-B14F-4D97-AF65-F5344CB8AC3E}">
        <p14:creationId xmlns:p14="http://schemas.microsoft.com/office/powerpoint/2010/main" val="177104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297213" y="44624"/>
            <a:ext cx="8883299" cy="88420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3200" dirty="0">
                <a:solidFill>
                  <a:srgbClr val="460023"/>
                </a:solidFill>
              </a:rPr>
              <a:t>Share Based Awards - Non-Cash Fallacy</a:t>
            </a:r>
          </a:p>
        </p:txBody>
      </p:sp>
      <p:sp>
        <p:nvSpPr>
          <p:cNvPr id="2" name="Rectangle 1"/>
          <p:cNvSpPr/>
          <p:nvPr/>
        </p:nvSpPr>
        <p:spPr>
          <a:xfrm>
            <a:off x="323528" y="2132856"/>
            <a:ext cx="8424936" cy="1477328"/>
          </a:xfrm>
          <a:prstGeom prst="rect">
            <a:avLst/>
          </a:prstGeom>
        </p:spPr>
        <p:txBody>
          <a:bodyPr wrap="square">
            <a:spAutoFit/>
          </a:bodyPr>
          <a:lstStyle/>
          <a:p>
            <a:pPr marL="342900" indent="-342900">
              <a:buFont typeface="Arial" panose="020B0604020202020204" pitchFamily="34" charset="0"/>
              <a:buChar char="•"/>
              <a:defRPr/>
            </a:pPr>
            <a:r>
              <a:rPr lang="en-CA" sz="3000" b="1" dirty="0"/>
              <a:t>Question for management: </a:t>
            </a:r>
            <a:r>
              <a:rPr lang="en-CA" sz="3000" dirty="0"/>
              <a:t>If you had to replace your entire stock compensation scheme with cash, how much would it cost the company? </a:t>
            </a:r>
          </a:p>
        </p:txBody>
      </p:sp>
      <p:sp>
        <p:nvSpPr>
          <p:cNvPr id="3" name="Slide Number Placeholder 2"/>
          <p:cNvSpPr>
            <a:spLocks noGrp="1"/>
          </p:cNvSpPr>
          <p:nvPr>
            <p:ph type="sldNum" sz="quarter" idx="12"/>
          </p:nvPr>
        </p:nvSpPr>
        <p:spPr/>
        <p:txBody>
          <a:bodyPr/>
          <a:lstStyle/>
          <a:p>
            <a:fld id="{4921045B-2399-48EF-9B5B-688BEF185654}" type="slidenum">
              <a:rPr lang="en-CA" smtClean="0"/>
              <a:t>28</a:t>
            </a:fld>
            <a:endParaRPr lang="en-CA" dirty="0"/>
          </a:p>
        </p:txBody>
      </p:sp>
    </p:spTree>
    <p:extLst>
      <p:ext uri="{BB962C8B-B14F-4D97-AF65-F5344CB8AC3E}">
        <p14:creationId xmlns:p14="http://schemas.microsoft.com/office/powerpoint/2010/main" val="56876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21045B-2399-48EF-9B5B-688BEF185654}" type="slidenum">
              <a:rPr lang="en-CA" smtClean="0"/>
              <a:pPr/>
              <a:t>29</a:t>
            </a:fld>
            <a:endParaRPr lang="en-CA" dirty="0"/>
          </a:p>
        </p:txBody>
      </p:sp>
      <p:sp>
        <p:nvSpPr>
          <p:cNvPr id="5" name="Rectangle 2"/>
          <p:cNvSpPr>
            <a:spLocks noGrp="1" noChangeArrowheads="1"/>
          </p:cNvSpPr>
          <p:nvPr>
            <p:ph type="title"/>
          </p:nvPr>
        </p:nvSpPr>
        <p:spPr>
          <a:xfrm>
            <a:off x="250849" y="44624"/>
            <a:ext cx="8569623" cy="1143000"/>
          </a:xfrm>
        </p:spPr>
        <p:txBody>
          <a:bodyPr>
            <a:normAutofit/>
          </a:bodyPr>
          <a:lstStyle/>
          <a:p>
            <a:pPr algn="l"/>
            <a:r>
              <a:rPr lang="en-US" altLang="en-US" sz="3200" b="0" dirty="0">
                <a:solidFill>
                  <a:srgbClr val="460023"/>
                </a:solidFill>
              </a:rPr>
              <a:t>MDA: Stock Based Compensation</a:t>
            </a:r>
            <a:r>
              <a:rPr lang="en-US" altLang="en-US" sz="3200" dirty="0">
                <a:solidFill>
                  <a:srgbClr val="460023"/>
                </a:solidFill>
              </a:rPr>
              <a:t> Avoids Earnings </a:t>
            </a:r>
            <a:endParaRPr lang="en-US" altLang="en-US" sz="3200" b="0" dirty="0">
              <a:solidFill>
                <a:srgbClr val="460023"/>
              </a:solidFill>
            </a:endParaRPr>
          </a:p>
        </p:txBody>
      </p:sp>
      <p:sp>
        <p:nvSpPr>
          <p:cNvPr id="7" name="Rectangle 6"/>
          <p:cNvSpPr/>
          <p:nvPr/>
        </p:nvSpPr>
        <p:spPr>
          <a:xfrm>
            <a:off x="395536" y="1139188"/>
            <a:ext cx="8352928" cy="1056828"/>
          </a:xfrm>
          <a:prstGeom prst="rect">
            <a:avLst/>
          </a:prstGeom>
        </p:spPr>
        <p:txBody>
          <a:bodyPr wrap="square">
            <a:spAutoFit/>
          </a:bodyPr>
          <a:lstStyle/>
          <a:p>
            <a:pPr marL="342900" lvl="0" indent="-342900">
              <a:lnSpc>
                <a:spcPct val="115000"/>
              </a:lnSpc>
              <a:spcAft>
                <a:spcPts val="0"/>
              </a:spcAft>
              <a:buFont typeface="Symbol"/>
              <a:buChar char=""/>
              <a:tabLst>
                <a:tab pos="1590675" algn="l"/>
              </a:tabLst>
            </a:pPr>
            <a:r>
              <a:rPr lang="en-US" sz="2200" dirty="0">
                <a:ea typeface="Calibri"/>
                <a:cs typeface="Times New Roman"/>
              </a:rPr>
              <a:t>MDA routinely excluded cash-based SARs from its Operating Earnings</a:t>
            </a:r>
            <a:endParaRPr lang="en-CA" sz="2200" dirty="0">
              <a:ea typeface="Calibri"/>
              <a:cs typeface="Times New Roman"/>
            </a:endParaRPr>
          </a:p>
          <a:p>
            <a:pPr marL="342900" lvl="0" indent="-342900">
              <a:lnSpc>
                <a:spcPct val="115000"/>
              </a:lnSpc>
              <a:spcAft>
                <a:spcPts val="0"/>
              </a:spcAft>
              <a:buFont typeface="Symbol"/>
              <a:buChar char=""/>
              <a:tabLst>
                <a:tab pos="1590675" algn="l"/>
              </a:tabLst>
            </a:pPr>
            <a:endParaRPr lang="en-US" sz="1050" dirty="0">
              <a:ea typeface="Calibri"/>
              <a:cs typeface="Times New Roman"/>
            </a:endParaRPr>
          </a:p>
          <a:p>
            <a:pPr marL="342900" lvl="0" indent="-342900">
              <a:lnSpc>
                <a:spcPct val="115000"/>
              </a:lnSpc>
              <a:spcAft>
                <a:spcPts val="0"/>
              </a:spcAft>
              <a:buFont typeface="Symbol"/>
              <a:buChar char=""/>
              <a:tabLst>
                <a:tab pos="1590675" algn="l"/>
              </a:tabLst>
            </a:pPr>
            <a:r>
              <a:rPr lang="en-US" sz="2200" dirty="0">
                <a:ea typeface="Calibri"/>
                <a:cs typeface="Times New Roman"/>
              </a:rPr>
              <a:t>These are recurring and material costs  </a:t>
            </a:r>
            <a:endParaRPr lang="en-CA" sz="2200" dirty="0">
              <a:ea typeface="Calibri"/>
              <a:cs typeface="Times New Roman"/>
            </a:endParaRPr>
          </a:p>
        </p:txBody>
      </p:sp>
      <p:sp>
        <p:nvSpPr>
          <p:cNvPr id="8" name="Rectangle 7"/>
          <p:cNvSpPr/>
          <p:nvPr/>
        </p:nvSpPr>
        <p:spPr>
          <a:xfrm>
            <a:off x="683568" y="2340169"/>
            <a:ext cx="6308614" cy="584775"/>
          </a:xfrm>
          <a:prstGeom prst="rect">
            <a:avLst/>
          </a:prstGeom>
        </p:spPr>
        <p:txBody>
          <a:bodyPr wrap="square">
            <a:spAutoFit/>
          </a:bodyPr>
          <a:lstStyle/>
          <a:p>
            <a:r>
              <a:rPr lang="en-US" altLang="en-US" sz="2000" dirty="0"/>
              <a:t>Stock Based Costs Should Not Be Ignored </a:t>
            </a:r>
          </a:p>
          <a:p>
            <a:r>
              <a:rPr lang="en-US" altLang="en-US" sz="1200" i="1" dirty="0"/>
              <a:t>(Amounts in millions of Canadian dollars)</a:t>
            </a:r>
          </a:p>
        </p:txBody>
      </p:sp>
      <p:graphicFrame>
        <p:nvGraphicFramePr>
          <p:cNvPr id="3" name="Table 2"/>
          <p:cNvGraphicFramePr>
            <a:graphicFrameLocks noGrp="1"/>
          </p:cNvGraphicFramePr>
          <p:nvPr>
            <p:extLst>
              <p:ext uri="{D42A27DB-BD31-4B8C-83A1-F6EECF244321}">
                <p14:modId xmlns:p14="http://schemas.microsoft.com/office/powerpoint/2010/main" val="1036117149"/>
              </p:ext>
            </p:extLst>
          </p:nvPr>
        </p:nvGraphicFramePr>
        <p:xfrm>
          <a:off x="762000" y="2924944"/>
          <a:ext cx="7626423" cy="2232248"/>
        </p:xfrm>
        <a:graphic>
          <a:graphicData uri="http://schemas.openxmlformats.org/drawingml/2006/table">
            <a:tbl>
              <a:tblPr firstRow="1" firstCol="1" bandRow="1"/>
              <a:tblGrid>
                <a:gridCol w="2638961">
                  <a:extLst>
                    <a:ext uri="{9D8B030D-6E8A-4147-A177-3AD203B41FA5}">
                      <a16:colId xmlns="" xmlns:a16="http://schemas.microsoft.com/office/drawing/2014/main" val="20000"/>
                    </a:ext>
                  </a:extLst>
                </a:gridCol>
                <a:gridCol w="816882">
                  <a:extLst>
                    <a:ext uri="{9D8B030D-6E8A-4147-A177-3AD203B41FA5}">
                      <a16:colId xmlns="" xmlns:a16="http://schemas.microsoft.com/office/drawing/2014/main" val="20001"/>
                    </a:ext>
                  </a:extLst>
                </a:gridCol>
                <a:gridCol w="834116">
                  <a:extLst>
                    <a:ext uri="{9D8B030D-6E8A-4147-A177-3AD203B41FA5}">
                      <a16:colId xmlns="" xmlns:a16="http://schemas.microsoft.com/office/drawing/2014/main" val="20002"/>
                    </a:ext>
                  </a:extLst>
                </a:gridCol>
                <a:gridCol w="834116">
                  <a:extLst>
                    <a:ext uri="{9D8B030D-6E8A-4147-A177-3AD203B41FA5}">
                      <a16:colId xmlns="" xmlns:a16="http://schemas.microsoft.com/office/drawing/2014/main" val="20003"/>
                    </a:ext>
                  </a:extLst>
                </a:gridCol>
                <a:gridCol w="834116">
                  <a:extLst>
                    <a:ext uri="{9D8B030D-6E8A-4147-A177-3AD203B41FA5}">
                      <a16:colId xmlns="" xmlns:a16="http://schemas.microsoft.com/office/drawing/2014/main" val="20004"/>
                    </a:ext>
                  </a:extLst>
                </a:gridCol>
                <a:gridCol w="834116">
                  <a:extLst>
                    <a:ext uri="{9D8B030D-6E8A-4147-A177-3AD203B41FA5}">
                      <a16:colId xmlns="" xmlns:a16="http://schemas.microsoft.com/office/drawing/2014/main" val="20005"/>
                    </a:ext>
                  </a:extLst>
                </a:gridCol>
                <a:gridCol w="834116">
                  <a:extLst>
                    <a:ext uri="{9D8B030D-6E8A-4147-A177-3AD203B41FA5}">
                      <a16:colId xmlns="" xmlns:a16="http://schemas.microsoft.com/office/drawing/2014/main" val="20006"/>
                    </a:ext>
                  </a:extLst>
                </a:gridCol>
              </a:tblGrid>
              <a:tr h="641391">
                <a:tc>
                  <a:txBody>
                    <a:bodyPr/>
                    <a:lstStyle/>
                    <a:p>
                      <a:pPr marL="0" marR="0" indent="0">
                        <a:spcBef>
                          <a:spcPts val="0"/>
                        </a:spcBef>
                        <a:spcAft>
                          <a:spcPts val="0"/>
                        </a:spcAft>
                      </a:pPr>
                      <a:endParaRPr lang="en-US" sz="2400" dirty="0">
                        <a:effectLst/>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460023"/>
                    </a:solidFill>
                  </a:tcPr>
                </a:tc>
                <a:tc>
                  <a:txBody>
                    <a:bodyPr/>
                    <a:lstStyle/>
                    <a:p>
                      <a:pPr marL="0" marR="0" indent="0" algn="ctr">
                        <a:spcBef>
                          <a:spcPts val="0"/>
                        </a:spcBef>
                        <a:spcAft>
                          <a:spcPts val="0"/>
                        </a:spcAft>
                      </a:pPr>
                      <a:r>
                        <a:rPr lang="en-US" sz="1600" b="1" dirty="0">
                          <a:solidFill>
                            <a:srgbClr val="FFFFFF"/>
                          </a:solidFill>
                          <a:effectLst/>
                          <a:latin typeface="Arial"/>
                          <a:ea typeface="Times New Roman"/>
                          <a:cs typeface="Times New Roman"/>
                        </a:rPr>
                        <a:t>F15</a:t>
                      </a:r>
                      <a:endParaRPr lang="en-US" sz="2400" dirty="0">
                        <a:effectLst/>
                        <a:latin typeface="Book Antiqua"/>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460023"/>
                    </a:solidFill>
                  </a:tcPr>
                </a:tc>
                <a:tc>
                  <a:txBody>
                    <a:bodyPr/>
                    <a:lstStyle/>
                    <a:p>
                      <a:pPr marL="0" marR="0" indent="0" algn="ctr">
                        <a:spcBef>
                          <a:spcPts val="0"/>
                        </a:spcBef>
                        <a:spcAft>
                          <a:spcPts val="0"/>
                        </a:spcAft>
                      </a:pPr>
                      <a:r>
                        <a:rPr lang="en-US" sz="1600" b="1" dirty="0">
                          <a:solidFill>
                            <a:srgbClr val="FFFFFF"/>
                          </a:solidFill>
                          <a:effectLst/>
                          <a:latin typeface="Arial"/>
                          <a:ea typeface="Times New Roman"/>
                          <a:cs typeface="Times New Roman"/>
                        </a:rPr>
                        <a:t>F14</a:t>
                      </a:r>
                      <a:endParaRPr lang="en-US" sz="2400" dirty="0">
                        <a:effectLst/>
                        <a:latin typeface="Book Antiqua"/>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460023"/>
                    </a:solidFill>
                  </a:tcPr>
                </a:tc>
                <a:tc>
                  <a:txBody>
                    <a:bodyPr/>
                    <a:lstStyle/>
                    <a:p>
                      <a:pPr marL="0" marR="0" indent="0" algn="ctr">
                        <a:spcBef>
                          <a:spcPts val="0"/>
                        </a:spcBef>
                        <a:spcAft>
                          <a:spcPts val="0"/>
                        </a:spcAft>
                      </a:pPr>
                      <a:r>
                        <a:rPr lang="en-US" sz="1600" b="1" dirty="0">
                          <a:solidFill>
                            <a:srgbClr val="FFFFFF"/>
                          </a:solidFill>
                          <a:effectLst/>
                          <a:latin typeface="Arial"/>
                          <a:ea typeface="Times New Roman"/>
                          <a:cs typeface="Times New Roman"/>
                        </a:rPr>
                        <a:t>F13</a:t>
                      </a:r>
                      <a:endParaRPr lang="en-US" sz="2400" dirty="0">
                        <a:effectLst/>
                        <a:latin typeface="Book Antiqua"/>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460023"/>
                    </a:solidFill>
                  </a:tcPr>
                </a:tc>
                <a:tc>
                  <a:txBody>
                    <a:bodyPr/>
                    <a:lstStyle/>
                    <a:p>
                      <a:pPr marL="0" marR="0" indent="0" algn="ctr">
                        <a:spcBef>
                          <a:spcPts val="0"/>
                        </a:spcBef>
                        <a:spcAft>
                          <a:spcPts val="0"/>
                        </a:spcAft>
                      </a:pPr>
                      <a:r>
                        <a:rPr lang="en-US" sz="1600" b="1" dirty="0">
                          <a:solidFill>
                            <a:srgbClr val="FFFFFF"/>
                          </a:solidFill>
                          <a:effectLst/>
                          <a:latin typeface="Arial"/>
                          <a:ea typeface="Times New Roman"/>
                          <a:cs typeface="Times New Roman"/>
                        </a:rPr>
                        <a:t>F12</a:t>
                      </a:r>
                      <a:endParaRPr lang="en-US" sz="2400" dirty="0">
                        <a:effectLst/>
                        <a:latin typeface="Book Antiqua"/>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460023"/>
                    </a:solidFill>
                  </a:tcPr>
                </a:tc>
                <a:tc>
                  <a:txBody>
                    <a:bodyPr/>
                    <a:lstStyle/>
                    <a:p>
                      <a:pPr marL="0" marR="0" indent="0" algn="ctr">
                        <a:spcBef>
                          <a:spcPts val="0"/>
                        </a:spcBef>
                        <a:spcAft>
                          <a:spcPts val="0"/>
                        </a:spcAft>
                      </a:pPr>
                      <a:r>
                        <a:rPr lang="en-US" sz="1600" b="1" dirty="0">
                          <a:solidFill>
                            <a:srgbClr val="FFFFFF"/>
                          </a:solidFill>
                          <a:effectLst/>
                          <a:latin typeface="Arial"/>
                          <a:ea typeface="Times New Roman"/>
                          <a:cs typeface="Times New Roman"/>
                        </a:rPr>
                        <a:t>F11</a:t>
                      </a:r>
                      <a:endParaRPr lang="en-US" sz="2400" dirty="0">
                        <a:effectLst/>
                        <a:latin typeface="Book Antiqua"/>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460023"/>
                    </a:solidFill>
                  </a:tcPr>
                </a:tc>
                <a:tc>
                  <a:txBody>
                    <a:bodyPr/>
                    <a:lstStyle/>
                    <a:p>
                      <a:pPr marL="0" marR="0" indent="0" algn="ctr">
                        <a:spcBef>
                          <a:spcPts val="0"/>
                        </a:spcBef>
                        <a:spcAft>
                          <a:spcPts val="0"/>
                        </a:spcAft>
                      </a:pPr>
                      <a:r>
                        <a:rPr lang="en-US" sz="1600" b="1" dirty="0">
                          <a:solidFill>
                            <a:srgbClr val="FFFFFF"/>
                          </a:solidFill>
                          <a:effectLst/>
                          <a:latin typeface="Arial"/>
                          <a:ea typeface="Times New Roman"/>
                          <a:cs typeface="Times New Roman"/>
                        </a:rPr>
                        <a:t>F10</a:t>
                      </a:r>
                      <a:endParaRPr lang="en-US" sz="2400" dirty="0">
                        <a:effectLst/>
                        <a:latin typeface="Book Antiqua"/>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60023"/>
                    </a:solidFill>
                  </a:tcPr>
                </a:tc>
                <a:extLst>
                  <a:ext uri="{0D108BD9-81ED-4DB2-BD59-A6C34878D82A}">
                    <a16:rowId xmlns="" xmlns:a16="http://schemas.microsoft.com/office/drawing/2014/main" val="10000"/>
                  </a:ext>
                </a:extLst>
              </a:tr>
              <a:tr h="641391">
                <a:tc>
                  <a:txBody>
                    <a:bodyPr/>
                    <a:lstStyle/>
                    <a:p>
                      <a:pPr marL="0" marR="0" indent="0">
                        <a:spcBef>
                          <a:spcPts val="0"/>
                        </a:spcBef>
                        <a:spcAft>
                          <a:spcPts val="0"/>
                        </a:spcAft>
                      </a:pPr>
                      <a:r>
                        <a:rPr lang="en-US" sz="1600">
                          <a:solidFill>
                            <a:srgbClr val="000000"/>
                          </a:solidFill>
                          <a:effectLst/>
                          <a:latin typeface="Arial"/>
                          <a:ea typeface="Times New Roman"/>
                          <a:cs typeface="Times New Roman"/>
                        </a:rPr>
                        <a:t>Average cash outlay per year</a:t>
                      </a:r>
                      <a:endParaRPr lang="en-US" sz="2400">
                        <a:effectLst/>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C8B37D"/>
                    </a:solidFill>
                  </a:tcPr>
                </a:tc>
                <a:tc>
                  <a:txBody>
                    <a:bodyPr/>
                    <a:lstStyle/>
                    <a:p>
                      <a:pPr marL="0" marR="0" indent="0" algn="ctr">
                        <a:spcBef>
                          <a:spcPts val="0"/>
                        </a:spcBef>
                        <a:spcAft>
                          <a:spcPts val="0"/>
                        </a:spcAft>
                      </a:pPr>
                      <a:r>
                        <a:rPr lang="en-US" sz="1600">
                          <a:solidFill>
                            <a:srgbClr val="000000"/>
                          </a:solidFill>
                          <a:effectLst/>
                          <a:latin typeface="Arial"/>
                          <a:ea typeface="Times New Roman"/>
                          <a:cs typeface="Times New Roman"/>
                        </a:rPr>
                        <a:t>35</a:t>
                      </a:r>
                      <a:endParaRPr lang="en-US" sz="2400">
                        <a:effectLst/>
                        <a:latin typeface="Book Antiqua"/>
                        <a:ea typeface="Times New Roman"/>
                        <a:cs typeface="Times New Roman"/>
                      </a:endParaRPr>
                    </a:p>
                  </a:txBody>
                  <a:tcPr marL="68580" marR="68580" marT="0" marB="0" anchor="ctr">
                    <a:lnL>
                      <a:noFill/>
                    </a:lnL>
                    <a:lnR>
                      <a:noFill/>
                    </a:lnR>
                    <a:lnT>
                      <a:noFill/>
                    </a:lnT>
                    <a:lnB>
                      <a:noFill/>
                    </a:lnB>
                  </a:tcPr>
                </a:tc>
                <a:tc>
                  <a:txBody>
                    <a:bodyPr/>
                    <a:lstStyle/>
                    <a:p>
                      <a:pPr marL="0" marR="0" indent="0" algn="ctr">
                        <a:spcBef>
                          <a:spcPts val="0"/>
                        </a:spcBef>
                        <a:spcAft>
                          <a:spcPts val="0"/>
                        </a:spcAft>
                      </a:pPr>
                      <a:r>
                        <a:rPr lang="en-US" sz="1600">
                          <a:solidFill>
                            <a:srgbClr val="000000"/>
                          </a:solidFill>
                          <a:effectLst/>
                          <a:latin typeface="Arial"/>
                          <a:ea typeface="Times New Roman"/>
                          <a:cs typeface="Times New Roman"/>
                        </a:rPr>
                        <a:t>34</a:t>
                      </a:r>
                      <a:endParaRPr lang="en-US" sz="2400">
                        <a:effectLst/>
                        <a:latin typeface="Book Antiqua"/>
                        <a:ea typeface="Times New Roman"/>
                        <a:cs typeface="Times New Roman"/>
                      </a:endParaRPr>
                    </a:p>
                  </a:txBody>
                  <a:tcPr marL="68580" marR="68580" marT="0" marB="0" anchor="ctr">
                    <a:lnL>
                      <a:noFill/>
                    </a:lnL>
                    <a:lnR>
                      <a:noFill/>
                    </a:lnR>
                    <a:lnT>
                      <a:noFill/>
                    </a:lnT>
                    <a:lnB>
                      <a:noFill/>
                    </a:lnB>
                  </a:tcPr>
                </a:tc>
                <a:tc>
                  <a:txBody>
                    <a:bodyPr/>
                    <a:lstStyle/>
                    <a:p>
                      <a:pPr marL="0" marR="0" indent="0" algn="ctr">
                        <a:spcBef>
                          <a:spcPts val="0"/>
                        </a:spcBef>
                        <a:spcAft>
                          <a:spcPts val="0"/>
                        </a:spcAft>
                      </a:pPr>
                      <a:r>
                        <a:rPr lang="en-US" sz="1600" dirty="0">
                          <a:solidFill>
                            <a:srgbClr val="000000"/>
                          </a:solidFill>
                          <a:effectLst/>
                          <a:latin typeface="Arial"/>
                          <a:ea typeface="Times New Roman"/>
                          <a:cs typeface="Times New Roman"/>
                        </a:rPr>
                        <a:t>26</a:t>
                      </a:r>
                      <a:endParaRPr lang="en-US" sz="2400" dirty="0">
                        <a:effectLst/>
                        <a:latin typeface="Book Antiqua"/>
                        <a:ea typeface="Times New Roman"/>
                        <a:cs typeface="Times New Roman"/>
                      </a:endParaRPr>
                    </a:p>
                  </a:txBody>
                  <a:tcPr marL="68580" marR="68580" marT="0" marB="0" anchor="ctr">
                    <a:lnL>
                      <a:noFill/>
                    </a:lnL>
                    <a:lnR>
                      <a:noFill/>
                    </a:lnR>
                    <a:lnT>
                      <a:noFill/>
                    </a:lnT>
                    <a:lnB>
                      <a:noFill/>
                    </a:lnB>
                  </a:tcPr>
                </a:tc>
                <a:tc>
                  <a:txBody>
                    <a:bodyPr/>
                    <a:lstStyle/>
                    <a:p>
                      <a:pPr marL="0" marR="0" indent="0" algn="ctr">
                        <a:spcBef>
                          <a:spcPts val="0"/>
                        </a:spcBef>
                        <a:spcAft>
                          <a:spcPts val="0"/>
                        </a:spcAft>
                      </a:pPr>
                      <a:r>
                        <a:rPr lang="en-US" sz="1600" dirty="0">
                          <a:solidFill>
                            <a:srgbClr val="000000"/>
                          </a:solidFill>
                          <a:effectLst/>
                          <a:latin typeface="Arial"/>
                          <a:ea typeface="Times New Roman"/>
                          <a:cs typeface="Times New Roman"/>
                        </a:rPr>
                        <a:t>27</a:t>
                      </a:r>
                      <a:endParaRPr lang="en-US" sz="2400" dirty="0">
                        <a:effectLst/>
                        <a:latin typeface="Book Antiqua"/>
                        <a:ea typeface="Times New Roman"/>
                        <a:cs typeface="Times New Roman"/>
                      </a:endParaRPr>
                    </a:p>
                  </a:txBody>
                  <a:tcPr marL="68580" marR="68580" marT="0" marB="0" anchor="ctr">
                    <a:lnL>
                      <a:noFill/>
                    </a:lnL>
                    <a:lnR>
                      <a:noFill/>
                    </a:lnR>
                    <a:lnT>
                      <a:noFill/>
                    </a:lnT>
                    <a:lnB>
                      <a:noFill/>
                    </a:lnB>
                  </a:tcPr>
                </a:tc>
                <a:tc>
                  <a:txBody>
                    <a:bodyPr/>
                    <a:lstStyle/>
                    <a:p>
                      <a:pPr marL="0" marR="0" indent="0" algn="ctr">
                        <a:spcBef>
                          <a:spcPts val="0"/>
                        </a:spcBef>
                        <a:spcAft>
                          <a:spcPts val="0"/>
                        </a:spcAft>
                      </a:pPr>
                      <a:r>
                        <a:rPr lang="en-US" sz="1600" dirty="0">
                          <a:solidFill>
                            <a:srgbClr val="000000"/>
                          </a:solidFill>
                          <a:effectLst/>
                          <a:latin typeface="Arial"/>
                          <a:ea typeface="Times New Roman"/>
                          <a:cs typeface="Times New Roman"/>
                        </a:rPr>
                        <a:t>16</a:t>
                      </a:r>
                      <a:endParaRPr lang="en-US" sz="2400" dirty="0">
                        <a:effectLst/>
                        <a:latin typeface="Book Antiqua"/>
                        <a:ea typeface="Times New Roman"/>
                        <a:cs typeface="Times New Roman"/>
                      </a:endParaRPr>
                    </a:p>
                  </a:txBody>
                  <a:tcPr marL="68580" marR="68580" marT="0" marB="0" anchor="ctr">
                    <a:lnL>
                      <a:noFill/>
                    </a:lnL>
                    <a:lnR>
                      <a:noFill/>
                    </a:lnR>
                    <a:lnT>
                      <a:noFill/>
                    </a:lnT>
                    <a:lnB>
                      <a:noFill/>
                    </a:lnB>
                  </a:tcPr>
                </a:tc>
                <a:tc>
                  <a:txBody>
                    <a:bodyPr/>
                    <a:lstStyle/>
                    <a:p>
                      <a:pPr marL="0" marR="0" indent="0" algn="ctr">
                        <a:spcBef>
                          <a:spcPts val="0"/>
                        </a:spcBef>
                        <a:spcAft>
                          <a:spcPts val="0"/>
                        </a:spcAft>
                      </a:pPr>
                      <a:r>
                        <a:rPr lang="en-US" sz="1600">
                          <a:solidFill>
                            <a:srgbClr val="000000"/>
                          </a:solidFill>
                          <a:effectLst/>
                          <a:latin typeface="Arial"/>
                          <a:ea typeface="Times New Roman"/>
                          <a:cs typeface="Times New Roman"/>
                        </a:rPr>
                        <a:t>17</a:t>
                      </a:r>
                      <a:endParaRPr lang="en-US" sz="2400">
                        <a:effectLst/>
                        <a:latin typeface="Book Antiqua"/>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1"/>
                  </a:ext>
                </a:extLst>
              </a:tr>
              <a:tr h="373402">
                <a:tc>
                  <a:txBody>
                    <a:bodyPr/>
                    <a:lstStyle/>
                    <a:p>
                      <a:pPr marL="0" marR="0" indent="0">
                        <a:spcBef>
                          <a:spcPts val="0"/>
                        </a:spcBef>
                        <a:spcAft>
                          <a:spcPts val="0"/>
                        </a:spcAft>
                      </a:pPr>
                      <a:r>
                        <a:rPr lang="en-US" sz="1600">
                          <a:solidFill>
                            <a:srgbClr val="000000"/>
                          </a:solidFill>
                          <a:effectLst/>
                          <a:latin typeface="Arial"/>
                          <a:ea typeface="Times New Roman"/>
                          <a:cs typeface="Times New Roman"/>
                        </a:rPr>
                        <a:t>Operating Earnings </a:t>
                      </a:r>
                      <a:endParaRPr lang="en-US" sz="2400">
                        <a:effectLst/>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C8B37D"/>
                    </a:solidFill>
                  </a:tcPr>
                </a:tc>
                <a:tc>
                  <a:txBody>
                    <a:bodyPr/>
                    <a:lstStyle/>
                    <a:p>
                      <a:pPr marL="0" marR="0" indent="0" algn="ctr">
                        <a:spcBef>
                          <a:spcPts val="0"/>
                        </a:spcBef>
                        <a:spcAft>
                          <a:spcPts val="0"/>
                        </a:spcAft>
                      </a:pPr>
                      <a:r>
                        <a:rPr lang="en-US" sz="1600">
                          <a:solidFill>
                            <a:srgbClr val="000000"/>
                          </a:solidFill>
                          <a:effectLst/>
                          <a:latin typeface="Arial"/>
                          <a:ea typeface="Times New Roman"/>
                          <a:cs typeface="Times New Roman"/>
                        </a:rPr>
                        <a:t>221</a:t>
                      </a:r>
                      <a:endParaRPr lang="en-US" sz="2400">
                        <a:effectLst/>
                        <a:latin typeface="Book Antiqua"/>
                        <a:ea typeface="Times New Roman"/>
                        <a:cs typeface="Times New Roman"/>
                      </a:endParaRPr>
                    </a:p>
                  </a:txBody>
                  <a:tcPr marL="68580" marR="68580" marT="0" marB="0" anchor="ctr">
                    <a:lnL>
                      <a:noFill/>
                    </a:lnL>
                    <a:lnR>
                      <a:noFill/>
                    </a:lnR>
                    <a:lnT>
                      <a:noFill/>
                    </a:lnT>
                    <a:lnB>
                      <a:noFill/>
                    </a:lnB>
                  </a:tcPr>
                </a:tc>
                <a:tc>
                  <a:txBody>
                    <a:bodyPr/>
                    <a:lstStyle/>
                    <a:p>
                      <a:pPr marL="0" marR="0" indent="0" algn="ctr">
                        <a:spcBef>
                          <a:spcPts val="0"/>
                        </a:spcBef>
                        <a:spcAft>
                          <a:spcPts val="0"/>
                        </a:spcAft>
                      </a:pPr>
                      <a:r>
                        <a:rPr lang="en-US" sz="1600" dirty="0">
                          <a:solidFill>
                            <a:srgbClr val="000000"/>
                          </a:solidFill>
                          <a:effectLst/>
                          <a:latin typeface="Arial"/>
                          <a:ea typeface="Times New Roman"/>
                          <a:cs typeface="Times New Roman"/>
                        </a:rPr>
                        <a:t>208</a:t>
                      </a:r>
                      <a:endParaRPr lang="en-US" sz="2400" dirty="0">
                        <a:effectLst/>
                        <a:latin typeface="Book Antiqua"/>
                        <a:ea typeface="Times New Roman"/>
                        <a:cs typeface="Times New Roman"/>
                      </a:endParaRPr>
                    </a:p>
                  </a:txBody>
                  <a:tcPr marL="68580" marR="68580" marT="0" marB="0" anchor="ctr">
                    <a:lnL>
                      <a:noFill/>
                    </a:lnL>
                    <a:lnR>
                      <a:noFill/>
                    </a:lnR>
                    <a:lnT>
                      <a:noFill/>
                    </a:lnT>
                    <a:lnB>
                      <a:noFill/>
                    </a:lnB>
                  </a:tcPr>
                </a:tc>
                <a:tc>
                  <a:txBody>
                    <a:bodyPr/>
                    <a:lstStyle/>
                    <a:p>
                      <a:pPr marL="0" marR="0" indent="0" algn="ctr">
                        <a:spcBef>
                          <a:spcPts val="0"/>
                        </a:spcBef>
                        <a:spcAft>
                          <a:spcPts val="0"/>
                        </a:spcAft>
                      </a:pPr>
                      <a:r>
                        <a:rPr lang="en-US" sz="1600" dirty="0">
                          <a:solidFill>
                            <a:srgbClr val="000000"/>
                          </a:solidFill>
                          <a:effectLst/>
                          <a:latin typeface="Arial"/>
                          <a:ea typeface="Times New Roman"/>
                          <a:cs typeface="Times New Roman"/>
                        </a:rPr>
                        <a:t>180</a:t>
                      </a:r>
                      <a:endParaRPr lang="en-US" sz="2400" dirty="0">
                        <a:effectLst/>
                        <a:latin typeface="Book Antiqua"/>
                        <a:ea typeface="Times New Roman"/>
                        <a:cs typeface="Times New Roman"/>
                      </a:endParaRPr>
                    </a:p>
                  </a:txBody>
                  <a:tcPr marL="68580" marR="68580" marT="0" marB="0" anchor="ctr">
                    <a:lnL>
                      <a:noFill/>
                    </a:lnL>
                    <a:lnR>
                      <a:noFill/>
                    </a:lnR>
                    <a:lnT>
                      <a:noFill/>
                    </a:lnT>
                    <a:lnB>
                      <a:noFill/>
                    </a:lnB>
                  </a:tcPr>
                </a:tc>
                <a:tc>
                  <a:txBody>
                    <a:bodyPr/>
                    <a:lstStyle/>
                    <a:p>
                      <a:pPr marL="0" marR="0" indent="0" algn="ctr">
                        <a:spcBef>
                          <a:spcPts val="0"/>
                        </a:spcBef>
                        <a:spcAft>
                          <a:spcPts val="0"/>
                        </a:spcAft>
                      </a:pPr>
                      <a:r>
                        <a:rPr lang="en-US" sz="1600">
                          <a:solidFill>
                            <a:srgbClr val="000000"/>
                          </a:solidFill>
                          <a:effectLst/>
                          <a:latin typeface="Arial"/>
                          <a:ea typeface="Times New Roman"/>
                          <a:cs typeface="Times New Roman"/>
                        </a:rPr>
                        <a:t>127</a:t>
                      </a:r>
                      <a:endParaRPr lang="en-US" sz="2400">
                        <a:effectLst/>
                        <a:latin typeface="Book Antiqua"/>
                        <a:ea typeface="Times New Roman"/>
                        <a:cs typeface="Times New Roman"/>
                      </a:endParaRPr>
                    </a:p>
                  </a:txBody>
                  <a:tcPr marL="68580" marR="68580" marT="0" marB="0" anchor="ctr">
                    <a:lnL>
                      <a:noFill/>
                    </a:lnL>
                    <a:lnR>
                      <a:noFill/>
                    </a:lnR>
                    <a:lnT>
                      <a:noFill/>
                    </a:lnT>
                    <a:lnB>
                      <a:noFill/>
                    </a:lnB>
                  </a:tcPr>
                </a:tc>
                <a:tc>
                  <a:txBody>
                    <a:bodyPr/>
                    <a:lstStyle/>
                    <a:p>
                      <a:pPr marL="0" marR="0" indent="0" algn="ctr">
                        <a:spcBef>
                          <a:spcPts val="0"/>
                        </a:spcBef>
                        <a:spcAft>
                          <a:spcPts val="0"/>
                        </a:spcAft>
                      </a:pPr>
                      <a:r>
                        <a:rPr lang="en-US" sz="1600" dirty="0">
                          <a:solidFill>
                            <a:srgbClr val="000000"/>
                          </a:solidFill>
                          <a:effectLst/>
                          <a:latin typeface="Arial"/>
                          <a:ea typeface="Times New Roman"/>
                          <a:cs typeface="Times New Roman"/>
                        </a:rPr>
                        <a:t>117</a:t>
                      </a:r>
                      <a:endParaRPr lang="en-US" sz="2400" dirty="0">
                        <a:effectLst/>
                        <a:latin typeface="Book Antiqua"/>
                        <a:ea typeface="Times New Roman"/>
                        <a:cs typeface="Times New Roman"/>
                      </a:endParaRPr>
                    </a:p>
                  </a:txBody>
                  <a:tcPr marL="68580" marR="68580" marT="0" marB="0" anchor="ctr">
                    <a:lnL>
                      <a:noFill/>
                    </a:lnL>
                    <a:lnR>
                      <a:noFill/>
                    </a:lnR>
                    <a:lnT>
                      <a:noFill/>
                    </a:lnT>
                    <a:lnB>
                      <a:noFill/>
                    </a:lnB>
                  </a:tcPr>
                </a:tc>
                <a:tc>
                  <a:txBody>
                    <a:bodyPr/>
                    <a:lstStyle/>
                    <a:p>
                      <a:pPr marL="0" marR="0" indent="0" algn="ctr">
                        <a:spcBef>
                          <a:spcPts val="0"/>
                        </a:spcBef>
                        <a:spcAft>
                          <a:spcPts val="0"/>
                        </a:spcAft>
                      </a:pPr>
                      <a:r>
                        <a:rPr lang="en-US" sz="1600" dirty="0">
                          <a:solidFill>
                            <a:srgbClr val="000000"/>
                          </a:solidFill>
                          <a:effectLst/>
                          <a:latin typeface="Arial"/>
                          <a:ea typeface="Times New Roman"/>
                          <a:cs typeface="Times New Roman"/>
                        </a:rPr>
                        <a:t>100</a:t>
                      </a:r>
                      <a:endParaRPr lang="en-US" sz="2400" dirty="0">
                        <a:effectLst/>
                        <a:latin typeface="Book Antiqua"/>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2"/>
                  </a:ext>
                </a:extLst>
              </a:tr>
              <a:tr h="576064">
                <a:tc>
                  <a:txBody>
                    <a:bodyPr/>
                    <a:lstStyle/>
                    <a:p>
                      <a:pPr marL="0" marR="0" indent="0">
                        <a:spcBef>
                          <a:spcPts val="0"/>
                        </a:spcBef>
                        <a:spcAft>
                          <a:spcPts val="0"/>
                        </a:spcAft>
                      </a:pPr>
                      <a:r>
                        <a:rPr lang="en-US" sz="1600" b="1" dirty="0">
                          <a:solidFill>
                            <a:srgbClr val="000000"/>
                          </a:solidFill>
                          <a:effectLst/>
                          <a:latin typeface="Arial"/>
                          <a:ea typeface="Times New Roman"/>
                          <a:cs typeface="Times New Roman"/>
                        </a:rPr>
                        <a:t>% Impact on Operating Earnings </a:t>
                      </a:r>
                      <a:endParaRPr lang="en-US" sz="2400" dirty="0">
                        <a:effectLst/>
                        <a:latin typeface="Book Antiqu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8B37D"/>
                    </a:solidFill>
                  </a:tcPr>
                </a:tc>
                <a:tc>
                  <a:txBody>
                    <a:bodyPr/>
                    <a:lstStyle/>
                    <a:p>
                      <a:pPr marL="0" marR="0" indent="0" algn="ctr">
                        <a:spcBef>
                          <a:spcPts val="0"/>
                        </a:spcBef>
                        <a:spcAft>
                          <a:spcPts val="0"/>
                        </a:spcAft>
                      </a:pPr>
                      <a:r>
                        <a:rPr lang="en-US" sz="1600" b="1">
                          <a:solidFill>
                            <a:srgbClr val="000000"/>
                          </a:solidFill>
                          <a:effectLst/>
                          <a:latin typeface="Arial"/>
                          <a:ea typeface="Times New Roman"/>
                          <a:cs typeface="Times New Roman"/>
                        </a:rPr>
                        <a:t>19%</a:t>
                      </a:r>
                      <a:endParaRPr lang="en-US" sz="2400">
                        <a:effectLst/>
                        <a:latin typeface="Book Antiqua"/>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600" b="1" dirty="0">
                          <a:solidFill>
                            <a:srgbClr val="000000"/>
                          </a:solidFill>
                          <a:effectLst/>
                          <a:latin typeface="Arial"/>
                          <a:ea typeface="Times New Roman"/>
                          <a:cs typeface="Times New Roman"/>
                        </a:rPr>
                        <a:t>20%</a:t>
                      </a:r>
                      <a:endParaRPr lang="en-US" sz="2400" dirty="0">
                        <a:effectLst/>
                        <a:latin typeface="Book Antiqua"/>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600" b="1" dirty="0">
                          <a:solidFill>
                            <a:srgbClr val="000000"/>
                          </a:solidFill>
                          <a:effectLst/>
                          <a:latin typeface="Arial"/>
                          <a:ea typeface="Times New Roman"/>
                          <a:cs typeface="Times New Roman"/>
                        </a:rPr>
                        <a:t>17%</a:t>
                      </a:r>
                      <a:endParaRPr lang="en-US" sz="2400" dirty="0">
                        <a:effectLst/>
                        <a:latin typeface="Book Antiqua"/>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600" b="1" dirty="0">
                          <a:solidFill>
                            <a:srgbClr val="000000"/>
                          </a:solidFill>
                          <a:effectLst/>
                          <a:latin typeface="Arial"/>
                          <a:ea typeface="Times New Roman"/>
                          <a:cs typeface="Times New Roman"/>
                        </a:rPr>
                        <a:t>27%</a:t>
                      </a:r>
                      <a:endParaRPr lang="en-US" sz="2400" dirty="0">
                        <a:effectLst/>
                        <a:latin typeface="Book Antiqua"/>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600" b="1" dirty="0">
                          <a:solidFill>
                            <a:srgbClr val="000000"/>
                          </a:solidFill>
                          <a:effectLst/>
                          <a:latin typeface="Arial"/>
                          <a:ea typeface="Times New Roman"/>
                          <a:cs typeface="Times New Roman"/>
                        </a:rPr>
                        <a:t>16%</a:t>
                      </a:r>
                      <a:endParaRPr lang="en-US" sz="2400" dirty="0">
                        <a:effectLst/>
                        <a:latin typeface="Book Antiqua"/>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600" b="1" dirty="0">
                          <a:solidFill>
                            <a:srgbClr val="000000"/>
                          </a:solidFill>
                          <a:effectLst/>
                          <a:latin typeface="Arial"/>
                          <a:ea typeface="Times New Roman"/>
                          <a:cs typeface="Times New Roman"/>
                        </a:rPr>
                        <a:t>21%</a:t>
                      </a:r>
                      <a:endParaRPr lang="en-US" sz="2400" dirty="0">
                        <a:effectLst/>
                        <a:latin typeface="Book Antiqua"/>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4137637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1"/>
          <p:cNvSpPr txBox="1">
            <a:spLocks/>
          </p:cNvSpPr>
          <p:nvPr/>
        </p:nvSpPr>
        <p:spPr bwMode="auto">
          <a:xfrm>
            <a:off x="331788" y="0"/>
            <a:ext cx="77454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CA" altLang="en-US" dirty="0">
                <a:solidFill>
                  <a:srgbClr val="460023"/>
                </a:solidFill>
              </a:rPr>
              <a:t>Veritas</a:t>
            </a:r>
          </a:p>
        </p:txBody>
      </p:sp>
      <p:sp>
        <p:nvSpPr>
          <p:cNvPr id="8" name="TextBox 7"/>
          <p:cNvSpPr txBox="1"/>
          <p:nvPr/>
        </p:nvSpPr>
        <p:spPr>
          <a:xfrm>
            <a:off x="611188" y="1176338"/>
            <a:ext cx="7770812" cy="4462462"/>
          </a:xfrm>
          <a:prstGeom prst="rect">
            <a:avLst/>
          </a:prstGeom>
          <a:noFill/>
        </p:spPr>
        <p:txBody>
          <a:bodyPr>
            <a:spAutoFit/>
          </a:bodyPr>
          <a:lstStyle/>
          <a:p>
            <a:pPr algn="ctr">
              <a:defRPr/>
            </a:pPr>
            <a:r>
              <a:rPr lang="en-CA" sz="3600" dirty="0">
                <a:cs typeface="Arial" charset="0"/>
              </a:rPr>
              <a:t>Independent</a:t>
            </a:r>
          </a:p>
          <a:p>
            <a:pPr algn="ctr">
              <a:defRPr/>
            </a:pPr>
            <a:r>
              <a:rPr lang="en-CA" sz="3600" dirty="0">
                <a:cs typeface="Arial" charset="0"/>
              </a:rPr>
              <a:t>Employee owned</a:t>
            </a:r>
          </a:p>
          <a:p>
            <a:pPr algn="ctr">
              <a:defRPr/>
            </a:pPr>
            <a:r>
              <a:rPr lang="en-CA" sz="3600" dirty="0">
                <a:cs typeface="Arial" charset="0"/>
              </a:rPr>
              <a:t>In-depth </a:t>
            </a:r>
          </a:p>
          <a:p>
            <a:pPr algn="ctr">
              <a:defRPr/>
            </a:pPr>
            <a:r>
              <a:rPr lang="en-CA" sz="3600" dirty="0">
                <a:cs typeface="Arial" charset="0"/>
              </a:rPr>
              <a:t>Experienced</a:t>
            </a:r>
          </a:p>
          <a:p>
            <a:pPr marL="571500" indent="-571500">
              <a:buFont typeface="Arial" pitchFamily="34" charset="0"/>
              <a:buChar char="•"/>
              <a:defRPr/>
            </a:pPr>
            <a:endParaRPr lang="en-CA" sz="3200" dirty="0">
              <a:cs typeface="Arial" charset="0"/>
            </a:endParaRPr>
          </a:p>
          <a:p>
            <a:pPr algn="ctr">
              <a:defRPr/>
            </a:pPr>
            <a:r>
              <a:rPr lang="en-CA" sz="3600" dirty="0">
                <a:cs typeface="Arial" charset="0"/>
              </a:rPr>
              <a:t>We tell the truth, </a:t>
            </a:r>
          </a:p>
          <a:p>
            <a:pPr algn="ctr">
              <a:defRPr/>
            </a:pPr>
            <a:r>
              <a:rPr lang="en-CA" sz="3600" dirty="0">
                <a:cs typeface="Arial" charset="0"/>
              </a:rPr>
              <a:t>not what management or </a:t>
            </a:r>
          </a:p>
          <a:p>
            <a:pPr algn="ctr">
              <a:defRPr/>
            </a:pPr>
            <a:r>
              <a:rPr lang="en-CA" sz="3600" dirty="0">
                <a:cs typeface="Arial" charset="0"/>
              </a:rPr>
              <a:t>the market wants to hear</a:t>
            </a:r>
            <a:endParaRPr lang="en-CA" dirty="0">
              <a:cs typeface="Arial" charset="0"/>
            </a:endParaRPr>
          </a:p>
        </p:txBody>
      </p:sp>
      <p:sp>
        <p:nvSpPr>
          <p:cNvPr id="12292" name="Slide Number Placeholder 1"/>
          <p:cNvSpPr>
            <a:spLocks noGrp="1"/>
          </p:cNvSpPr>
          <p:nvPr>
            <p:ph type="sldNum" sz="quarter" idx="11"/>
          </p:nvPr>
        </p:nvSpPr>
        <p:spPr bwMode="auto">
          <a:xfrm>
            <a:off x="6553200" y="62642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fld id="{2FF2CE66-6A29-4B07-9340-E434EA3C8463}" type="slidenum">
              <a:rPr lang="en-CA" altLang="en-US" sz="1200" smtClean="0">
                <a:solidFill>
                  <a:srgbClr val="460023"/>
                </a:solidFill>
                <a:cs typeface="Arial" pitchFamily="34" charset="0"/>
              </a:rPr>
              <a:pPr algn="r" eaLnBrk="1" hangingPunct="1">
                <a:spcBef>
                  <a:spcPct val="0"/>
                </a:spcBef>
                <a:buFontTx/>
                <a:buNone/>
              </a:pPr>
              <a:t>3</a:t>
            </a:fld>
            <a:endParaRPr lang="en-CA" altLang="en-US" sz="1200" dirty="0">
              <a:solidFill>
                <a:srgbClr val="460023"/>
              </a:solidFill>
              <a:cs typeface="Arial" pitchFamily="34" charset="0"/>
            </a:endParaRPr>
          </a:p>
        </p:txBody>
      </p:sp>
    </p:spTree>
    <p:extLst>
      <p:ext uri="{BB962C8B-B14F-4D97-AF65-F5344CB8AC3E}">
        <p14:creationId xmlns:p14="http://schemas.microsoft.com/office/powerpoint/2010/main" val="37833820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369221" y="24513"/>
            <a:ext cx="8883299"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3200" dirty="0">
                <a:solidFill>
                  <a:srgbClr val="460023"/>
                </a:solidFill>
              </a:rPr>
              <a:t>Asset Impairments</a:t>
            </a:r>
          </a:p>
        </p:txBody>
      </p:sp>
      <p:sp>
        <p:nvSpPr>
          <p:cNvPr id="2" name="Rectangle 1"/>
          <p:cNvSpPr/>
          <p:nvPr/>
        </p:nvSpPr>
        <p:spPr>
          <a:xfrm>
            <a:off x="168901" y="1052736"/>
            <a:ext cx="8612049" cy="4601260"/>
          </a:xfrm>
          <a:prstGeom prst="rect">
            <a:avLst/>
          </a:prstGeom>
        </p:spPr>
        <p:txBody>
          <a:bodyPr wrap="square">
            <a:spAutoFit/>
          </a:bodyPr>
          <a:lstStyle/>
          <a:p>
            <a:pPr marL="342900" indent="-342900">
              <a:buFont typeface="Arial" panose="020B0604020202020204" pitchFamily="34" charset="0"/>
              <a:buChar char="•"/>
              <a:defRPr/>
            </a:pPr>
            <a:r>
              <a:rPr lang="en-CA" sz="2300" dirty="0"/>
              <a:t>Asset impairments represent real loss.</a:t>
            </a:r>
          </a:p>
          <a:p>
            <a:pPr marL="342900" indent="-342900">
              <a:buFont typeface="Arial" panose="020B0604020202020204" pitchFamily="34" charset="0"/>
              <a:buChar char="•"/>
              <a:defRPr/>
            </a:pPr>
            <a:endParaRPr lang="en-CA" sz="1000" dirty="0"/>
          </a:p>
          <a:p>
            <a:pPr marL="342900" indent="-342900">
              <a:buFont typeface="Arial" panose="020B0604020202020204" pitchFamily="34" charset="0"/>
              <a:buChar char="•"/>
              <a:defRPr/>
            </a:pPr>
            <a:r>
              <a:rPr lang="en-CA" sz="2300" dirty="0"/>
              <a:t>Capital misallocation is a real business cost and can be incorporated into financial models.</a:t>
            </a:r>
          </a:p>
          <a:p>
            <a:pPr marL="342900" indent="-342900">
              <a:buFont typeface="Arial" panose="020B0604020202020204" pitchFamily="34" charset="0"/>
              <a:buChar char="•"/>
              <a:defRPr/>
            </a:pPr>
            <a:endParaRPr lang="en-CA" sz="1000" dirty="0"/>
          </a:p>
          <a:p>
            <a:pPr marL="342900" indent="-342900">
              <a:buFont typeface="Arial" panose="020B0604020202020204" pitchFamily="34" charset="0"/>
              <a:buChar char="•"/>
              <a:defRPr/>
            </a:pPr>
            <a:r>
              <a:rPr lang="en-CA" sz="2300" dirty="0"/>
              <a:t>Investors can gauge the size of the impact by comparing the impairment to the current share price.  Had the asset </a:t>
            </a:r>
            <a:r>
              <a:rPr lang="en-CA" sz="2300" b="1" u="sng" dirty="0"/>
              <a:t>not</a:t>
            </a:r>
            <a:r>
              <a:rPr lang="en-CA" sz="2300" dirty="0"/>
              <a:t> been purchased, the company would have cash on hand and be worth more </a:t>
            </a:r>
            <a:r>
              <a:rPr lang="en-CA" sz="2300" b="1" u="sng" dirty="0"/>
              <a:t>today</a:t>
            </a:r>
          </a:p>
          <a:p>
            <a:pPr marL="342900" indent="-342900">
              <a:buFont typeface="Arial" panose="020B0604020202020204" pitchFamily="34" charset="0"/>
              <a:buChar char="•"/>
              <a:defRPr/>
            </a:pPr>
            <a:endParaRPr lang="en-CA" sz="1000" b="1" u="sng" dirty="0"/>
          </a:p>
          <a:p>
            <a:pPr marL="342900" indent="-342900">
              <a:buFont typeface="Arial" panose="020B0604020202020204" pitchFamily="34" charset="0"/>
              <a:buChar char="•"/>
              <a:defRPr/>
            </a:pPr>
            <a:r>
              <a:rPr lang="en-CA" sz="2300" b="1" dirty="0"/>
              <a:t>Kinross Red Back example</a:t>
            </a:r>
            <a:r>
              <a:rPr lang="en-CA" sz="2300" dirty="0"/>
              <a:t>:</a:t>
            </a:r>
          </a:p>
          <a:p>
            <a:pPr marL="342900" indent="-342900">
              <a:buFont typeface="Arial" panose="020B0604020202020204" pitchFamily="34" charset="0"/>
              <a:buChar char="•"/>
              <a:defRPr/>
            </a:pPr>
            <a:endParaRPr lang="en-CA" sz="1000" dirty="0"/>
          </a:p>
          <a:p>
            <a:pPr marL="800100" lvl="1" indent="-342900">
              <a:buFont typeface="Arial" panose="020B0604020202020204" pitchFamily="34" charset="0"/>
              <a:buChar char="•"/>
              <a:defRPr/>
            </a:pPr>
            <a:r>
              <a:rPr lang="en-CA" sz="2300" dirty="0"/>
              <a:t>Kinross bought Red Back in 2010 and subsequently wrote down ~US$7.5B of a ~US$8.7B acquisition.</a:t>
            </a:r>
          </a:p>
          <a:p>
            <a:pPr marL="800100" lvl="1" indent="-342900">
              <a:buFont typeface="Arial" panose="020B0604020202020204" pitchFamily="34" charset="0"/>
              <a:buChar char="•"/>
              <a:defRPr/>
            </a:pPr>
            <a:r>
              <a:rPr lang="en-CA" sz="2300" dirty="0"/>
              <a:t>Current market capitalization of Kinross: ~US$5.2B</a:t>
            </a:r>
          </a:p>
        </p:txBody>
      </p:sp>
      <p:sp>
        <p:nvSpPr>
          <p:cNvPr id="3" name="Slide Number Placeholder 2"/>
          <p:cNvSpPr>
            <a:spLocks noGrp="1"/>
          </p:cNvSpPr>
          <p:nvPr>
            <p:ph type="sldNum" sz="quarter" idx="12"/>
          </p:nvPr>
        </p:nvSpPr>
        <p:spPr/>
        <p:txBody>
          <a:bodyPr/>
          <a:lstStyle/>
          <a:p>
            <a:fld id="{4921045B-2399-48EF-9B5B-688BEF185654}" type="slidenum">
              <a:rPr lang="en-CA" smtClean="0"/>
              <a:t>30</a:t>
            </a:fld>
            <a:endParaRPr lang="en-CA" dirty="0"/>
          </a:p>
        </p:txBody>
      </p:sp>
    </p:spTree>
    <p:extLst>
      <p:ext uri="{BB962C8B-B14F-4D97-AF65-F5344CB8AC3E}">
        <p14:creationId xmlns:p14="http://schemas.microsoft.com/office/powerpoint/2010/main" val="3470676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179512" y="24513"/>
            <a:ext cx="8883299"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3200" dirty="0">
                <a:solidFill>
                  <a:srgbClr val="460023"/>
                </a:solidFill>
              </a:rPr>
              <a:t>Asset Impairments – Valuation Considerations</a:t>
            </a:r>
          </a:p>
        </p:txBody>
      </p:sp>
      <p:sp>
        <p:nvSpPr>
          <p:cNvPr id="2" name="Rectangle 1"/>
          <p:cNvSpPr/>
          <p:nvPr/>
        </p:nvSpPr>
        <p:spPr>
          <a:xfrm>
            <a:off x="208422" y="944136"/>
            <a:ext cx="8612049" cy="5509200"/>
          </a:xfrm>
          <a:prstGeom prst="rect">
            <a:avLst/>
          </a:prstGeom>
        </p:spPr>
        <p:txBody>
          <a:bodyPr wrap="square">
            <a:spAutoFit/>
          </a:bodyPr>
          <a:lstStyle/>
          <a:p>
            <a:pPr marL="342900" indent="-342900">
              <a:buFont typeface="Arial" panose="020B0604020202020204" pitchFamily="34" charset="0"/>
              <a:buChar char="•"/>
              <a:defRPr/>
            </a:pPr>
            <a:r>
              <a:rPr lang="en-CA" dirty="0"/>
              <a:t>Should investors build capital misallocation costs into their valuation?  Things to consider:</a:t>
            </a:r>
          </a:p>
          <a:p>
            <a:pPr marL="457200" indent="-457200">
              <a:buFont typeface="+mj-lt"/>
              <a:buAutoNum type="arabicPeriod"/>
              <a:defRPr/>
            </a:pPr>
            <a:endParaRPr lang="en-CA" sz="1000" dirty="0"/>
          </a:p>
          <a:p>
            <a:pPr marL="457200" indent="-457200">
              <a:buFont typeface="+mj-lt"/>
              <a:buAutoNum type="arabicPeriod"/>
              <a:defRPr/>
            </a:pPr>
            <a:r>
              <a:rPr lang="en-CA" dirty="0"/>
              <a:t>Are the people who approved the asset acquisition still in place?</a:t>
            </a:r>
          </a:p>
          <a:p>
            <a:pPr marL="457200" indent="-457200">
              <a:buFont typeface="+mj-lt"/>
              <a:buAutoNum type="arabicPeriod"/>
              <a:defRPr/>
            </a:pPr>
            <a:endParaRPr lang="en-CA" sz="1000" dirty="0"/>
          </a:p>
          <a:p>
            <a:pPr marL="457200" indent="-457200">
              <a:buFont typeface="+mj-lt"/>
              <a:buAutoNum type="arabicPeriod"/>
              <a:defRPr/>
            </a:pPr>
            <a:r>
              <a:rPr lang="en-CA" dirty="0"/>
              <a:t>Do the people who approved the asset acquisition have a track record of asset impairments?</a:t>
            </a:r>
          </a:p>
          <a:p>
            <a:pPr marL="457200" indent="-457200">
              <a:buFont typeface="+mj-lt"/>
              <a:buAutoNum type="arabicPeriod"/>
              <a:defRPr/>
            </a:pPr>
            <a:endParaRPr lang="en-CA" sz="1000" dirty="0"/>
          </a:p>
          <a:p>
            <a:pPr marL="457200" indent="-457200">
              <a:buFont typeface="+mj-lt"/>
              <a:buAutoNum type="arabicPeriod"/>
              <a:defRPr/>
            </a:pPr>
            <a:r>
              <a:rPr lang="en-CA" dirty="0"/>
              <a:t>Has the company produced returns on equity/capital, using GAAP net income (which incorporates the cost of asset impairments), which are above the investors’ hurdle rate, cumulatively over the last 10 years? How do those returns compare to peers?</a:t>
            </a:r>
          </a:p>
          <a:p>
            <a:pPr marL="457200" indent="-457200">
              <a:buFont typeface="+mj-lt"/>
              <a:buAutoNum type="arabicPeriod"/>
              <a:defRPr/>
            </a:pPr>
            <a:endParaRPr lang="en-CA" sz="1000" dirty="0"/>
          </a:p>
          <a:p>
            <a:pPr marL="457200" indent="-457200">
              <a:buFont typeface="+mj-lt"/>
              <a:buAutoNum type="arabicPeriod"/>
              <a:defRPr/>
            </a:pPr>
            <a:r>
              <a:rPr lang="en-CA" dirty="0"/>
              <a:t>Has management addressed the impairment with shareholders directly and taken ownership of the decision or do they couch it in the language of non-cash, non-recurring, etc?</a:t>
            </a:r>
          </a:p>
          <a:p>
            <a:pPr marL="457200" indent="-457200">
              <a:buFont typeface="+mj-lt"/>
              <a:buAutoNum type="arabicPeriod"/>
              <a:defRPr/>
            </a:pPr>
            <a:endParaRPr lang="en-CA" sz="1000" dirty="0"/>
          </a:p>
          <a:p>
            <a:pPr marL="457200" indent="-457200">
              <a:buFont typeface="+mj-lt"/>
              <a:buAutoNum type="arabicPeriod"/>
              <a:defRPr/>
            </a:pPr>
            <a:r>
              <a:rPr lang="en-CA" dirty="0"/>
              <a:t>Is the impairment due to volatile economics of the industry, and therefore potentially temporary in nature? (e.g. commodity businesses)?</a:t>
            </a:r>
          </a:p>
          <a:p>
            <a:pPr marL="457200" indent="-457200">
              <a:buFont typeface="+mj-lt"/>
              <a:buAutoNum type="arabicPeriod"/>
              <a:defRPr/>
            </a:pPr>
            <a:endParaRPr lang="en-CA" sz="1000" dirty="0"/>
          </a:p>
          <a:p>
            <a:pPr marL="457200" indent="-457200">
              <a:buFont typeface="+mj-lt"/>
              <a:buAutoNum type="arabicPeriod"/>
              <a:defRPr/>
            </a:pPr>
            <a:r>
              <a:rPr lang="en-CA" dirty="0"/>
              <a:t>Has the company changed its processes related to investment projects?</a:t>
            </a:r>
          </a:p>
          <a:p>
            <a:pPr marL="457200" indent="-457200">
              <a:buFont typeface="+mj-lt"/>
              <a:buAutoNum type="arabicPeriod"/>
              <a:defRPr/>
            </a:pPr>
            <a:endParaRPr lang="en-CA" sz="1600" dirty="0"/>
          </a:p>
          <a:p>
            <a:pPr marL="342900" indent="-342900">
              <a:buFont typeface="Arial" panose="020B0604020202020204" pitchFamily="34" charset="0"/>
              <a:buChar char="•"/>
              <a:defRPr/>
            </a:pPr>
            <a:endParaRPr lang="en-CA" sz="1600" dirty="0"/>
          </a:p>
        </p:txBody>
      </p:sp>
      <p:sp>
        <p:nvSpPr>
          <p:cNvPr id="3" name="Slide Number Placeholder 2"/>
          <p:cNvSpPr>
            <a:spLocks noGrp="1"/>
          </p:cNvSpPr>
          <p:nvPr>
            <p:ph type="sldNum" sz="quarter" idx="12"/>
          </p:nvPr>
        </p:nvSpPr>
        <p:spPr/>
        <p:txBody>
          <a:bodyPr/>
          <a:lstStyle/>
          <a:p>
            <a:fld id="{4921045B-2399-48EF-9B5B-688BEF185654}" type="slidenum">
              <a:rPr lang="en-CA" smtClean="0"/>
              <a:t>31</a:t>
            </a:fld>
            <a:endParaRPr lang="en-CA" dirty="0"/>
          </a:p>
        </p:txBody>
      </p:sp>
    </p:spTree>
    <p:extLst>
      <p:ext uri="{BB962C8B-B14F-4D97-AF65-F5344CB8AC3E}">
        <p14:creationId xmlns:p14="http://schemas.microsoft.com/office/powerpoint/2010/main" val="786454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179512" y="-27384"/>
            <a:ext cx="8883299"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3200" dirty="0">
                <a:solidFill>
                  <a:srgbClr val="460023"/>
                </a:solidFill>
              </a:rPr>
              <a:t>Non-Recurring Expenses – Bell Canada</a:t>
            </a:r>
          </a:p>
        </p:txBody>
      </p:sp>
      <p:sp>
        <p:nvSpPr>
          <p:cNvPr id="2" name="Rectangle 1"/>
          <p:cNvSpPr/>
          <p:nvPr/>
        </p:nvSpPr>
        <p:spPr>
          <a:xfrm>
            <a:off x="166077" y="4539024"/>
            <a:ext cx="8747673" cy="1554272"/>
          </a:xfrm>
          <a:prstGeom prst="rect">
            <a:avLst/>
          </a:prstGeom>
        </p:spPr>
        <p:txBody>
          <a:bodyPr wrap="square">
            <a:spAutoFit/>
          </a:bodyPr>
          <a:lstStyle/>
          <a:p>
            <a:pPr marL="342900" indent="-342900">
              <a:buFont typeface="Arial" panose="020B0604020202020204" pitchFamily="34" charset="0"/>
              <a:buChar char="•"/>
              <a:defRPr/>
            </a:pPr>
            <a:r>
              <a:rPr lang="en-CA" sz="1500" dirty="0"/>
              <a:t>BCE states “We use adjusted EBITDA and adjusted EBITDA margin to evaluate the performance of our businesses as they reflect their </a:t>
            </a:r>
            <a:r>
              <a:rPr lang="en-CA" sz="1500" b="1" u="sng" dirty="0"/>
              <a:t>ongoing profitability.</a:t>
            </a:r>
            <a:r>
              <a:rPr lang="en-CA" sz="1500" dirty="0"/>
              <a:t>”</a:t>
            </a:r>
          </a:p>
          <a:p>
            <a:pPr marL="342900" indent="-342900">
              <a:buFont typeface="Arial" panose="020B0604020202020204" pitchFamily="34" charset="0"/>
              <a:buChar char="•"/>
              <a:defRPr/>
            </a:pPr>
            <a:endParaRPr lang="en-CA" sz="1000" dirty="0"/>
          </a:p>
          <a:p>
            <a:pPr marL="342900" indent="-342900">
              <a:buFont typeface="Arial" panose="020B0604020202020204" pitchFamily="34" charset="0"/>
              <a:buChar char="•"/>
              <a:defRPr/>
            </a:pPr>
            <a:r>
              <a:rPr lang="en-CA" sz="1500" dirty="0"/>
              <a:t>If a company incurs an expense every year for 5 years, isn’t that part of ‘ongoing profitability’?</a:t>
            </a:r>
          </a:p>
          <a:p>
            <a:pPr marL="342900" indent="-342900">
              <a:buFont typeface="Arial" panose="020B0604020202020204" pitchFamily="34" charset="0"/>
              <a:buChar char="•"/>
              <a:defRPr/>
            </a:pPr>
            <a:endParaRPr lang="en-CA" sz="1000" dirty="0"/>
          </a:p>
          <a:p>
            <a:pPr marL="342900" indent="-342900">
              <a:buFont typeface="Arial" panose="020B0604020202020204" pitchFamily="34" charset="0"/>
              <a:buChar char="•"/>
              <a:defRPr/>
            </a:pPr>
            <a:r>
              <a:rPr lang="en-CA" sz="1500" dirty="0"/>
              <a:t>Part of the severance costs are for the wireline business, which is declining.  How are restructuring costs for a declining business not part of ongoing operations?</a:t>
            </a:r>
          </a:p>
        </p:txBody>
      </p:sp>
      <p:sp>
        <p:nvSpPr>
          <p:cNvPr id="3" name="Slide Number Placeholder 2"/>
          <p:cNvSpPr>
            <a:spLocks noGrp="1"/>
          </p:cNvSpPr>
          <p:nvPr>
            <p:ph type="sldNum" sz="quarter" idx="12"/>
          </p:nvPr>
        </p:nvSpPr>
        <p:spPr/>
        <p:txBody>
          <a:bodyPr/>
          <a:lstStyle/>
          <a:p>
            <a:fld id="{4921045B-2399-48EF-9B5B-688BEF185654}" type="slidenum">
              <a:rPr lang="en-CA" smtClean="0"/>
              <a:t>32</a:t>
            </a:fld>
            <a:endParaRPr lang="en-CA" dirty="0"/>
          </a:p>
        </p:txBody>
      </p:sp>
      <p:graphicFrame>
        <p:nvGraphicFramePr>
          <p:cNvPr id="7" name="Table 6"/>
          <p:cNvGraphicFramePr>
            <a:graphicFrameLocks noGrp="1"/>
          </p:cNvGraphicFramePr>
          <p:nvPr>
            <p:extLst>
              <p:ext uri="{D42A27DB-BD31-4B8C-83A1-F6EECF244321}">
                <p14:modId xmlns:p14="http://schemas.microsoft.com/office/powerpoint/2010/main" val="3093900714"/>
              </p:ext>
            </p:extLst>
          </p:nvPr>
        </p:nvGraphicFramePr>
        <p:xfrm>
          <a:off x="457199" y="821965"/>
          <a:ext cx="8229602" cy="3626527"/>
        </p:xfrm>
        <a:graphic>
          <a:graphicData uri="http://schemas.openxmlformats.org/drawingml/2006/table">
            <a:tbl>
              <a:tblPr/>
              <a:tblGrid>
                <a:gridCol w="575413">
                  <a:extLst>
                    <a:ext uri="{9D8B030D-6E8A-4147-A177-3AD203B41FA5}">
                      <a16:colId xmlns="" xmlns:a16="http://schemas.microsoft.com/office/drawing/2014/main" val="2199571894"/>
                    </a:ext>
                  </a:extLst>
                </a:gridCol>
                <a:gridCol w="575413">
                  <a:extLst>
                    <a:ext uri="{9D8B030D-6E8A-4147-A177-3AD203B41FA5}">
                      <a16:colId xmlns="" xmlns:a16="http://schemas.microsoft.com/office/drawing/2014/main" val="2994588782"/>
                    </a:ext>
                  </a:extLst>
                </a:gridCol>
                <a:gridCol w="3551374">
                  <a:extLst>
                    <a:ext uri="{9D8B030D-6E8A-4147-A177-3AD203B41FA5}">
                      <a16:colId xmlns="" xmlns:a16="http://schemas.microsoft.com/office/drawing/2014/main" val="1153256789"/>
                    </a:ext>
                  </a:extLst>
                </a:gridCol>
                <a:gridCol w="695291">
                  <a:extLst>
                    <a:ext uri="{9D8B030D-6E8A-4147-A177-3AD203B41FA5}">
                      <a16:colId xmlns="" xmlns:a16="http://schemas.microsoft.com/office/drawing/2014/main" val="2033828252"/>
                    </a:ext>
                  </a:extLst>
                </a:gridCol>
                <a:gridCol w="695291">
                  <a:extLst>
                    <a:ext uri="{9D8B030D-6E8A-4147-A177-3AD203B41FA5}">
                      <a16:colId xmlns="" xmlns:a16="http://schemas.microsoft.com/office/drawing/2014/main" val="4129517524"/>
                    </a:ext>
                  </a:extLst>
                </a:gridCol>
                <a:gridCol w="695291">
                  <a:extLst>
                    <a:ext uri="{9D8B030D-6E8A-4147-A177-3AD203B41FA5}">
                      <a16:colId xmlns="" xmlns:a16="http://schemas.microsoft.com/office/drawing/2014/main" val="4179647562"/>
                    </a:ext>
                  </a:extLst>
                </a:gridCol>
                <a:gridCol w="695291">
                  <a:extLst>
                    <a:ext uri="{9D8B030D-6E8A-4147-A177-3AD203B41FA5}">
                      <a16:colId xmlns="" xmlns:a16="http://schemas.microsoft.com/office/drawing/2014/main" val="227111154"/>
                    </a:ext>
                  </a:extLst>
                </a:gridCol>
                <a:gridCol w="746238">
                  <a:extLst>
                    <a:ext uri="{9D8B030D-6E8A-4147-A177-3AD203B41FA5}">
                      <a16:colId xmlns="" xmlns:a16="http://schemas.microsoft.com/office/drawing/2014/main" val="2976064397"/>
                    </a:ext>
                  </a:extLst>
                </a:gridCol>
              </a:tblGrid>
              <a:tr h="311309">
                <a:tc>
                  <a:txBody>
                    <a:bodyPr/>
                    <a:lstStyle/>
                    <a:p>
                      <a:pPr algn="l" fontAlgn="b"/>
                      <a:endParaRPr lang="en-CA" sz="1700" b="1" i="0" u="none" strike="noStrike" dirty="0">
                        <a:solidFill>
                          <a:srgbClr val="FFFFFF"/>
                        </a:solidFill>
                        <a:effectLst/>
                        <a:latin typeface="Calibri" panose="020F0502020204030204" pitchFamily="34" charset="0"/>
                      </a:endParaRPr>
                    </a:p>
                  </a:txBody>
                  <a:tcPr marL="8997" marR="8997" marT="8997" marB="43187"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60023"/>
                    </a:solidFill>
                  </a:tcPr>
                </a:tc>
                <a:tc>
                  <a:txBody>
                    <a:bodyPr/>
                    <a:lstStyle/>
                    <a:p>
                      <a:pPr algn="l" fontAlgn="b"/>
                      <a:endParaRPr lang="en-CA" sz="1700" b="1" i="0" u="none" strike="noStrike">
                        <a:solidFill>
                          <a:srgbClr val="FFFFFF"/>
                        </a:solidFill>
                        <a:effectLst/>
                        <a:latin typeface="Calibri" panose="020F0502020204030204" pitchFamily="34" charset="0"/>
                      </a:endParaRPr>
                    </a:p>
                  </a:txBody>
                  <a:tcPr marL="8997" marR="8997" marT="8997" marB="43187"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60023"/>
                    </a:solidFill>
                  </a:tcPr>
                </a:tc>
                <a:tc>
                  <a:txBody>
                    <a:bodyPr/>
                    <a:lstStyle/>
                    <a:p>
                      <a:pPr algn="l" fontAlgn="b"/>
                      <a:endParaRPr lang="en-CA" sz="1700" b="1" i="0" u="none" strike="noStrike">
                        <a:solidFill>
                          <a:srgbClr val="FFFFFF"/>
                        </a:solidFill>
                        <a:effectLst/>
                        <a:latin typeface="Calibri" panose="020F0502020204030204" pitchFamily="34" charset="0"/>
                      </a:endParaRPr>
                    </a:p>
                  </a:txBody>
                  <a:tcPr marL="8997" marR="8997" marT="8997" marB="43187"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60023"/>
                    </a:solidFill>
                  </a:tcPr>
                </a:tc>
                <a:tc>
                  <a:txBody>
                    <a:bodyPr/>
                    <a:lstStyle/>
                    <a:p>
                      <a:pPr algn="ctr" fontAlgn="ctr"/>
                      <a:r>
                        <a:rPr lang="en-CA" sz="1700" b="1" i="0" u="none" strike="noStrike">
                          <a:solidFill>
                            <a:srgbClr val="FFFFFF"/>
                          </a:solidFill>
                          <a:effectLst/>
                          <a:latin typeface="Calibri" panose="020F0502020204030204" pitchFamily="34" charset="0"/>
                        </a:rPr>
                        <a:t>F11</a:t>
                      </a:r>
                    </a:p>
                  </a:txBody>
                  <a:tcPr marL="8997" marR="8997" marT="8997" marB="43187"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60023"/>
                    </a:solidFill>
                  </a:tcPr>
                </a:tc>
                <a:tc>
                  <a:txBody>
                    <a:bodyPr/>
                    <a:lstStyle/>
                    <a:p>
                      <a:pPr algn="ctr" fontAlgn="ctr"/>
                      <a:r>
                        <a:rPr lang="en-CA" sz="1700" b="1" i="0" u="none" strike="noStrike">
                          <a:solidFill>
                            <a:srgbClr val="FFFFFF"/>
                          </a:solidFill>
                          <a:effectLst/>
                          <a:latin typeface="Calibri" panose="020F0502020204030204" pitchFamily="34" charset="0"/>
                        </a:rPr>
                        <a:t>F12</a:t>
                      </a:r>
                    </a:p>
                  </a:txBody>
                  <a:tcPr marL="8997" marR="8997" marT="8997" marB="43187"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60023"/>
                    </a:solidFill>
                  </a:tcPr>
                </a:tc>
                <a:tc>
                  <a:txBody>
                    <a:bodyPr/>
                    <a:lstStyle/>
                    <a:p>
                      <a:pPr algn="ctr" fontAlgn="ctr"/>
                      <a:r>
                        <a:rPr lang="en-CA" sz="1700" b="1" i="0" u="none" strike="noStrike">
                          <a:solidFill>
                            <a:srgbClr val="FFFFFF"/>
                          </a:solidFill>
                          <a:effectLst/>
                          <a:latin typeface="Calibri" panose="020F0502020204030204" pitchFamily="34" charset="0"/>
                        </a:rPr>
                        <a:t>F13</a:t>
                      </a:r>
                    </a:p>
                  </a:txBody>
                  <a:tcPr marL="8997" marR="8997" marT="8997" marB="43187"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60023"/>
                    </a:solidFill>
                  </a:tcPr>
                </a:tc>
                <a:tc>
                  <a:txBody>
                    <a:bodyPr/>
                    <a:lstStyle/>
                    <a:p>
                      <a:pPr algn="ctr" fontAlgn="ctr"/>
                      <a:r>
                        <a:rPr lang="en-CA" sz="1700" b="1" i="0" u="none" strike="noStrike">
                          <a:solidFill>
                            <a:srgbClr val="FFFFFF"/>
                          </a:solidFill>
                          <a:effectLst/>
                          <a:latin typeface="Calibri" panose="020F0502020204030204" pitchFamily="34" charset="0"/>
                        </a:rPr>
                        <a:t>F14</a:t>
                      </a:r>
                    </a:p>
                  </a:txBody>
                  <a:tcPr marL="8997" marR="8997" marT="8997" marB="43187"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60023"/>
                    </a:solidFill>
                  </a:tcPr>
                </a:tc>
                <a:tc>
                  <a:txBody>
                    <a:bodyPr/>
                    <a:lstStyle/>
                    <a:p>
                      <a:pPr algn="ctr" fontAlgn="ctr"/>
                      <a:r>
                        <a:rPr lang="en-CA" sz="1700" b="1" i="0" u="none" strike="noStrike">
                          <a:solidFill>
                            <a:srgbClr val="FFFFFF"/>
                          </a:solidFill>
                          <a:effectLst/>
                          <a:latin typeface="Calibri" panose="020F0502020204030204" pitchFamily="34" charset="0"/>
                        </a:rPr>
                        <a:t>F15</a:t>
                      </a:r>
                    </a:p>
                  </a:txBody>
                  <a:tcPr marL="8997" marR="8997" marT="8997" marB="43187"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60023"/>
                    </a:solidFill>
                  </a:tcPr>
                </a:tc>
                <a:extLst>
                  <a:ext uri="{0D108BD9-81ED-4DB2-BD59-A6C34878D82A}">
                    <a16:rowId xmlns="" xmlns:a16="http://schemas.microsoft.com/office/drawing/2014/main" val="153604550"/>
                  </a:ext>
                </a:extLst>
              </a:tr>
              <a:tr h="279502">
                <a:tc gridSpan="3">
                  <a:txBody>
                    <a:bodyPr/>
                    <a:lstStyle/>
                    <a:p>
                      <a:pPr algn="l" fontAlgn="ctr"/>
                      <a:r>
                        <a:rPr lang="en-CA" sz="1400" b="0" i="0" u="none" strike="noStrike" dirty="0">
                          <a:solidFill>
                            <a:srgbClr val="000000"/>
                          </a:solidFill>
                          <a:effectLst/>
                          <a:latin typeface="Calibri" panose="020F0502020204030204" pitchFamily="34" charset="0"/>
                        </a:rPr>
                        <a:t>EBITDA, adjusted</a:t>
                      </a:r>
                    </a:p>
                  </a:txBody>
                  <a:tcPr marL="8997" marR="8997" marT="8997" marB="43187"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CA"/>
                    </a:p>
                  </a:txBody>
                  <a:tcPr/>
                </a:tc>
                <a:tc hMerge="1">
                  <a:txBody>
                    <a:bodyPr/>
                    <a:lstStyle/>
                    <a:p>
                      <a:endParaRPr lang="en-CA"/>
                    </a:p>
                  </a:txBody>
                  <a:tcPr/>
                </a:tc>
                <a:tc>
                  <a:txBody>
                    <a:bodyPr/>
                    <a:lstStyle/>
                    <a:p>
                      <a:pPr algn="r" fontAlgn="ctr"/>
                      <a:r>
                        <a:rPr lang="en-CA" sz="1400" b="0" i="0" u="none" strike="noStrike" dirty="0">
                          <a:solidFill>
                            <a:srgbClr val="000000"/>
                          </a:solidFill>
                          <a:effectLst/>
                          <a:latin typeface="Calibri" panose="020F0502020204030204" pitchFamily="34" charset="0"/>
                        </a:rPr>
                        <a:t> 7,629 </a:t>
                      </a:r>
                    </a:p>
                  </a:txBody>
                  <a:tcPr marL="8997" marR="8997" marT="8997" marB="43187"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CA" sz="1400" b="0" i="0" u="none" strike="noStrike">
                          <a:solidFill>
                            <a:srgbClr val="000000"/>
                          </a:solidFill>
                          <a:effectLst/>
                          <a:latin typeface="Calibri" panose="020F0502020204030204" pitchFamily="34" charset="0"/>
                        </a:rPr>
                        <a:t> 7,888 </a:t>
                      </a:r>
                    </a:p>
                  </a:txBody>
                  <a:tcPr marL="8997" marR="8997" marT="8997" marB="43187"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CA" sz="1400" b="0" i="0" u="none" strike="noStrike">
                          <a:solidFill>
                            <a:srgbClr val="000000"/>
                          </a:solidFill>
                          <a:effectLst/>
                          <a:latin typeface="Calibri" panose="020F0502020204030204" pitchFamily="34" charset="0"/>
                        </a:rPr>
                        <a:t> 8,089 </a:t>
                      </a:r>
                    </a:p>
                  </a:txBody>
                  <a:tcPr marL="8997" marR="8997" marT="8997" marB="43187"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CA" sz="1400" b="0" i="0" u="none" strike="noStrike">
                          <a:solidFill>
                            <a:srgbClr val="000000"/>
                          </a:solidFill>
                          <a:effectLst/>
                          <a:latin typeface="Calibri" panose="020F0502020204030204" pitchFamily="34" charset="0"/>
                        </a:rPr>
                        <a:t> 8,303 </a:t>
                      </a:r>
                    </a:p>
                  </a:txBody>
                  <a:tcPr marL="8997" marR="8997" marT="8997" marB="43187"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CA" sz="1400" b="0" i="0" u="none" strike="noStrike">
                          <a:solidFill>
                            <a:srgbClr val="000000"/>
                          </a:solidFill>
                          <a:effectLst/>
                          <a:latin typeface="Calibri" panose="020F0502020204030204" pitchFamily="34" charset="0"/>
                        </a:rPr>
                        <a:t> 8,551 </a:t>
                      </a:r>
                    </a:p>
                  </a:txBody>
                  <a:tcPr marL="8997" marR="8997" marT="8997" marB="43187"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3635247184"/>
                  </a:ext>
                </a:extLst>
              </a:tr>
              <a:tr h="268122">
                <a:tc gridSpan="2">
                  <a:txBody>
                    <a:bodyPr/>
                    <a:lstStyle/>
                    <a:p>
                      <a:pPr algn="l" fontAlgn="ctr"/>
                      <a:r>
                        <a:rPr lang="en-CA" sz="1400" b="1" i="0" u="none" strike="noStrike">
                          <a:solidFill>
                            <a:srgbClr val="000000"/>
                          </a:solidFill>
                          <a:effectLst/>
                          <a:latin typeface="Calibri" panose="020F0502020204030204" pitchFamily="34" charset="0"/>
                        </a:rPr>
                        <a:t>Adjustments:</a:t>
                      </a:r>
                    </a:p>
                  </a:txBody>
                  <a:tcPr marL="8997" marR="8997" marT="8997" marB="43187" anchor="ctr">
                    <a:lnL w="12700" cap="flat" cmpd="sng" algn="ctr">
                      <a:solidFill>
                        <a:srgbClr val="000000"/>
                      </a:solidFill>
                      <a:prstDash val="solid"/>
                      <a:round/>
                      <a:headEnd type="none" w="med" len="med"/>
                      <a:tailEnd type="none" w="med" len="med"/>
                    </a:lnL>
                    <a:lnR>
                      <a:noFill/>
                    </a:lnR>
                    <a:lnT>
                      <a:noFill/>
                    </a:lnT>
                    <a:lnB w="12700" cap="flat" cmpd="sng" algn="ctr">
                      <a:solidFill>
                        <a:srgbClr val="FF0000"/>
                      </a:solidFill>
                      <a:prstDash val="solid"/>
                      <a:round/>
                      <a:headEnd type="none" w="med" len="med"/>
                      <a:tailEnd type="none" w="med" len="med"/>
                    </a:lnB>
                  </a:tcPr>
                </a:tc>
                <a:tc hMerge="1">
                  <a:txBody>
                    <a:bodyPr/>
                    <a:lstStyle/>
                    <a:p>
                      <a:endParaRPr lang="en-CA"/>
                    </a:p>
                  </a:txBody>
                  <a:tcPr/>
                </a:tc>
                <a:tc>
                  <a:txBody>
                    <a:bodyPr/>
                    <a:lstStyle/>
                    <a:p>
                      <a:pPr algn="l" fontAlgn="ctr"/>
                      <a:endParaRPr lang="en-CA" sz="1400" b="0" i="0" u="none" strike="noStrike" dirty="0">
                        <a:solidFill>
                          <a:srgbClr val="000000"/>
                        </a:solidFill>
                        <a:effectLst/>
                        <a:latin typeface="Calibri" panose="020F0502020204030204" pitchFamily="34" charset="0"/>
                      </a:endParaRPr>
                    </a:p>
                  </a:txBody>
                  <a:tcPr marL="8997" marR="8997" marT="8997" marB="43187" anchor="ctr">
                    <a:lnL>
                      <a:noFill/>
                    </a:lnL>
                    <a:lnR>
                      <a:noFill/>
                    </a:lnR>
                    <a:lnT>
                      <a:noFill/>
                    </a:lnT>
                    <a:lnB w="12700" cap="flat" cmpd="sng" algn="ctr">
                      <a:solidFill>
                        <a:srgbClr val="FF0000"/>
                      </a:solidFill>
                      <a:prstDash val="solid"/>
                      <a:round/>
                      <a:headEnd type="none" w="med" len="med"/>
                      <a:tailEnd type="none" w="med" len="med"/>
                    </a:lnB>
                  </a:tcPr>
                </a:tc>
                <a:tc>
                  <a:txBody>
                    <a:bodyPr/>
                    <a:lstStyle/>
                    <a:p>
                      <a:pPr algn="r" fontAlgn="ctr"/>
                      <a:endParaRPr lang="en-CA" sz="1400" b="0" i="0" u="none" strike="noStrike">
                        <a:solidFill>
                          <a:srgbClr val="000000"/>
                        </a:solidFill>
                        <a:effectLst/>
                        <a:latin typeface="Calibri" panose="020F0502020204030204" pitchFamily="34" charset="0"/>
                      </a:endParaRPr>
                    </a:p>
                  </a:txBody>
                  <a:tcPr marL="8997" marR="8997" marT="8997" marB="43187" anchor="ctr">
                    <a:lnL>
                      <a:noFill/>
                    </a:lnL>
                    <a:lnR>
                      <a:noFill/>
                    </a:lnR>
                    <a:lnT>
                      <a:noFill/>
                    </a:lnT>
                    <a:lnB w="12700" cap="flat" cmpd="sng" algn="ctr">
                      <a:solidFill>
                        <a:srgbClr val="FF0000"/>
                      </a:solidFill>
                      <a:prstDash val="solid"/>
                      <a:round/>
                      <a:headEnd type="none" w="med" len="med"/>
                      <a:tailEnd type="none" w="med" len="med"/>
                    </a:lnB>
                  </a:tcPr>
                </a:tc>
                <a:tc>
                  <a:txBody>
                    <a:bodyPr/>
                    <a:lstStyle/>
                    <a:p>
                      <a:pPr algn="r" fontAlgn="ctr"/>
                      <a:endParaRPr lang="en-CA" sz="1400" b="0" i="0" u="none" strike="noStrike" dirty="0">
                        <a:solidFill>
                          <a:srgbClr val="000000"/>
                        </a:solidFill>
                        <a:effectLst/>
                        <a:latin typeface="Calibri" panose="020F0502020204030204" pitchFamily="34" charset="0"/>
                      </a:endParaRPr>
                    </a:p>
                  </a:txBody>
                  <a:tcPr marL="8997" marR="8997" marT="8997" marB="43187" anchor="ctr">
                    <a:lnL>
                      <a:noFill/>
                    </a:lnL>
                    <a:lnR>
                      <a:noFill/>
                    </a:lnR>
                    <a:lnT>
                      <a:noFill/>
                    </a:lnT>
                    <a:lnB w="12700" cap="flat" cmpd="sng" algn="ctr">
                      <a:solidFill>
                        <a:srgbClr val="FF0000"/>
                      </a:solidFill>
                      <a:prstDash val="solid"/>
                      <a:round/>
                      <a:headEnd type="none" w="med" len="med"/>
                      <a:tailEnd type="none" w="med" len="med"/>
                    </a:lnB>
                  </a:tcPr>
                </a:tc>
                <a:tc>
                  <a:txBody>
                    <a:bodyPr/>
                    <a:lstStyle/>
                    <a:p>
                      <a:pPr algn="r" fontAlgn="ctr"/>
                      <a:endParaRPr lang="en-CA" sz="1400" b="0" i="0" u="none" strike="noStrike">
                        <a:solidFill>
                          <a:srgbClr val="000000"/>
                        </a:solidFill>
                        <a:effectLst/>
                        <a:latin typeface="Calibri" panose="020F0502020204030204" pitchFamily="34" charset="0"/>
                      </a:endParaRPr>
                    </a:p>
                  </a:txBody>
                  <a:tcPr marL="8997" marR="8997" marT="8997" marB="43187" anchor="ctr">
                    <a:lnL>
                      <a:noFill/>
                    </a:lnL>
                    <a:lnR>
                      <a:noFill/>
                    </a:lnR>
                    <a:lnT>
                      <a:noFill/>
                    </a:lnT>
                    <a:lnB w="12700" cap="flat" cmpd="sng" algn="ctr">
                      <a:solidFill>
                        <a:srgbClr val="FF0000"/>
                      </a:solidFill>
                      <a:prstDash val="solid"/>
                      <a:round/>
                      <a:headEnd type="none" w="med" len="med"/>
                      <a:tailEnd type="none" w="med" len="med"/>
                    </a:lnB>
                  </a:tcPr>
                </a:tc>
                <a:tc>
                  <a:txBody>
                    <a:bodyPr/>
                    <a:lstStyle/>
                    <a:p>
                      <a:pPr algn="r" fontAlgn="ctr"/>
                      <a:endParaRPr lang="en-CA" sz="1400" b="0" i="0" u="none" strike="noStrike">
                        <a:solidFill>
                          <a:srgbClr val="000000"/>
                        </a:solidFill>
                        <a:effectLst/>
                        <a:latin typeface="Calibri" panose="020F0502020204030204" pitchFamily="34" charset="0"/>
                      </a:endParaRPr>
                    </a:p>
                  </a:txBody>
                  <a:tcPr marL="8997" marR="8997" marT="8997" marB="43187" anchor="ctr">
                    <a:lnL>
                      <a:noFill/>
                    </a:lnL>
                    <a:lnR>
                      <a:noFill/>
                    </a:lnR>
                    <a:lnT>
                      <a:noFill/>
                    </a:lnT>
                    <a:lnB w="12700" cap="flat" cmpd="sng" algn="ctr">
                      <a:solidFill>
                        <a:srgbClr val="FF0000"/>
                      </a:solidFill>
                      <a:prstDash val="solid"/>
                      <a:round/>
                      <a:headEnd type="none" w="med" len="med"/>
                      <a:tailEnd type="none" w="med" len="med"/>
                    </a:lnB>
                  </a:tcPr>
                </a:tc>
                <a:tc>
                  <a:txBody>
                    <a:bodyPr/>
                    <a:lstStyle/>
                    <a:p>
                      <a:pPr algn="r" fontAlgn="ctr"/>
                      <a:endParaRPr lang="en-CA" sz="1400" b="0" i="0" u="none" strike="noStrike">
                        <a:solidFill>
                          <a:srgbClr val="000000"/>
                        </a:solidFill>
                        <a:effectLst/>
                        <a:latin typeface="Calibri" panose="020F0502020204030204" pitchFamily="34" charset="0"/>
                      </a:endParaRPr>
                    </a:p>
                  </a:txBody>
                  <a:tcPr marL="8997" marR="8997" marT="8997" marB="43187" anchor="ctr">
                    <a:lnL>
                      <a:noFill/>
                    </a:lnL>
                    <a:lnR w="12700" cap="flat" cmpd="sng" algn="ctr">
                      <a:solidFill>
                        <a:srgbClr val="000000"/>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tcPr>
                </a:tc>
                <a:extLst>
                  <a:ext uri="{0D108BD9-81ED-4DB2-BD59-A6C34878D82A}">
                    <a16:rowId xmlns="" xmlns:a16="http://schemas.microsoft.com/office/drawing/2014/main" val="2516039150"/>
                  </a:ext>
                </a:extLst>
              </a:tr>
              <a:tr h="311309">
                <a:tc gridSpan="3">
                  <a:txBody>
                    <a:bodyPr/>
                    <a:lstStyle/>
                    <a:p>
                      <a:pPr algn="l" fontAlgn="ctr"/>
                      <a:r>
                        <a:rPr lang="en-CA" sz="1700" b="0" i="0" u="none" strike="noStrike" dirty="0">
                          <a:solidFill>
                            <a:srgbClr val="000000"/>
                          </a:solidFill>
                          <a:effectLst/>
                          <a:latin typeface="Calibri" panose="020F0502020204030204" pitchFamily="34" charset="0"/>
                        </a:rPr>
                        <a:t> Severance, acquisition and other costs</a:t>
                      </a:r>
                    </a:p>
                  </a:txBody>
                  <a:tcPr marL="8997" marR="8997" marT="8997" marB="43187" anchor="ctr">
                    <a:lnL w="12700" cap="flat" cmpd="sng" algn="ctr">
                      <a:solidFill>
                        <a:srgbClr val="FF0000"/>
                      </a:solidFill>
                      <a:prstDash val="solid"/>
                      <a:round/>
                      <a:headEnd type="none" w="med" len="med"/>
                      <a:tailEnd type="none" w="med" len="med"/>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a:txBody>
                    <a:bodyPr/>
                    <a:lstStyle/>
                    <a:p>
                      <a:pPr algn="r" fontAlgn="ctr"/>
                      <a:r>
                        <a:rPr lang="en-CA" sz="1700" b="0" i="0" u="none" strike="noStrike" dirty="0">
                          <a:solidFill>
                            <a:srgbClr val="000000"/>
                          </a:solidFill>
                          <a:effectLst/>
                          <a:latin typeface="Calibri" panose="020F0502020204030204" pitchFamily="34" charset="0"/>
                        </a:rPr>
                        <a:t>(409)</a:t>
                      </a:r>
                    </a:p>
                  </a:txBody>
                  <a:tcPr marL="8997" marR="8997" marT="8997" marB="43187" anchor="ctr">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ctr"/>
                      <a:r>
                        <a:rPr lang="en-CA" sz="1700" b="0" i="0" u="none" strike="noStrike" dirty="0">
                          <a:solidFill>
                            <a:srgbClr val="000000"/>
                          </a:solidFill>
                          <a:effectLst/>
                          <a:latin typeface="Calibri" panose="020F0502020204030204" pitchFamily="34" charset="0"/>
                        </a:rPr>
                        <a:t>(133)</a:t>
                      </a:r>
                    </a:p>
                  </a:txBody>
                  <a:tcPr marL="8997" marR="8997" marT="8997" marB="43187" anchor="ctr">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ctr"/>
                      <a:r>
                        <a:rPr lang="en-CA" sz="1700" b="0" i="0" u="none" strike="noStrike" dirty="0">
                          <a:solidFill>
                            <a:srgbClr val="000000"/>
                          </a:solidFill>
                          <a:effectLst/>
                          <a:latin typeface="Calibri" panose="020F0502020204030204" pitchFamily="34" charset="0"/>
                        </a:rPr>
                        <a:t>(406)</a:t>
                      </a:r>
                    </a:p>
                  </a:txBody>
                  <a:tcPr marL="8997" marR="8997" marT="8997" marB="43187" anchor="ctr">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ctr"/>
                      <a:r>
                        <a:rPr lang="en-CA" sz="1700" b="0" i="0" u="none" strike="noStrike">
                          <a:solidFill>
                            <a:srgbClr val="000000"/>
                          </a:solidFill>
                          <a:effectLst/>
                          <a:latin typeface="Calibri" panose="020F0502020204030204" pitchFamily="34" charset="0"/>
                        </a:rPr>
                        <a:t>(216)</a:t>
                      </a:r>
                    </a:p>
                  </a:txBody>
                  <a:tcPr marL="8997" marR="8997" marT="8997" marB="43187" anchor="ctr">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ctr"/>
                      <a:r>
                        <a:rPr lang="en-CA" sz="1700" b="0" i="0" u="none" strike="noStrike" dirty="0">
                          <a:solidFill>
                            <a:srgbClr val="000000"/>
                          </a:solidFill>
                          <a:effectLst/>
                          <a:latin typeface="Calibri" panose="020F0502020204030204" pitchFamily="34" charset="0"/>
                        </a:rPr>
                        <a:t>(446)</a:t>
                      </a:r>
                    </a:p>
                  </a:txBody>
                  <a:tcPr marL="8997" marR="8997" marT="8997" marB="43187" anchor="ctr">
                    <a:lnL>
                      <a:noFill/>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 xmlns:a16="http://schemas.microsoft.com/office/drawing/2014/main" val="1207839198"/>
                  </a:ext>
                </a:extLst>
              </a:tr>
              <a:tr h="268122">
                <a:tc gridSpan="2">
                  <a:txBody>
                    <a:bodyPr/>
                    <a:lstStyle/>
                    <a:p>
                      <a:pPr algn="l" fontAlgn="ctr"/>
                      <a:r>
                        <a:rPr lang="en-CA" sz="1400" b="0" i="0" u="none" strike="noStrike">
                          <a:solidFill>
                            <a:srgbClr val="000000"/>
                          </a:solidFill>
                          <a:effectLst/>
                          <a:latin typeface="Calibri" panose="020F0502020204030204" pitchFamily="34" charset="0"/>
                        </a:rPr>
                        <a:t> Depreciation</a:t>
                      </a:r>
                    </a:p>
                  </a:txBody>
                  <a:tcPr marL="8997" marR="8997" marT="8997" marB="43187" anchor="ctr">
                    <a:lnL w="12700" cap="flat" cmpd="sng" algn="ctr">
                      <a:solidFill>
                        <a:srgbClr val="000000"/>
                      </a:solidFill>
                      <a:prstDash val="solid"/>
                      <a:round/>
                      <a:headEnd type="none" w="med" len="med"/>
                      <a:tailEnd type="none" w="med" len="med"/>
                    </a:lnL>
                    <a:lnR>
                      <a:noFill/>
                    </a:lnR>
                    <a:lnT w="12700" cap="flat" cmpd="sng" algn="ctr">
                      <a:solidFill>
                        <a:srgbClr val="FF0000"/>
                      </a:solidFill>
                      <a:prstDash val="solid"/>
                      <a:round/>
                      <a:headEnd type="none" w="med" len="med"/>
                      <a:tailEnd type="none" w="med" len="med"/>
                    </a:lnT>
                    <a:lnB>
                      <a:noFill/>
                    </a:lnB>
                  </a:tcPr>
                </a:tc>
                <a:tc hMerge="1">
                  <a:txBody>
                    <a:bodyPr/>
                    <a:lstStyle/>
                    <a:p>
                      <a:endParaRPr lang="en-CA"/>
                    </a:p>
                  </a:txBody>
                  <a:tcPr/>
                </a:tc>
                <a:tc>
                  <a:txBody>
                    <a:bodyPr/>
                    <a:lstStyle/>
                    <a:p>
                      <a:pPr algn="l" fontAlgn="ctr"/>
                      <a:endParaRPr lang="en-CA" sz="1400" b="0" i="0" u="none" strike="noStrike" dirty="0">
                        <a:solidFill>
                          <a:srgbClr val="000000"/>
                        </a:solidFill>
                        <a:effectLst/>
                        <a:latin typeface="Calibri" panose="020F0502020204030204" pitchFamily="34" charset="0"/>
                      </a:endParaRPr>
                    </a:p>
                  </a:txBody>
                  <a:tcPr marL="8997" marR="8997" marT="8997" marB="43187" anchor="ctr">
                    <a:lnL>
                      <a:noFill/>
                    </a:lnL>
                    <a:lnR>
                      <a:noFill/>
                    </a:lnR>
                    <a:lnT w="12700" cap="flat" cmpd="sng" algn="ctr">
                      <a:solidFill>
                        <a:srgbClr val="FF0000"/>
                      </a:solidFill>
                      <a:prstDash val="solid"/>
                      <a:round/>
                      <a:headEnd type="none" w="med" len="med"/>
                      <a:tailEnd type="none" w="med" len="med"/>
                    </a:lnT>
                    <a:lnB>
                      <a:noFill/>
                    </a:lnB>
                  </a:tcPr>
                </a:tc>
                <a:tc>
                  <a:txBody>
                    <a:bodyPr/>
                    <a:lstStyle/>
                    <a:p>
                      <a:pPr algn="r" fontAlgn="ctr"/>
                      <a:r>
                        <a:rPr lang="en-CA" sz="1400" b="0" i="0" u="none" strike="noStrike">
                          <a:solidFill>
                            <a:srgbClr val="000000"/>
                          </a:solidFill>
                          <a:effectLst/>
                          <a:latin typeface="Calibri" panose="020F0502020204030204" pitchFamily="34" charset="0"/>
                        </a:rPr>
                        <a:t>(2,538)</a:t>
                      </a:r>
                    </a:p>
                  </a:txBody>
                  <a:tcPr marL="8997" marR="8997" marT="8997" marB="43187" anchor="ctr">
                    <a:lnL>
                      <a:noFill/>
                    </a:lnL>
                    <a:lnR>
                      <a:noFill/>
                    </a:lnR>
                    <a:lnT w="12700" cap="flat" cmpd="sng" algn="ctr">
                      <a:solidFill>
                        <a:srgbClr val="FF0000"/>
                      </a:solidFill>
                      <a:prstDash val="solid"/>
                      <a:round/>
                      <a:headEnd type="none" w="med" len="med"/>
                      <a:tailEnd type="none" w="med" len="med"/>
                    </a:lnT>
                    <a:lnB>
                      <a:noFill/>
                    </a:lnB>
                  </a:tcPr>
                </a:tc>
                <a:tc>
                  <a:txBody>
                    <a:bodyPr/>
                    <a:lstStyle/>
                    <a:p>
                      <a:pPr algn="r" fontAlgn="ctr"/>
                      <a:r>
                        <a:rPr lang="en-CA" sz="1400" b="0" i="0" u="none" strike="noStrike">
                          <a:solidFill>
                            <a:srgbClr val="000000"/>
                          </a:solidFill>
                          <a:effectLst/>
                          <a:latin typeface="Calibri" panose="020F0502020204030204" pitchFamily="34" charset="0"/>
                        </a:rPr>
                        <a:t>(2,678)</a:t>
                      </a:r>
                    </a:p>
                  </a:txBody>
                  <a:tcPr marL="8997" marR="8997" marT="8997" marB="43187" anchor="ctr">
                    <a:lnL>
                      <a:noFill/>
                    </a:lnL>
                    <a:lnR>
                      <a:noFill/>
                    </a:lnR>
                    <a:lnT w="12700" cap="flat" cmpd="sng" algn="ctr">
                      <a:solidFill>
                        <a:srgbClr val="FF0000"/>
                      </a:solidFill>
                      <a:prstDash val="solid"/>
                      <a:round/>
                      <a:headEnd type="none" w="med" len="med"/>
                      <a:tailEnd type="none" w="med" len="med"/>
                    </a:lnT>
                    <a:lnB>
                      <a:noFill/>
                    </a:lnB>
                  </a:tcPr>
                </a:tc>
                <a:tc>
                  <a:txBody>
                    <a:bodyPr/>
                    <a:lstStyle/>
                    <a:p>
                      <a:pPr algn="r" fontAlgn="ctr"/>
                      <a:r>
                        <a:rPr lang="en-CA" sz="1400" b="0" i="0" u="none" strike="noStrike" dirty="0">
                          <a:solidFill>
                            <a:srgbClr val="000000"/>
                          </a:solidFill>
                          <a:effectLst/>
                          <a:latin typeface="Calibri" panose="020F0502020204030204" pitchFamily="34" charset="0"/>
                        </a:rPr>
                        <a:t>(2,734)</a:t>
                      </a:r>
                    </a:p>
                  </a:txBody>
                  <a:tcPr marL="8997" marR="8997" marT="8997" marB="43187" anchor="ctr">
                    <a:lnL>
                      <a:noFill/>
                    </a:lnL>
                    <a:lnR>
                      <a:noFill/>
                    </a:lnR>
                    <a:lnT w="12700" cap="flat" cmpd="sng" algn="ctr">
                      <a:solidFill>
                        <a:srgbClr val="FF0000"/>
                      </a:solidFill>
                      <a:prstDash val="solid"/>
                      <a:round/>
                      <a:headEnd type="none" w="med" len="med"/>
                      <a:tailEnd type="none" w="med" len="med"/>
                    </a:lnT>
                    <a:lnB>
                      <a:noFill/>
                    </a:lnB>
                  </a:tcPr>
                </a:tc>
                <a:tc>
                  <a:txBody>
                    <a:bodyPr/>
                    <a:lstStyle/>
                    <a:p>
                      <a:pPr algn="r" fontAlgn="ctr"/>
                      <a:r>
                        <a:rPr lang="en-CA" sz="1400" b="0" i="0" u="none" strike="noStrike">
                          <a:solidFill>
                            <a:srgbClr val="000000"/>
                          </a:solidFill>
                          <a:effectLst/>
                          <a:latin typeface="Calibri" panose="020F0502020204030204" pitchFamily="34" charset="0"/>
                        </a:rPr>
                        <a:t>(2,880)</a:t>
                      </a:r>
                    </a:p>
                  </a:txBody>
                  <a:tcPr marL="8997" marR="8997" marT="8997" marB="43187" anchor="ctr">
                    <a:lnL>
                      <a:noFill/>
                    </a:lnL>
                    <a:lnR>
                      <a:noFill/>
                    </a:lnR>
                    <a:lnT w="12700" cap="flat" cmpd="sng" algn="ctr">
                      <a:solidFill>
                        <a:srgbClr val="FF0000"/>
                      </a:solidFill>
                      <a:prstDash val="solid"/>
                      <a:round/>
                      <a:headEnd type="none" w="med" len="med"/>
                      <a:tailEnd type="none" w="med" len="med"/>
                    </a:lnT>
                    <a:lnB>
                      <a:noFill/>
                    </a:lnB>
                  </a:tcPr>
                </a:tc>
                <a:tc>
                  <a:txBody>
                    <a:bodyPr/>
                    <a:lstStyle/>
                    <a:p>
                      <a:pPr algn="r" fontAlgn="ctr"/>
                      <a:r>
                        <a:rPr lang="en-CA" sz="1400" b="0" i="0" u="none" strike="noStrike">
                          <a:solidFill>
                            <a:srgbClr val="000000"/>
                          </a:solidFill>
                          <a:effectLst/>
                          <a:latin typeface="Calibri" panose="020F0502020204030204" pitchFamily="34" charset="0"/>
                        </a:rPr>
                        <a:t>(2,890)</a:t>
                      </a:r>
                    </a:p>
                  </a:txBody>
                  <a:tcPr marL="8997" marR="8997" marT="8997" marB="43187" anchor="ctr">
                    <a:lnL>
                      <a:noFill/>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a:noFill/>
                    </a:lnB>
                  </a:tcPr>
                </a:tc>
                <a:extLst>
                  <a:ext uri="{0D108BD9-81ED-4DB2-BD59-A6C34878D82A}">
                    <a16:rowId xmlns="" xmlns:a16="http://schemas.microsoft.com/office/drawing/2014/main" val="3745316453"/>
                  </a:ext>
                </a:extLst>
              </a:tr>
              <a:tr h="268122">
                <a:tc gridSpan="2">
                  <a:txBody>
                    <a:bodyPr/>
                    <a:lstStyle/>
                    <a:p>
                      <a:pPr algn="l" fontAlgn="ctr"/>
                      <a:r>
                        <a:rPr lang="en-CA" sz="1400" b="0" i="0" u="none" strike="noStrike">
                          <a:solidFill>
                            <a:srgbClr val="000000"/>
                          </a:solidFill>
                          <a:effectLst/>
                          <a:latin typeface="Calibri" panose="020F0502020204030204" pitchFamily="34" charset="0"/>
                        </a:rPr>
                        <a:t> Amortization</a:t>
                      </a:r>
                    </a:p>
                  </a:txBody>
                  <a:tcPr marL="8997" marR="8997" marT="8997" marB="43187"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CA"/>
                    </a:p>
                  </a:txBody>
                  <a:tcPr/>
                </a:tc>
                <a:tc>
                  <a:txBody>
                    <a:bodyPr/>
                    <a:lstStyle/>
                    <a:p>
                      <a:pPr algn="l" fontAlgn="ctr"/>
                      <a:endParaRPr lang="en-CA" sz="1400" b="0" i="0" u="none" strike="noStrike" dirty="0">
                        <a:solidFill>
                          <a:srgbClr val="000000"/>
                        </a:solidFill>
                        <a:effectLst/>
                        <a:latin typeface="Calibri" panose="020F0502020204030204" pitchFamily="34" charset="0"/>
                      </a:endParaRPr>
                    </a:p>
                  </a:txBody>
                  <a:tcPr marL="8997" marR="8997" marT="8997" marB="43187" anchor="ctr">
                    <a:lnL>
                      <a:noFill/>
                    </a:lnL>
                    <a:lnR>
                      <a:noFill/>
                    </a:lnR>
                    <a:lnT>
                      <a:noFill/>
                    </a:lnT>
                    <a:lnB>
                      <a:noFill/>
                    </a:lnB>
                  </a:tcPr>
                </a:tc>
                <a:tc>
                  <a:txBody>
                    <a:bodyPr/>
                    <a:lstStyle/>
                    <a:p>
                      <a:pPr algn="r" fontAlgn="ctr"/>
                      <a:r>
                        <a:rPr lang="en-CA" sz="1400" b="0" i="0" u="none" strike="noStrike">
                          <a:solidFill>
                            <a:srgbClr val="000000"/>
                          </a:solidFill>
                          <a:effectLst/>
                          <a:latin typeface="Calibri" panose="020F0502020204030204" pitchFamily="34" charset="0"/>
                        </a:rPr>
                        <a:t>(723)</a:t>
                      </a:r>
                    </a:p>
                  </a:txBody>
                  <a:tcPr marL="8997" marR="8997" marT="8997" marB="43187" anchor="ctr">
                    <a:lnL>
                      <a:noFill/>
                    </a:lnL>
                    <a:lnR>
                      <a:noFill/>
                    </a:lnR>
                    <a:lnT>
                      <a:noFill/>
                    </a:lnT>
                    <a:lnB>
                      <a:noFill/>
                    </a:lnB>
                  </a:tcPr>
                </a:tc>
                <a:tc>
                  <a:txBody>
                    <a:bodyPr/>
                    <a:lstStyle/>
                    <a:p>
                      <a:pPr algn="r" fontAlgn="ctr"/>
                      <a:r>
                        <a:rPr lang="en-CA" sz="1400" b="0" i="0" u="none" strike="noStrike">
                          <a:solidFill>
                            <a:srgbClr val="000000"/>
                          </a:solidFill>
                          <a:effectLst/>
                          <a:latin typeface="Calibri" panose="020F0502020204030204" pitchFamily="34" charset="0"/>
                        </a:rPr>
                        <a:t>(714)</a:t>
                      </a:r>
                    </a:p>
                  </a:txBody>
                  <a:tcPr marL="8997" marR="8997" marT="8997" marB="43187" anchor="ctr">
                    <a:lnL>
                      <a:noFill/>
                    </a:lnL>
                    <a:lnR>
                      <a:noFill/>
                    </a:lnR>
                    <a:lnT>
                      <a:noFill/>
                    </a:lnT>
                    <a:lnB>
                      <a:noFill/>
                    </a:lnB>
                  </a:tcPr>
                </a:tc>
                <a:tc>
                  <a:txBody>
                    <a:bodyPr/>
                    <a:lstStyle/>
                    <a:p>
                      <a:pPr algn="r" fontAlgn="ctr"/>
                      <a:r>
                        <a:rPr lang="en-CA" sz="1400" b="0" i="0" u="none" strike="noStrike" dirty="0">
                          <a:solidFill>
                            <a:srgbClr val="000000"/>
                          </a:solidFill>
                          <a:effectLst/>
                          <a:latin typeface="Calibri" panose="020F0502020204030204" pitchFamily="34" charset="0"/>
                        </a:rPr>
                        <a:t>(646)</a:t>
                      </a:r>
                    </a:p>
                  </a:txBody>
                  <a:tcPr marL="8997" marR="8997" marT="8997" marB="43187" anchor="ctr">
                    <a:lnL>
                      <a:noFill/>
                    </a:lnL>
                    <a:lnR>
                      <a:noFill/>
                    </a:lnR>
                    <a:lnT>
                      <a:noFill/>
                    </a:lnT>
                    <a:lnB>
                      <a:noFill/>
                    </a:lnB>
                  </a:tcPr>
                </a:tc>
                <a:tc>
                  <a:txBody>
                    <a:bodyPr/>
                    <a:lstStyle/>
                    <a:p>
                      <a:pPr algn="r" fontAlgn="ctr"/>
                      <a:r>
                        <a:rPr lang="en-CA" sz="1400" b="0" i="0" u="none" strike="noStrike">
                          <a:solidFill>
                            <a:srgbClr val="000000"/>
                          </a:solidFill>
                          <a:effectLst/>
                          <a:latin typeface="Calibri" panose="020F0502020204030204" pitchFamily="34" charset="0"/>
                        </a:rPr>
                        <a:t>(572)</a:t>
                      </a:r>
                    </a:p>
                  </a:txBody>
                  <a:tcPr marL="8997" marR="8997" marT="8997" marB="43187" anchor="ctr">
                    <a:lnL>
                      <a:noFill/>
                    </a:lnL>
                    <a:lnR>
                      <a:noFill/>
                    </a:lnR>
                    <a:lnT>
                      <a:noFill/>
                    </a:lnT>
                    <a:lnB>
                      <a:noFill/>
                    </a:lnB>
                  </a:tcPr>
                </a:tc>
                <a:tc>
                  <a:txBody>
                    <a:bodyPr/>
                    <a:lstStyle/>
                    <a:p>
                      <a:pPr algn="r" fontAlgn="ctr"/>
                      <a:r>
                        <a:rPr lang="en-CA" sz="1400" b="0" i="0" u="none" strike="noStrike">
                          <a:solidFill>
                            <a:srgbClr val="000000"/>
                          </a:solidFill>
                          <a:effectLst/>
                          <a:latin typeface="Calibri" panose="020F0502020204030204" pitchFamily="34" charset="0"/>
                        </a:rPr>
                        <a:t>(530)</a:t>
                      </a:r>
                    </a:p>
                  </a:txBody>
                  <a:tcPr marL="8997" marR="8997" marT="8997" marB="43187"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2258561269"/>
                  </a:ext>
                </a:extLst>
              </a:tr>
              <a:tr h="268122">
                <a:tc gridSpan="3">
                  <a:txBody>
                    <a:bodyPr/>
                    <a:lstStyle/>
                    <a:p>
                      <a:pPr algn="l" fontAlgn="ctr"/>
                      <a:r>
                        <a:rPr lang="en-CA" sz="1400" b="0" i="0" u="none" strike="noStrike" dirty="0">
                          <a:solidFill>
                            <a:srgbClr val="000000"/>
                          </a:solidFill>
                          <a:effectLst/>
                          <a:latin typeface="Calibri" panose="020F0502020204030204" pitchFamily="34" charset="0"/>
                        </a:rPr>
                        <a:t> Interest Expense</a:t>
                      </a:r>
                    </a:p>
                  </a:txBody>
                  <a:tcPr marL="8997" marR="8997" marT="8997" marB="43187"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CA"/>
                    </a:p>
                  </a:txBody>
                  <a:tcPr/>
                </a:tc>
                <a:tc hMerge="1">
                  <a:txBody>
                    <a:bodyPr/>
                    <a:lstStyle/>
                    <a:p>
                      <a:endParaRPr lang="en-CA"/>
                    </a:p>
                  </a:txBody>
                  <a:tcPr/>
                </a:tc>
                <a:tc>
                  <a:txBody>
                    <a:bodyPr/>
                    <a:lstStyle/>
                    <a:p>
                      <a:pPr algn="r" fontAlgn="ctr"/>
                      <a:r>
                        <a:rPr lang="en-CA" sz="1400" b="0" i="0" u="none" strike="noStrike">
                          <a:solidFill>
                            <a:srgbClr val="000000"/>
                          </a:solidFill>
                          <a:effectLst/>
                          <a:latin typeface="Calibri" panose="020F0502020204030204" pitchFamily="34" charset="0"/>
                        </a:rPr>
                        <a:t>(853)</a:t>
                      </a:r>
                    </a:p>
                  </a:txBody>
                  <a:tcPr marL="8997" marR="8997" marT="8997" marB="43187" anchor="ctr">
                    <a:lnL>
                      <a:noFill/>
                    </a:lnL>
                    <a:lnR>
                      <a:noFill/>
                    </a:lnR>
                    <a:lnT>
                      <a:noFill/>
                    </a:lnT>
                    <a:lnB>
                      <a:noFill/>
                    </a:lnB>
                  </a:tcPr>
                </a:tc>
                <a:tc>
                  <a:txBody>
                    <a:bodyPr/>
                    <a:lstStyle/>
                    <a:p>
                      <a:pPr algn="r" fontAlgn="ctr"/>
                      <a:r>
                        <a:rPr lang="en-CA" sz="1400" b="0" i="0" u="none" strike="noStrike">
                          <a:solidFill>
                            <a:srgbClr val="000000"/>
                          </a:solidFill>
                          <a:effectLst/>
                          <a:latin typeface="Calibri" panose="020F0502020204030204" pitchFamily="34" charset="0"/>
                        </a:rPr>
                        <a:t>(865)</a:t>
                      </a:r>
                    </a:p>
                  </a:txBody>
                  <a:tcPr marL="8997" marR="8997" marT="8997" marB="43187" anchor="ctr">
                    <a:lnL>
                      <a:noFill/>
                    </a:lnL>
                    <a:lnR>
                      <a:noFill/>
                    </a:lnR>
                    <a:lnT>
                      <a:noFill/>
                    </a:lnT>
                    <a:lnB>
                      <a:noFill/>
                    </a:lnB>
                  </a:tcPr>
                </a:tc>
                <a:tc>
                  <a:txBody>
                    <a:bodyPr/>
                    <a:lstStyle/>
                    <a:p>
                      <a:pPr algn="r" fontAlgn="ctr"/>
                      <a:r>
                        <a:rPr lang="en-CA" sz="1400" b="0" i="0" u="none" strike="noStrike">
                          <a:solidFill>
                            <a:srgbClr val="000000"/>
                          </a:solidFill>
                          <a:effectLst/>
                          <a:latin typeface="Calibri" panose="020F0502020204030204" pitchFamily="34" charset="0"/>
                        </a:rPr>
                        <a:t>(931)</a:t>
                      </a:r>
                    </a:p>
                  </a:txBody>
                  <a:tcPr marL="8997" marR="8997" marT="8997" marB="43187" anchor="ctr">
                    <a:lnL>
                      <a:noFill/>
                    </a:lnL>
                    <a:lnR>
                      <a:noFill/>
                    </a:lnR>
                    <a:lnT>
                      <a:noFill/>
                    </a:lnT>
                    <a:lnB>
                      <a:noFill/>
                    </a:lnB>
                  </a:tcPr>
                </a:tc>
                <a:tc>
                  <a:txBody>
                    <a:bodyPr/>
                    <a:lstStyle/>
                    <a:p>
                      <a:pPr algn="r" fontAlgn="ctr"/>
                      <a:r>
                        <a:rPr lang="en-CA" sz="1400" b="0" i="0" u="none" strike="noStrike" dirty="0">
                          <a:solidFill>
                            <a:srgbClr val="000000"/>
                          </a:solidFill>
                          <a:effectLst/>
                          <a:latin typeface="Calibri" panose="020F0502020204030204" pitchFamily="34" charset="0"/>
                        </a:rPr>
                        <a:t>(929)</a:t>
                      </a:r>
                    </a:p>
                  </a:txBody>
                  <a:tcPr marL="8997" marR="8997" marT="8997" marB="43187" anchor="ctr">
                    <a:lnL>
                      <a:noFill/>
                    </a:lnL>
                    <a:lnR>
                      <a:noFill/>
                    </a:lnR>
                    <a:lnT>
                      <a:noFill/>
                    </a:lnT>
                    <a:lnB>
                      <a:noFill/>
                    </a:lnB>
                  </a:tcPr>
                </a:tc>
                <a:tc>
                  <a:txBody>
                    <a:bodyPr/>
                    <a:lstStyle/>
                    <a:p>
                      <a:pPr algn="r" fontAlgn="ctr"/>
                      <a:r>
                        <a:rPr lang="en-CA" sz="1400" b="0" i="0" u="none" strike="noStrike">
                          <a:solidFill>
                            <a:srgbClr val="000000"/>
                          </a:solidFill>
                          <a:effectLst/>
                          <a:latin typeface="Calibri" panose="020F0502020204030204" pitchFamily="34" charset="0"/>
                        </a:rPr>
                        <a:t>(909)</a:t>
                      </a:r>
                    </a:p>
                  </a:txBody>
                  <a:tcPr marL="8997" marR="8997" marT="8997" marB="43187"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2848623373"/>
                  </a:ext>
                </a:extLst>
              </a:tr>
              <a:tr h="268122">
                <a:tc gridSpan="3">
                  <a:txBody>
                    <a:bodyPr/>
                    <a:lstStyle/>
                    <a:p>
                      <a:pPr algn="l" fontAlgn="ctr"/>
                      <a:r>
                        <a:rPr lang="en-CA" sz="1400" b="0" i="0" u="none" strike="noStrike" dirty="0">
                          <a:solidFill>
                            <a:srgbClr val="000000"/>
                          </a:solidFill>
                          <a:effectLst/>
                          <a:latin typeface="Calibri" panose="020F0502020204030204" pitchFamily="34" charset="0"/>
                        </a:rPr>
                        <a:t> Interest on post-employment benefit obligations</a:t>
                      </a:r>
                    </a:p>
                  </a:txBody>
                  <a:tcPr marL="8997" marR="8997" marT="8997" marB="43187"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CA"/>
                    </a:p>
                  </a:txBody>
                  <a:tcPr/>
                </a:tc>
                <a:tc hMerge="1">
                  <a:txBody>
                    <a:bodyPr/>
                    <a:lstStyle/>
                    <a:p>
                      <a:endParaRPr lang="en-CA"/>
                    </a:p>
                  </a:txBody>
                  <a:tcPr/>
                </a:tc>
                <a:tc>
                  <a:txBody>
                    <a:bodyPr/>
                    <a:lstStyle/>
                    <a:p>
                      <a:pPr algn="r" fontAlgn="ctr"/>
                      <a:r>
                        <a:rPr lang="en-CA" sz="1400" b="0" i="0" u="none" strike="noStrike">
                          <a:solidFill>
                            <a:srgbClr val="000000"/>
                          </a:solidFill>
                          <a:effectLst/>
                          <a:latin typeface="Calibri" panose="020F0502020204030204" pitchFamily="34" charset="0"/>
                        </a:rPr>
                        <a:t>(973)</a:t>
                      </a:r>
                    </a:p>
                  </a:txBody>
                  <a:tcPr marL="8997" marR="8997" marT="8997" marB="43187" anchor="ctr">
                    <a:lnL>
                      <a:noFill/>
                    </a:lnL>
                    <a:lnR>
                      <a:noFill/>
                    </a:lnR>
                    <a:lnT>
                      <a:noFill/>
                    </a:lnT>
                    <a:lnB>
                      <a:noFill/>
                    </a:lnB>
                  </a:tcPr>
                </a:tc>
                <a:tc>
                  <a:txBody>
                    <a:bodyPr/>
                    <a:lstStyle/>
                    <a:p>
                      <a:pPr algn="r" fontAlgn="ctr"/>
                      <a:r>
                        <a:rPr lang="en-CA" sz="1400" b="0" i="0" u="none" strike="noStrike">
                          <a:solidFill>
                            <a:srgbClr val="000000"/>
                          </a:solidFill>
                          <a:effectLst/>
                          <a:latin typeface="Calibri" panose="020F0502020204030204" pitchFamily="34" charset="0"/>
                        </a:rPr>
                        <a:t>(131)</a:t>
                      </a:r>
                    </a:p>
                  </a:txBody>
                  <a:tcPr marL="8997" marR="8997" marT="8997" marB="43187" anchor="ctr">
                    <a:lnL>
                      <a:noFill/>
                    </a:lnL>
                    <a:lnR>
                      <a:noFill/>
                    </a:lnR>
                    <a:lnT>
                      <a:noFill/>
                    </a:lnT>
                    <a:lnB>
                      <a:noFill/>
                    </a:lnB>
                  </a:tcPr>
                </a:tc>
                <a:tc>
                  <a:txBody>
                    <a:bodyPr/>
                    <a:lstStyle/>
                    <a:p>
                      <a:pPr algn="r" fontAlgn="ctr"/>
                      <a:r>
                        <a:rPr lang="en-CA" sz="1400" b="0" i="0" u="none" strike="noStrike">
                          <a:solidFill>
                            <a:srgbClr val="000000"/>
                          </a:solidFill>
                          <a:effectLst/>
                          <a:latin typeface="Calibri" panose="020F0502020204030204" pitchFamily="34" charset="0"/>
                        </a:rPr>
                        <a:t>(150)</a:t>
                      </a:r>
                    </a:p>
                  </a:txBody>
                  <a:tcPr marL="8997" marR="8997" marT="8997" marB="43187" anchor="ctr">
                    <a:lnL>
                      <a:noFill/>
                    </a:lnL>
                    <a:lnR>
                      <a:noFill/>
                    </a:lnR>
                    <a:lnT>
                      <a:noFill/>
                    </a:lnT>
                    <a:lnB>
                      <a:noFill/>
                    </a:lnB>
                  </a:tcPr>
                </a:tc>
                <a:tc>
                  <a:txBody>
                    <a:bodyPr/>
                    <a:lstStyle/>
                    <a:p>
                      <a:pPr algn="r" fontAlgn="ctr"/>
                      <a:r>
                        <a:rPr lang="en-CA" sz="1400" b="0" i="0" u="none" strike="noStrike" dirty="0">
                          <a:solidFill>
                            <a:srgbClr val="000000"/>
                          </a:solidFill>
                          <a:effectLst/>
                          <a:latin typeface="Calibri" panose="020F0502020204030204" pitchFamily="34" charset="0"/>
                        </a:rPr>
                        <a:t>(101)</a:t>
                      </a:r>
                    </a:p>
                  </a:txBody>
                  <a:tcPr marL="8997" marR="8997" marT="8997" marB="43187" anchor="ctr">
                    <a:lnL>
                      <a:noFill/>
                    </a:lnL>
                    <a:lnR>
                      <a:noFill/>
                    </a:lnR>
                    <a:lnT>
                      <a:noFill/>
                    </a:lnT>
                    <a:lnB>
                      <a:noFill/>
                    </a:lnB>
                  </a:tcPr>
                </a:tc>
                <a:tc>
                  <a:txBody>
                    <a:bodyPr/>
                    <a:lstStyle/>
                    <a:p>
                      <a:pPr algn="r" fontAlgn="ctr"/>
                      <a:r>
                        <a:rPr lang="en-CA" sz="1400" b="0" i="0" u="none" strike="noStrike">
                          <a:solidFill>
                            <a:srgbClr val="000000"/>
                          </a:solidFill>
                          <a:effectLst/>
                          <a:latin typeface="Calibri" panose="020F0502020204030204" pitchFamily="34" charset="0"/>
                        </a:rPr>
                        <a:t>(110)</a:t>
                      </a:r>
                    </a:p>
                  </a:txBody>
                  <a:tcPr marL="8997" marR="8997" marT="8997" marB="43187"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2115365832"/>
                  </a:ext>
                </a:extLst>
              </a:tr>
              <a:tr h="268122">
                <a:tc gridSpan="3">
                  <a:txBody>
                    <a:bodyPr/>
                    <a:lstStyle/>
                    <a:p>
                      <a:pPr algn="l" fontAlgn="ctr"/>
                      <a:r>
                        <a:rPr lang="en-CA" sz="1400" b="0" i="0" u="none" strike="noStrike" dirty="0">
                          <a:solidFill>
                            <a:srgbClr val="000000"/>
                          </a:solidFill>
                          <a:effectLst/>
                          <a:latin typeface="Calibri" panose="020F0502020204030204" pitchFamily="34" charset="0"/>
                        </a:rPr>
                        <a:t> Expected return on post-employment benefit plan asset</a:t>
                      </a:r>
                    </a:p>
                  </a:txBody>
                  <a:tcPr marL="8997" marR="8997" marT="8997" marB="43187" anchor="ctr">
                    <a:lnL w="12700" cap="flat" cmpd="sng" algn="ctr">
                      <a:solidFill>
                        <a:srgbClr val="000000"/>
                      </a:solidFill>
                      <a:prstDash val="solid"/>
                      <a:round/>
                      <a:headEnd type="none" w="med" len="med"/>
                      <a:tailEnd type="none" w="med" len="med"/>
                    </a:lnL>
                    <a:lnR>
                      <a:noFill/>
                    </a:lnR>
                    <a:lnT>
                      <a:noFill/>
                    </a:lnT>
                    <a:lnB w="12700" cap="flat" cmpd="sng" algn="ctr">
                      <a:solidFill>
                        <a:srgbClr val="FF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a:txBody>
                    <a:bodyPr/>
                    <a:lstStyle/>
                    <a:p>
                      <a:pPr algn="r" fontAlgn="ctr"/>
                      <a:r>
                        <a:rPr lang="en-CA" sz="1400" b="0" i="0" u="none" strike="noStrike" dirty="0">
                          <a:solidFill>
                            <a:srgbClr val="000000"/>
                          </a:solidFill>
                          <a:effectLst/>
                          <a:latin typeface="Calibri" panose="020F0502020204030204" pitchFamily="34" charset="0"/>
                        </a:rPr>
                        <a:t>1,032</a:t>
                      </a:r>
                    </a:p>
                  </a:txBody>
                  <a:tcPr marL="8997" marR="8997" marT="8997" marB="43187" anchor="ctr">
                    <a:lnL>
                      <a:noFill/>
                    </a:lnL>
                    <a:lnR>
                      <a:noFill/>
                    </a:lnR>
                    <a:lnT>
                      <a:noFill/>
                    </a:lnT>
                    <a:lnB w="12700" cap="flat" cmpd="sng" algn="ctr">
                      <a:solidFill>
                        <a:srgbClr val="FF0000"/>
                      </a:solidFill>
                      <a:prstDash val="solid"/>
                      <a:round/>
                      <a:headEnd type="none" w="med" len="med"/>
                      <a:tailEnd type="none" w="med" len="med"/>
                    </a:lnB>
                  </a:tcPr>
                </a:tc>
                <a:tc>
                  <a:txBody>
                    <a:bodyPr/>
                    <a:lstStyle/>
                    <a:p>
                      <a:pPr algn="r" fontAlgn="ctr"/>
                      <a:r>
                        <a:rPr lang="en-CA" sz="1400" b="0" i="0" u="none" strike="noStrike" dirty="0">
                          <a:solidFill>
                            <a:srgbClr val="000000"/>
                          </a:solidFill>
                          <a:effectLst/>
                          <a:latin typeface="Calibri" panose="020F0502020204030204" pitchFamily="34" charset="0"/>
                        </a:rPr>
                        <a:t>-</a:t>
                      </a:r>
                    </a:p>
                  </a:txBody>
                  <a:tcPr marL="8997" marR="8997" marT="8997" marB="43187" anchor="ctr">
                    <a:lnL>
                      <a:noFill/>
                    </a:lnL>
                    <a:lnR>
                      <a:noFill/>
                    </a:lnR>
                    <a:lnT>
                      <a:noFill/>
                    </a:lnT>
                    <a:lnB w="12700" cap="flat" cmpd="sng" algn="ctr">
                      <a:solidFill>
                        <a:srgbClr val="FF0000"/>
                      </a:solidFill>
                      <a:prstDash val="solid"/>
                      <a:round/>
                      <a:headEnd type="none" w="med" len="med"/>
                      <a:tailEnd type="none" w="med" len="med"/>
                    </a:lnB>
                  </a:tcPr>
                </a:tc>
                <a:tc>
                  <a:txBody>
                    <a:bodyPr/>
                    <a:lstStyle/>
                    <a:p>
                      <a:pPr algn="r" fontAlgn="ctr"/>
                      <a:r>
                        <a:rPr lang="en-CA" sz="1400" b="0" i="0" u="none" strike="noStrike" dirty="0">
                          <a:solidFill>
                            <a:srgbClr val="000000"/>
                          </a:solidFill>
                          <a:effectLst/>
                          <a:latin typeface="Calibri" panose="020F0502020204030204" pitchFamily="34" charset="0"/>
                        </a:rPr>
                        <a:t>-</a:t>
                      </a:r>
                    </a:p>
                  </a:txBody>
                  <a:tcPr marL="8997" marR="8997" marT="8997" marB="43187" anchor="ctr">
                    <a:lnL>
                      <a:noFill/>
                    </a:lnL>
                    <a:lnR>
                      <a:noFill/>
                    </a:lnR>
                    <a:lnT>
                      <a:noFill/>
                    </a:lnT>
                    <a:lnB w="12700" cap="flat" cmpd="sng" algn="ctr">
                      <a:solidFill>
                        <a:srgbClr val="FF0000"/>
                      </a:solidFill>
                      <a:prstDash val="solid"/>
                      <a:round/>
                      <a:headEnd type="none" w="med" len="med"/>
                      <a:tailEnd type="none" w="med" len="med"/>
                    </a:lnB>
                  </a:tcPr>
                </a:tc>
                <a:tc>
                  <a:txBody>
                    <a:bodyPr/>
                    <a:lstStyle/>
                    <a:p>
                      <a:pPr algn="r" fontAlgn="ctr"/>
                      <a:r>
                        <a:rPr lang="en-CA" sz="1400" b="0" i="0" u="none" strike="noStrike" dirty="0">
                          <a:solidFill>
                            <a:srgbClr val="000000"/>
                          </a:solidFill>
                          <a:effectLst/>
                          <a:latin typeface="Calibri" panose="020F0502020204030204" pitchFamily="34" charset="0"/>
                        </a:rPr>
                        <a:t>-</a:t>
                      </a:r>
                    </a:p>
                  </a:txBody>
                  <a:tcPr marL="8997" marR="8997" marT="8997" marB="43187" anchor="ctr">
                    <a:lnL>
                      <a:noFill/>
                    </a:lnL>
                    <a:lnR>
                      <a:noFill/>
                    </a:lnR>
                    <a:lnT>
                      <a:noFill/>
                    </a:lnT>
                    <a:lnB w="12700" cap="flat" cmpd="sng" algn="ctr">
                      <a:solidFill>
                        <a:srgbClr val="FF0000"/>
                      </a:solidFill>
                      <a:prstDash val="solid"/>
                      <a:round/>
                      <a:headEnd type="none" w="med" len="med"/>
                      <a:tailEnd type="none" w="med" len="med"/>
                    </a:lnB>
                  </a:tcPr>
                </a:tc>
                <a:tc>
                  <a:txBody>
                    <a:bodyPr/>
                    <a:lstStyle/>
                    <a:p>
                      <a:pPr algn="r" fontAlgn="ctr"/>
                      <a:r>
                        <a:rPr lang="en-CA" sz="1400" b="0" i="0" u="none" strike="noStrike" dirty="0">
                          <a:solidFill>
                            <a:srgbClr val="000000"/>
                          </a:solidFill>
                          <a:effectLst/>
                          <a:latin typeface="Calibri" panose="020F0502020204030204" pitchFamily="34" charset="0"/>
                        </a:rPr>
                        <a:t>-</a:t>
                      </a:r>
                    </a:p>
                  </a:txBody>
                  <a:tcPr marL="8997" marR="8997" marT="8997" marB="43187" anchor="ctr">
                    <a:lnL>
                      <a:noFill/>
                    </a:lnL>
                    <a:lnR w="12700" cap="flat" cmpd="sng" algn="ctr">
                      <a:solidFill>
                        <a:srgbClr val="000000"/>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tcPr>
                </a:tc>
                <a:extLst>
                  <a:ext uri="{0D108BD9-81ED-4DB2-BD59-A6C34878D82A}">
                    <a16:rowId xmlns="" xmlns:a16="http://schemas.microsoft.com/office/drawing/2014/main" val="1722434668"/>
                  </a:ext>
                </a:extLst>
              </a:tr>
              <a:tr h="311309">
                <a:tc gridSpan="3">
                  <a:txBody>
                    <a:bodyPr/>
                    <a:lstStyle/>
                    <a:p>
                      <a:pPr algn="l" fontAlgn="ctr"/>
                      <a:r>
                        <a:rPr lang="en-CA" sz="1700" b="0" i="0" u="none" strike="noStrike" dirty="0">
                          <a:solidFill>
                            <a:srgbClr val="000000"/>
                          </a:solidFill>
                          <a:effectLst/>
                          <a:latin typeface="Calibri" panose="020F0502020204030204" pitchFamily="34" charset="0"/>
                        </a:rPr>
                        <a:t> Other expense (income)</a:t>
                      </a:r>
                    </a:p>
                  </a:txBody>
                  <a:tcPr marL="8997" marR="8997" marT="8997" marB="43187" anchor="ctr">
                    <a:lnL w="12700" cap="flat" cmpd="sng" algn="ctr">
                      <a:solidFill>
                        <a:srgbClr val="FF0000"/>
                      </a:solidFill>
                      <a:prstDash val="solid"/>
                      <a:round/>
                      <a:headEnd type="none" w="med" len="med"/>
                      <a:tailEnd type="none" w="med" len="med"/>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a:txBody>
                    <a:bodyPr/>
                    <a:lstStyle/>
                    <a:p>
                      <a:pPr algn="r" fontAlgn="ctr"/>
                      <a:r>
                        <a:rPr lang="en-CA" sz="1700" b="0" i="0" u="none" strike="noStrike" dirty="0">
                          <a:solidFill>
                            <a:srgbClr val="000000"/>
                          </a:solidFill>
                          <a:effectLst/>
                          <a:latin typeface="Calibri" panose="020F0502020204030204" pitchFamily="34" charset="0"/>
                        </a:rPr>
                        <a:t>129</a:t>
                      </a:r>
                    </a:p>
                  </a:txBody>
                  <a:tcPr marL="8997" marR="8997" marT="8997" marB="43187" anchor="ctr">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ctr"/>
                      <a:r>
                        <a:rPr lang="en-CA" sz="1700" b="0" i="0" u="none" strike="noStrike" dirty="0">
                          <a:solidFill>
                            <a:srgbClr val="000000"/>
                          </a:solidFill>
                          <a:effectLst/>
                          <a:latin typeface="Calibri" panose="020F0502020204030204" pitchFamily="34" charset="0"/>
                        </a:rPr>
                        <a:t>269</a:t>
                      </a:r>
                    </a:p>
                  </a:txBody>
                  <a:tcPr marL="8997" marR="8997" marT="8997" marB="43187" anchor="ctr">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ctr"/>
                      <a:r>
                        <a:rPr lang="en-CA" sz="1700" b="0" i="0" u="none" strike="noStrike" dirty="0">
                          <a:solidFill>
                            <a:srgbClr val="000000"/>
                          </a:solidFill>
                          <a:effectLst/>
                          <a:latin typeface="Calibri" panose="020F0502020204030204" pitchFamily="34" charset="0"/>
                        </a:rPr>
                        <a:t>-6</a:t>
                      </a:r>
                    </a:p>
                  </a:txBody>
                  <a:tcPr marL="8997" marR="8997" marT="8997" marB="43187" anchor="ctr">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ctr"/>
                      <a:r>
                        <a:rPr lang="en-CA" sz="1700" b="0" i="0" u="none" strike="noStrike" dirty="0">
                          <a:solidFill>
                            <a:srgbClr val="000000"/>
                          </a:solidFill>
                          <a:effectLst/>
                          <a:latin typeface="Calibri" panose="020F0502020204030204" pitchFamily="34" charset="0"/>
                        </a:rPr>
                        <a:t>42</a:t>
                      </a:r>
                    </a:p>
                  </a:txBody>
                  <a:tcPr marL="8997" marR="8997" marT="8997" marB="43187" anchor="ctr">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ctr"/>
                      <a:r>
                        <a:rPr lang="en-CA" sz="1700" b="0" i="0" u="none" strike="noStrike" dirty="0">
                          <a:solidFill>
                            <a:srgbClr val="000000"/>
                          </a:solidFill>
                          <a:effectLst/>
                          <a:latin typeface="Calibri" panose="020F0502020204030204" pitchFamily="34" charset="0"/>
                        </a:rPr>
                        <a:t>(12)</a:t>
                      </a:r>
                    </a:p>
                  </a:txBody>
                  <a:tcPr marL="8997" marR="8997" marT="8997" marB="43187" anchor="ctr">
                    <a:lnL>
                      <a:noFill/>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 xmlns:a16="http://schemas.microsoft.com/office/drawing/2014/main" val="1235152339"/>
                  </a:ext>
                </a:extLst>
              </a:tr>
              <a:tr h="268122">
                <a:tc gridSpan="2">
                  <a:txBody>
                    <a:bodyPr/>
                    <a:lstStyle/>
                    <a:p>
                      <a:pPr algn="l" fontAlgn="ctr"/>
                      <a:r>
                        <a:rPr lang="en-CA" sz="1400" b="0" i="0" u="none" strike="noStrike">
                          <a:solidFill>
                            <a:srgbClr val="000000"/>
                          </a:solidFill>
                          <a:effectLst/>
                          <a:latin typeface="Calibri" panose="020F0502020204030204" pitchFamily="34" charset="0"/>
                        </a:rPr>
                        <a:t> Income taxes</a:t>
                      </a:r>
                    </a:p>
                  </a:txBody>
                  <a:tcPr marL="8997" marR="8997" marT="8997" marB="43187" anchor="ctr">
                    <a:lnL w="12700" cap="flat" cmpd="sng" algn="ctr">
                      <a:solidFill>
                        <a:srgbClr val="000000"/>
                      </a:solidFill>
                      <a:prstDash val="solid"/>
                      <a:round/>
                      <a:headEnd type="none" w="med" len="med"/>
                      <a:tailEnd type="none" w="med" len="med"/>
                    </a:lnL>
                    <a:lnR>
                      <a:noFill/>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tc>
                <a:tc>
                  <a:txBody>
                    <a:bodyPr/>
                    <a:lstStyle/>
                    <a:p>
                      <a:pPr algn="l" fontAlgn="ctr"/>
                      <a:endParaRPr lang="en-CA" sz="1400" b="1" i="0" u="none" strike="noStrike">
                        <a:solidFill>
                          <a:srgbClr val="000000"/>
                        </a:solidFill>
                        <a:effectLst/>
                        <a:latin typeface="Calibri" panose="020F0502020204030204" pitchFamily="34" charset="0"/>
                      </a:endParaRPr>
                    </a:p>
                  </a:txBody>
                  <a:tcPr marL="8997" marR="8997" marT="8997" marB="43187" anchor="ctr">
                    <a:lnL>
                      <a:noFill/>
                    </a:lnL>
                    <a:lnR>
                      <a:noFill/>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CA" sz="1400" b="0" i="0" u="none" strike="noStrike" dirty="0">
                          <a:solidFill>
                            <a:srgbClr val="000000"/>
                          </a:solidFill>
                          <a:effectLst/>
                          <a:latin typeface="Calibri" panose="020F0502020204030204" pitchFamily="34" charset="0"/>
                        </a:rPr>
                        <a:t>(720)</a:t>
                      </a:r>
                    </a:p>
                  </a:txBody>
                  <a:tcPr marL="8997" marR="8997" marT="8997" marB="43187" anchor="ctr">
                    <a:lnL>
                      <a:noFill/>
                    </a:lnL>
                    <a:lnR>
                      <a:noFill/>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CA" sz="1400" b="0" i="0" u="none" strike="noStrike" dirty="0">
                          <a:solidFill>
                            <a:srgbClr val="000000"/>
                          </a:solidFill>
                          <a:effectLst/>
                          <a:latin typeface="Calibri" panose="020F0502020204030204" pitchFamily="34" charset="0"/>
                        </a:rPr>
                        <a:t>(760)</a:t>
                      </a:r>
                    </a:p>
                  </a:txBody>
                  <a:tcPr marL="8997" marR="8997" marT="8997" marB="43187" anchor="ctr">
                    <a:lnL>
                      <a:noFill/>
                    </a:lnL>
                    <a:lnR>
                      <a:noFill/>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CA" sz="1400" b="0" i="0" u="none" strike="noStrike" dirty="0">
                          <a:solidFill>
                            <a:srgbClr val="000000"/>
                          </a:solidFill>
                          <a:effectLst/>
                          <a:latin typeface="Calibri" panose="020F0502020204030204" pitchFamily="34" charset="0"/>
                        </a:rPr>
                        <a:t>(828)</a:t>
                      </a:r>
                    </a:p>
                  </a:txBody>
                  <a:tcPr marL="8997" marR="8997" marT="8997" marB="43187" anchor="ctr">
                    <a:lnL>
                      <a:noFill/>
                    </a:lnL>
                    <a:lnR>
                      <a:noFill/>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CA" sz="1400" b="0" i="0" u="none" strike="noStrike" dirty="0">
                          <a:solidFill>
                            <a:srgbClr val="000000"/>
                          </a:solidFill>
                          <a:effectLst/>
                          <a:latin typeface="Calibri" panose="020F0502020204030204" pitchFamily="34" charset="0"/>
                        </a:rPr>
                        <a:t>(929)</a:t>
                      </a:r>
                    </a:p>
                  </a:txBody>
                  <a:tcPr marL="8997" marR="8997" marT="8997" marB="43187" anchor="ctr">
                    <a:lnL>
                      <a:noFill/>
                    </a:lnL>
                    <a:lnR>
                      <a:noFill/>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CA" sz="1400" b="0" i="0" u="none" strike="noStrike" dirty="0">
                          <a:solidFill>
                            <a:srgbClr val="000000"/>
                          </a:solidFill>
                          <a:effectLst/>
                          <a:latin typeface="Calibri" panose="020F0502020204030204" pitchFamily="34" charset="0"/>
                        </a:rPr>
                        <a:t>(924)</a:t>
                      </a:r>
                    </a:p>
                  </a:txBody>
                  <a:tcPr marL="8997" marR="8997" marT="8997" marB="43187" anchor="ctr">
                    <a:lnL>
                      <a:noFill/>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468364"/>
                  </a:ext>
                </a:extLst>
              </a:tr>
              <a:tr h="268122">
                <a:tc gridSpan="3">
                  <a:txBody>
                    <a:bodyPr/>
                    <a:lstStyle/>
                    <a:p>
                      <a:pPr algn="l" fontAlgn="ctr"/>
                      <a:r>
                        <a:rPr lang="en-CA" sz="1400" b="1" i="0" u="none" strike="noStrike" dirty="0">
                          <a:solidFill>
                            <a:srgbClr val="000000"/>
                          </a:solidFill>
                          <a:effectLst/>
                          <a:latin typeface="Calibri" panose="020F0502020204030204" pitchFamily="34" charset="0"/>
                        </a:rPr>
                        <a:t>Total adjustments</a:t>
                      </a:r>
                    </a:p>
                  </a:txBody>
                  <a:tcPr marL="8997" marR="8997" marT="8997" marB="43187"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a:txBody>
                    <a:bodyPr/>
                    <a:lstStyle/>
                    <a:p>
                      <a:pPr algn="r" fontAlgn="ctr"/>
                      <a:r>
                        <a:rPr lang="en-CA" sz="1400" b="1" i="0" u="none" strike="noStrike" dirty="0">
                          <a:solidFill>
                            <a:srgbClr val="000000"/>
                          </a:solidFill>
                          <a:effectLst/>
                          <a:latin typeface="Calibri" panose="020F0502020204030204" pitchFamily="34" charset="0"/>
                        </a:rPr>
                        <a:t>-5,055 </a:t>
                      </a:r>
                    </a:p>
                  </a:txBody>
                  <a:tcPr marL="8997" marR="8997" marT="8997" marB="43187"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CA" sz="1400" b="1" i="0" u="none" strike="noStrike">
                          <a:solidFill>
                            <a:srgbClr val="000000"/>
                          </a:solidFill>
                          <a:effectLst/>
                          <a:latin typeface="Calibri" panose="020F0502020204030204" pitchFamily="34" charset="0"/>
                        </a:rPr>
                        <a:t>-5,012 </a:t>
                      </a:r>
                    </a:p>
                  </a:txBody>
                  <a:tcPr marL="8997" marR="8997" marT="8997" marB="43187"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CA" sz="1400" b="1" i="0" u="none" strike="noStrike" dirty="0">
                          <a:solidFill>
                            <a:srgbClr val="000000"/>
                          </a:solidFill>
                          <a:effectLst/>
                          <a:latin typeface="Calibri" panose="020F0502020204030204" pitchFamily="34" charset="0"/>
                        </a:rPr>
                        <a:t>-5,701 </a:t>
                      </a:r>
                    </a:p>
                  </a:txBody>
                  <a:tcPr marL="8997" marR="8997" marT="8997" marB="43187"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CA" sz="1400" b="1" i="0" u="none" strike="noStrike" dirty="0">
                          <a:solidFill>
                            <a:srgbClr val="000000"/>
                          </a:solidFill>
                          <a:effectLst/>
                          <a:latin typeface="Calibri" panose="020F0502020204030204" pitchFamily="34" charset="0"/>
                        </a:rPr>
                        <a:t>-5,585 </a:t>
                      </a:r>
                    </a:p>
                  </a:txBody>
                  <a:tcPr marL="8997" marR="8997" marT="8997" marB="43187"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CA" sz="1400" b="1" i="0" u="none" strike="noStrike" dirty="0">
                          <a:solidFill>
                            <a:srgbClr val="000000"/>
                          </a:solidFill>
                          <a:effectLst/>
                          <a:latin typeface="Calibri" panose="020F0502020204030204" pitchFamily="34" charset="0"/>
                        </a:rPr>
                        <a:t>-5,821 </a:t>
                      </a:r>
                    </a:p>
                  </a:txBody>
                  <a:tcPr marL="8997" marR="8997" marT="8997" marB="43187"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94378735"/>
                  </a:ext>
                </a:extLst>
              </a:tr>
              <a:tr h="268122">
                <a:tc gridSpan="3">
                  <a:txBody>
                    <a:bodyPr/>
                    <a:lstStyle/>
                    <a:p>
                      <a:pPr algn="l" fontAlgn="ctr"/>
                      <a:r>
                        <a:rPr lang="en-CA" sz="1400" b="1" i="0" u="none" strike="noStrike">
                          <a:solidFill>
                            <a:srgbClr val="000000"/>
                          </a:solidFill>
                          <a:effectLst/>
                          <a:latin typeface="Calibri" panose="020F0502020204030204" pitchFamily="34" charset="0"/>
                        </a:rPr>
                        <a:t>Net income, reported</a:t>
                      </a:r>
                    </a:p>
                  </a:txBody>
                  <a:tcPr marL="8997" marR="8997" marT="8997" marB="43187"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a:txBody>
                    <a:bodyPr/>
                    <a:lstStyle/>
                    <a:p>
                      <a:pPr algn="r" fontAlgn="ctr"/>
                      <a:r>
                        <a:rPr lang="en-CA" sz="1400" b="1" i="0" u="none" strike="noStrike" dirty="0">
                          <a:solidFill>
                            <a:srgbClr val="000000"/>
                          </a:solidFill>
                          <a:effectLst/>
                          <a:latin typeface="Calibri" panose="020F0502020204030204" pitchFamily="34" charset="0"/>
                        </a:rPr>
                        <a:t> 2,574 </a:t>
                      </a:r>
                    </a:p>
                  </a:txBody>
                  <a:tcPr marL="8997" marR="8997" marT="8997" marB="43187"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CA" sz="1400" b="1" i="0" u="none" strike="noStrike">
                          <a:solidFill>
                            <a:srgbClr val="000000"/>
                          </a:solidFill>
                          <a:effectLst/>
                          <a:latin typeface="Calibri" panose="020F0502020204030204" pitchFamily="34" charset="0"/>
                        </a:rPr>
                        <a:t> 2,876 </a:t>
                      </a:r>
                    </a:p>
                  </a:txBody>
                  <a:tcPr marL="8997" marR="8997" marT="8997" marB="43187"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CA" sz="1400" b="1" i="0" u="none" strike="noStrike">
                          <a:solidFill>
                            <a:srgbClr val="000000"/>
                          </a:solidFill>
                          <a:effectLst/>
                          <a:latin typeface="Calibri" panose="020F0502020204030204" pitchFamily="34" charset="0"/>
                        </a:rPr>
                        <a:t> 2,388 </a:t>
                      </a:r>
                    </a:p>
                  </a:txBody>
                  <a:tcPr marL="8997" marR="8997" marT="8997" marB="43187"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CA" sz="1400" b="1" i="0" u="none" strike="noStrike">
                          <a:solidFill>
                            <a:srgbClr val="000000"/>
                          </a:solidFill>
                          <a:effectLst/>
                          <a:latin typeface="Calibri" panose="020F0502020204030204" pitchFamily="34" charset="0"/>
                        </a:rPr>
                        <a:t> 2,718 </a:t>
                      </a:r>
                    </a:p>
                  </a:txBody>
                  <a:tcPr marL="8997" marR="8997" marT="8997" marB="43187"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CA" sz="1400" b="1" i="0" u="none" strike="noStrike" dirty="0">
                          <a:solidFill>
                            <a:srgbClr val="000000"/>
                          </a:solidFill>
                          <a:effectLst/>
                          <a:latin typeface="Calibri" panose="020F0502020204030204" pitchFamily="34" charset="0"/>
                        </a:rPr>
                        <a:t> 2,730 </a:t>
                      </a:r>
                    </a:p>
                  </a:txBody>
                  <a:tcPr marL="8997" marR="8997" marT="8997" marB="43187"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23528258"/>
                  </a:ext>
                </a:extLst>
              </a:tr>
            </a:tbl>
          </a:graphicData>
        </a:graphic>
      </p:graphicFrame>
    </p:spTree>
    <p:extLst>
      <p:ext uri="{BB962C8B-B14F-4D97-AF65-F5344CB8AC3E}">
        <p14:creationId xmlns:p14="http://schemas.microsoft.com/office/powerpoint/2010/main" val="1670188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179512" y="24513"/>
            <a:ext cx="8883299"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3200" dirty="0">
                <a:solidFill>
                  <a:srgbClr val="460023"/>
                </a:solidFill>
              </a:rPr>
              <a:t>Non-Recurring Expenses – Investor Considerations</a:t>
            </a:r>
          </a:p>
        </p:txBody>
      </p:sp>
      <p:sp>
        <p:nvSpPr>
          <p:cNvPr id="2" name="Rectangle 1"/>
          <p:cNvSpPr/>
          <p:nvPr/>
        </p:nvSpPr>
        <p:spPr>
          <a:xfrm>
            <a:off x="315136" y="1003950"/>
            <a:ext cx="8612049" cy="4801314"/>
          </a:xfrm>
          <a:prstGeom prst="rect">
            <a:avLst/>
          </a:prstGeom>
        </p:spPr>
        <p:txBody>
          <a:bodyPr wrap="square">
            <a:spAutoFit/>
          </a:bodyPr>
          <a:lstStyle/>
          <a:p>
            <a:pPr marL="342900" indent="-342900">
              <a:buFont typeface="+mj-lt"/>
              <a:buAutoNum type="arabicPeriod"/>
              <a:defRPr/>
            </a:pPr>
            <a:r>
              <a:rPr lang="en-CA" dirty="0"/>
              <a:t>Is the same or similar expense likely to recur within 2 years? If yes, don’t adjust.</a:t>
            </a:r>
          </a:p>
          <a:p>
            <a:pPr marL="342900" indent="-342900">
              <a:buFont typeface="+mj-lt"/>
              <a:buAutoNum type="arabicPeriod"/>
              <a:defRPr/>
            </a:pPr>
            <a:endParaRPr lang="en-CA" dirty="0"/>
          </a:p>
          <a:p>
            <a:pPr marL="342900" indent="-342900">
              <a:buFont typeface="+mj-lt"/>
              <a:buAutoNum type="arabicPeriod"/>
              <a:defRPr/>
            </a:pPr>
            <a:r>
              <a:rPr lang="en-CA" dirty="0"/>
              <a:t>Has the same or similar expense been incurred in the most recent 2 years? If yes, don’t adjust.</a:t>
            </a:r>
          </a:p>
          <a:p>
            <a:pPr marL="342900" indent="-342900">
              <a:buFont typeface="+mj-lt"/>
              <a:buAutoNum type="arabicPeriod"/>
              <a:defRPr/>
            </a:pPr>
            <a:endParaRPr lang="en-CA" dirty="0"/>
          </a:p>
          <a:p>
            <a:pPr marL="342900" indent="-342900">
              <a:buFont typeface="+mj-lt"/>
              <a:buAutoNum type="arabicPeriod"/>
              <a:defRPr/>
            </a:pPr>
            <a:r>
              <a:rPr lang="en-CA" dirty="0"/>
              <a:t>Does the expense relate to otherwise normal business activity even if the expense happens infrequently?  If yes, don’t adjust.</a:t>
            </a:r>
          </a:p>
          <a:p>
            <a:pPr marL="342900" indent="-342900">
              <a:buFont typeface="+mj-lt"/>
              <a:buAutoNum type="arabicPeriod"/>
              <a:defRPr/>
            </a:pPr>
            <a:endParaRPr lang="en-CA" dirty="0"/>
          </a:p>
          <a:p>
            <a:pPr marL="342900" indent="-342900">
              <a:buFont typeface="+mj-lt"/>
              <a:buAutoNum type="arabicPeriod"/>
              <a:defRPr/>
            </a:pPr>
            <a:r>
              <a:rPr lang="en-CA" dirty="0"/>
              <a:t>Does it appear that management is proposing an adjustment for a business expense simply because it is unusually large in the current period?  If yes, don’t adjust.</a:t>
            </a:r>
          </a:p>
          <a:p>
            <a:pPr marL="342900" indent="-342900">
              <a:buFont typeface="+mj-lt"/>
              <a:buAutoNum type="arabicPeriod"/>
              <a:defRPr/>
            </a:pPr>
            <a:endParaRPr lang="en-CA" dirty="0"/>
          </a:p>
          <a:p>
            <a:pPr marL="342900" indent="-342900">
              <a:buFont typeface="+mj-lt"/>
              <a:buAutoNum type="arabicPeriod"/>
              <a:defRPr/>
            </a:pPr>
            <a:r>
              <a:rPr lang="en-CA" dirty="0"/>
              <a:t>Does it relate to an event where real business value has been lost (i.e. loss of patent, impairment of asset, etc)?  If yes, an adjustment may be appropriate, however investors need to also consider where to capture the loss in their assessment of value.</a:t>
            </a:r>
          </a:p>
          <a:p>
            <a:pPr marL="342900" indent="-342900">
              <a:buFont typeface="+mj-lt"/>
              <a:buAutoNum type="arabicPeriod"/>
              <a:defRPr/>
            </a:pPr>
            <a:endParaRPr lang="en-CA" dirty="0"/>
          </a:p>
          <a:p>
            <a:pPr marL="342900" indent="-342900">
              <a:buFont typeface="+mj-lt"/>
              <a:buAutoNum type="arabicPeriod"/>
              <a:defRPr/>
            </a:pPr>
            <a:r>
              <a:rPr lang="en-CA" dirty="0"/>
              <a:t>Was the expenditure a result of actions within management’s control?  If yes, don’t adjust.</a:t>
            </a:r>
          </a:p>
        </p:txBody>
      </p:sp>
      <p:sp>
        <p:nvSpPr>
          <p:cNvPr id="3" name="Slide Number Placeholder 2"/>
          <p:cNvSpPr>
            <a:spLocks noGrp="1"/>
          </p:cNvSpPr>
          <p:nvPr>
            <p:ph type="sldNum" sz="quarter" idx="12"/>
          </p:nvPr>
        </p:nvSpPr>
        <p:spPr/>
        <p:txBody>
          <a:bodyPr/>
          <a:lstStyle/>
          <a:p>
            <a:fld id="{4921045B-2399-48EF-9B5B-688BEF185654}" type="slidenum">
              <a:rPr lang="en-CA" smtClean="0"/>
              <a:t>33</a:t>
            </a:fld>
            <a:endParaRPr lang="en-CA" dirty="0"/>
          </a:p>
        </p:txBody>
      </p:sp>
    </p:spTree>
    <p:extLst>
      <p:ext uri="{BB962C8B-B14F-4D97-AF65-F5344CB8AC3E}">
        <p14:creationId xmlns:p14="http://schemas.microsoft.com/office/powerpoint/2010/main" val="3773536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8600" y="2060848"/>
            <a:ext cx="8686800" cy="1656184"/>
          </a:xfrm>
        </p:spPr>
        <p:txBody>
          <a:bodyPr>
            <a:normAutofit/>
          </a:bodyPr>
          <a:lstStyle/>
          <a:p>
            <a:pPr algn="ctr" eaLnBrk="1" hangingPunct="1">
              <a:buFont typeface="Wingdings" pitchFamily="2" charset="2"/>
              <a:buNone/>
            </a:pPr>
            <a:endParaRPr lang="en-US" altLang="en-US" sz="3600" i="1" dirty="0"/>
          </a:p>
          <a:p>
            <a:pPr algn="ctr" eaLnBrk="1" hangingPunct="1">
              <a:buFont typeface="Wingdings" pitchFamily="2" charset="2"/>
              <a:buNone/>
            </a:pPr>
            <a:r>
              <a:rPr lang="en-US" altLang="en-US" sz="3600" dirty="0">
                <a:solidFill>
                  <a:srgbClr val="460023"/>
                </a:solidFill>
              </a:rPr>
              <a:t>Other Financial KPIs </a:t>
            </a:r>
          </a:p>
          <a:p>
            <a:pPr algn="ctr" eaLnBrk="1" hangingPunct="1">
              <a:buFont typeface="Wingdings" pitchFamily="2" charset="2"/>
              <a:buNone/>
            </a:pPr>
            <a:endParaRPr lang="en-US" altLang="en-US" sz="2400" i="1" dirty="0"/>
          </a:p>
          <a:p>
            <a:pPr algn="ctr" eaLnBrk="1" hangingPunct="1">
              <a:buFont typeface="Wingdings" pitchFamily="2" charset="2"/>
              <a:buNone/>
            </a:pPr>
            <a:endParaRPr lang="en-US" altLang="en-US" sz="2400" dirty="0"/>
          </a:p>
          <a:p>
            <a:pPr algn="ctr" eaLnBrk="1" hangingPunct="1">
              <a:buFont typeface="Wingdings" pitchFamily="2" charset="2"/>
              <a:buNone/>
            </a:pPr>
            <a:endParaRPr lang="en-US" altLang="en-US" sz="3600" dirty="0"/>
          </a:p>
        </p:txBody>
      </p:sp>
      <p:sp>
        <p:nvSpPr>
          <p:cNvPr id="3" name="Slide Number Placeholder 2"/>
          <p:cNvSpPr>
            <a:spLocks noGrp="1"/>
          </p:cNvSpPr>
          <p:nvPr>
            <p:ph type="sldNum" sz="quarter" idx="12"/>
          </p:nvPr>
        </p:nvSpPr>
        <p:spPr>
          <a:xfrm>
            <a:off x="6553200" y="6309320"/>
            <a:ext cx="2133600" cy="365125"/>
          </a:xfrm>
        </p:spPr>
        <p:txBody>
          <a:bodyPr/>
          <a:lstStyle/>
          <a:p>
            <a:fld id="{4921045B-2399-48EF-9B5B-688BEF185654}" type="slidenum">
              <a:rPr lang="en-CA" smtClean="0"/>
              <a:t>34</a:t>
            </a:fld>
            <a:endParaRPr lang="en-CA" dirty="0"/>
          </a:p>
        </p:txBody>
      </p:sp>
    </p:spTree>
    <p:extLst>
      <p:ext uri="{BB962C8B-B14F-4D97-AF65-F5344CB8AC3E}">
        <p14:creationId xmlns:p14="http://schemas.microsoft.com/office/powerpoint/2010/main" val="1153591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21045B-2399-48EF-9B5B-688BEF185654}" type="slidenum">
              <a:rPr lang="en-CA" smtClean="0"/>
              <a:t>35</a:t>
            </a:fld>
            <a:endParaRPr lang="en-CA" dirty="0"/>
          </a:p>
        </p:txBody>
      </p:sp>
      <p:sp>
        <p:nvSpPr>
          <p:cNvPr id="5" name="Title 11"/>
          <p:cNvSpPr txBox="1">
            <a:spLocks/>
          </p:cNvSpPr>
          <p:nvPr/>
        </p:nvSpPr>
        <p:spPr>
          <a:xfrm>
            <a:off x="297213" y="-18256"/>
            <a:ext cx="8883299"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3200" dirty="0">
                <a:solidFill>
                  <a:srgbClr val="460023"/>
                </a:solidFill>
              </a:rPr>
              <a:t>Retailers: Same-Store-Sales Growth (SSSG)</a:t>
            </a:r>
          </a:p>
        </p:txBody>
      </p:sp>
      <p:sp>
        <p:nvSpPr>
          <p:cNvPr id="14" name="Rectangle 3"/>
          <p:cNvSpPr>
            <a:spLocks noChangeArrowheads="1"/>
          </p:cNvSpPr>
          <p:nvPr/>
        </p:nvSpPr>
        <p:spPr bwMode="auto">
          <a:xfrm rot="10800000" flipV="1">
            <a:off x="539552" y="5361800"/>
            <a:ext cx="785887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CA" altLang="en-US" sz="1200" i="1" dirty="0">
                <a:ea typeface="Calibri" pitchFamily="34" charset="0"/>
                <a:cs typeface="Times New Roman" pitchFamily="18" charset="0"/>
              </a:rPr>
              <a:t>Source: Company Annual reports.</a:t>
            </a:r>
            <a:endParaRPr kumimoji="0" lang="en-CA" altLang="en-US" sz="1200" i="1" u="none" strike="noStrike" cap="none" normalizeH="0" baseline="0" dirty="0">
              <a:ln>
                <a:noFill/>
              </a:ln>
              <a:solidFill>
                <a:schemeClr val="tx1"/>
              </a:solidFill>
              <a:effectLst/>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26959283"/>
              </p:ext>
            </p:extLst>
          </p:nvPr>
        </p:nvGraphicFramePr>
        <p:xfrm>
          <a:off x="539551" y="1733659"/>
          <a:ext cx="8067769" cy="3628141"/>
        </p:xfrm>
        <a:graphic>
          <a:graphicData uri="http://schemas.openxmlformats.org/drawingml/2006/table">
            <a:tbl>
              <a:tblPr firstRow="1" firstCol="1" bandRow="1">
                <a:tableStyleId>{5C22544A-7EE6-4342-B048-85BDC9FD1C3A}</a:tableStyleId>
              </a:tblPr>
              <a:tblGrid>
                <a:gridCol w="1516530">
                  <a:extLst>
                    <a:ext uri="{9D8B030D-6E8A-4147-A177-3AD203B41FA5}">
                      <a16:colId xmlns="" xmlns:a16="http://schemas.microsoft.com/office/drawing/2014/main" val="20000"/>
                    </a:ext>
                  </a:extLst>
                </a:gridCol>
                <a:gridCol w="1064958">
                  <a:extLst>
                    <a:ext uri="{9D8B030D-6E8A-4147-A177-3AD203B41FA5}">
                      <a16:colId xmlns="" xmlns:a16="http://schemas.microsoft.com/office/drawing/2014/main" val="20001"/>
                    </a:ext>
                  </a:extLst>
                </a:gridCol>
                <a:gridCol w="3999649">
                  <a:extLst>
                    <a:ext uri="{9D8B030D-6E8A-4147-A177-3AD203B41FA5}">
                      <a16:colId xmlns="" xmlns:a16="http://schemas.microsoft.com/office/drawing/2014/main" val="20002"/>
                    </a:ext>
                  </a:extLst>
                </a:gridCol>
                <a:gridCol w="1486632">
                  <a:extLst>
                    <a:ext uri="{9D8B030D-6E8A-4147-A177-3AD203B41FA5}">
                      <a16:colId xmlns="" xmlns:a16="http://schemas.microsoft.com/office/drawing/2014/main" val="20003"/>
                    </a:ext>
                  </a:extLst>
                </a:gridCol>
              </a:tblGrid>
              <a:tr h="549427">
                <a:tc>
                  <a:txBody>
                    <a:bodyPr/>
                    <a:lstStyle/>
                    <a:p>
                      <a:pPr algn="ctr">
                        <a:lnSpc>
                          <a:spcPct val="107000"/>
                        </a:lnSpc>
                        <a:spcAft>
                          <a:spcPts val="0"/>
                        </a:spcAft>
                      </a:pPr>
                      <a:r>
                        <a:rPr lang="en-CA" sz="1500" dirty="0">
                          <a:effectLst/>
                        </a:rPr>
                        <a:t> </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12700" cmpd="sng">
                      <a:noFill/>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60023"/>
                    </a:solidFill>
                  </a:tcPr>
                </a:tc>
                <a:tc>
                  <a:txBody>
                    <a:bodyPr/>
                    <a:lstStyle/>
                    <a:p>
                      <a:pPr algn="ctr">
                        <a:lnSpc>
                          <a:spcPct val="107000"/>
                        </a:lnSpc>
                        <a:spcAft>
                          <a:spcPts val="0"/>
                        </a:spcAft>
                      </a:pPr>
                      <a:r>
                        <a:rPr lang="en-CA" sz="1500" dirty="0">
                          <a:effectLst/>
                        </a:rPr>
                        <a:t>SSSG explained?</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60023"/>
                    </a:solidFill>
                  </a:tcPr>
                </a:tc>
                <a:tc>
                  <a:txBody>
                    <a:bodyPr/>
                    <a:lstStyle/>
                    <a:p>
                      <a:pPr algn="ctr">
                        <a:lnSpc>
                          <a:spcPct val="107000"/>
                        </a:lnSpc>
                        <a:spcAft>
                          <a:spcPts val="0"/>
                        </a:spcAft>
                      </a:pPr>
                      <a:r>
                        <a:rPr lang="en-CA" sz="1500" dirty="0">
                          <a:effectLst/>
                        </a:rPr>
                        <a:t>Exclude remodeled/expanded stores?</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60023"/>
                    </a:solidFill>
                  </a:tcPr>
                </a:tc>
                <a:tc>
                  <a:txBody>
                    <a:bodyPr/>
                    <a:lstStyle/>
                    <a:p>
                      <a:pPr algn="ctr">
                        <a:lnSpc>
                          <a:spcPct val="107000"/>
                        </a:lnSpc>
                        <a:spcAft>
                          <a:spcPts val="0"/>
                        </a:spcAft>
                      </a:pPr>
                      <a:r>
                        <a:rPr lang="en-CA" sz="1500" dirty="0">
                          <a:effectLst/>
                        </a:rPr>
                        <a:t>Includes Digital sales?</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60023"/>
                    </a:solidFill>
                  </a:tcPr>
                </a:tc>
                <a:extLst>
                  <a:ext uri="{0D108BD9-81ED-4DB2-BD59-A6C34878D82A}">
                    <a16:rowId xmlns="" xmlns:a16="http://schemas.microsoft.com/office/drawing/2014/main" val="10000"/>
                  </a:ext>
                </a:extLst>
              </a:tr>
              <a:tr h="278618">
                <a:tc>
                  <a:txBody>
                    <a:bodyPr/>
                    <a:lstStyle/>
                    <a:p>
                      <a:pPr>
                        <a:lnSpc>
                          <a:spcPct val="107000"/>
                        </a:lnSpc>
                        <a:spcAft>
                          <a:spcPts val="0"/>
                        </a:spcAft>
                      </a:pPr>
                      <a:r>
                        <a:rPr lang="en-CA" sz="1500" b="0" dirty="0">
                          <a:solidFill>
                            <a:schemeClr val="tx1"/>
                          </a:solidFill>
                          <a:effectLst/>
                        </a:rPr>
                        <a:t>Metro</a:t>
                      </a:r>
                      <a:endParaRPr lang="en-CA"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C8B37D"/>
                    </a:solidFill>
                  </a:tcPr>
                </a:tc>
                <a:tc>
                  <a:txBody>
                    <a:bodyPr/>
                    <a:lstStyle/>
                    <a:p>
                      <a:pPr algn="ctr">
                        <a:lnSpc>
                          <a:spcPct val="107000"/>
                        </a:lnSpc>
                        <a:spcAft>
                          <a:spcPts val="0"/>
                        </a:spcAft>
                      </a:pPr>
                      <a:r>
                        <a:rPr lang="en-CA" sz="1500" dirty="0">
                          <a:effectLst/>
                          <a:sym typeface="Wingdings" panose="05000000000000000000" pitchFamily="2" charset="2"/>
                        </a:rPr>
                        <a:t></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CA" sz="1500" dirty="0">
                          <a:effectLst/>
                        </a:rPr>
                        <a:t>- No explanation</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CA" sz="1500" dirty="0">
                          <a:effectLst/>
                        </a:rPr>
                        <a:t>N/A</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80930">
                <a:tc>
                  <a:txBody>
                    <a:bodyPr/>
                    <a:lstStyle/>
                    <a:p>
                      <a:pPr>
                        <a:lnSpc>
                          <a:spcPct val="107000"/>
                        </a:lnSpc>
                        <a:spcAft>
                          <a:spcPts val="0"/>
                        </a:spcAft>
                      </a:pPr>
                      <a:r>
                        <a:rPr lang="en-CA" sz="1500" b="0" dirty="0">
                          <a:solidFill>
                            <a:schemeClr val="tx1"/>
                          </a:solidFill>
                          <a:effectLst/>
                        </a:rPr>
                        <a:t>Loblaw</a:t>
                      </a:r>
                      <a:endParaRPr lang="en-CA"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8B37D"/>
                    </a:solidFill>
                  </a:tcPr>
                </a:tc>
                <a:tc>
                  <a:txBody>
                    <a:bodyPr/>
                    <a:lstStyle/>
                    <a:p>
                      <a:pPr algn="ctr">
                        <a:lnSpc>
                          <a:spcPct val="107000"/>
                        </a:lnSpc>
                        <a:spcAft>
                          <a:spcPts val="0"/>
                        </a:spcAft>
                      </a:pPr>
                      <a:r>
                        <a:rPr lang="en-CA" sz="1500">
                          <a:effectLst/>
                          <a:sym typeface="Wingdings" panose="05000000000000000000" pitchFamily="2" charset="2"/>
                        </a:rPr>
                        <a:t></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CA" sz="1500" dirty="0">
                          <a:effectLst/>
                          <a:sym typeface="Wingdings" panose="05000000000000000000" pitchFamily="2" charset="2"/>
                        </a:rPr>
                        <a:t></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CA" sz="1500" dirty="0">
                          <a:effectLst/>
                        </a:rPr>
                        <a:t>N/A</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80930">
                <a:tc>
                  <a:txBody>
                    <a:bodyPr/>
                    <a:lstStyle/>
                    <a:p>
                      <a:pPr>
                        <a:lnSpc>
                          <a:spcPct val="107000"/>
                        </a:lnSpc>
                        <a:spcAft>
                          <a:spcPts val="0"/>
                        </a:spcAft>
                      </a:pPr>
                      <a:r>
                        <a:rPr lang="en-CA" sz="1500" b="0" dirty="0">
                          <a:solidFill>
                            <a:schemeClr val="tx1"/>
                          </a:solidFill>
                          <a:effectLst/>
                        </a:rPr>
                        <a:t>Empire</a:t>
                      </a:r>
                      <a:endParaRPr lang="en-CA"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8B37D"/>
                    </a:solidFill>
                  </a:tcPr>
                </a:tc>
                <a:tc>
                  <a:txBody>
                    <a:bodyPr/>
                    <a:lstStyle/>
                    <a:p>
                      <a:pPr algn="ctr">
                        <a:lnSpc>
                          <a:spcPct val="107000"/>
                        </a:lnSpc>
                        <a:spcAft>
                          <a:spcPts val="0"/>
                        </a:spcAft>
                      </a:pPr>
                      <a:r>
                        <a:rPr lang="en-CA" sz="1500" dirty="0">
                          <a:effectLst/>
                          <a:sym typeface="Wingdings" panose="05000000000000000000" pitchFamily="2" charset="2"/>
                        </a:rPr>
                        <a:t></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CA" sz="1500" dirty="0">
                          <a:effectLst/>
                        </a:rPr>
                        <a:t>- No explanation</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CA" sz="1500" dirty="0">
                          <a:effectLst/>
                        </a:rPr>
                        <a:t>N/A</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280930">
                <a:tc>
                  <a:txBody>
                    <a:bodyPr/>
                    <a:lstStyle/>
                    <a:p>
                      <a:pPr>
                        <a:lnSpc>
                          <a:spcPct val="107000"/>
                        </a:lnSpc>
                        <a:spcAft>
                          <a:spcPts val="0"/>
                        </a:spcAft>
                      </a:pPr>
                      <a:r>
                        <a:rPr lang="en-CA" sz="1500" b="0" dirty="0">
                          <a:solidFill>
                            <a:schemeClr val="tx1"/>
                          </a:solidFill>
                          <a:effectLst/>
                        </a:rPr>
                        <a:t>Canadian Tire</a:t>
                      </a:r>
                      <a:endParaRPr lang="en-CA"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8B37D"/>
                    </a:solidFill>
                  </a:tcPr>
                </a:tc>
                <a:tc>
                  <a:txBody>
                    <a:bodyPr/>
                    <a:lstStyle/>
                    <a:p>
                      <a:pPr algn="ctr">
                        <a:lnSpc>
                          <a:spcPct val="107000"/>
                        </a:lnSpc>
                        <a:spcAft>
                          <a:spcPts val="0"/>
                        </a:spcAft>
                      </a:pPr>
                      <a:r>
                        <a:rPr lang="en-CA" sz="1500" dirty="0">
                          <a:effectLst/>
                          <a:sym typeface="Wingdings" panose="05000000000000000000" pitchFamily="2" charset="2"/>
                        </a:rPr>
                        <a:t></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CA" sz="1500" dirty="0">
                          <a:effectLst/>
                          <a:sym typeface="Wingdings" panose="05000000000000000000" pitchFamily="2" charset="2"/>
                        </a:rPr>
                        <a:t></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CA" sz="1500" dirty="0">
                          <a:effectLst/>
                          <a:sym typeface="Wingdings" panose="05000000000000000000" pitchFamily="2" charset="2"/>
                        </a:rPr>
                        <a:t></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280930">
                <a:tc>
                  <a:txBody>
                    <a:bodyPr/>
                    <a:lstStyle/>
                    <a:p>
                      <a:pPr>
                        <a:lnSpc>
                          <a:spcPct val="107000"/>
                        </a:lnSpc>
                        <a:spcAft>
                          <a:spcPts val="0"/>
                        </a:spcAft>
                      </a:pPr>
                      <a:r>
                        <a:rPr lang="en-CA" sz="1500" b="0" dirty="0">
                          <a:solidFill>
                            <a:schemeClr val="tx1"/>
                          </a:solidFill>
                          <a:effectLst/>
                        </a:rPr>
                        <a:t>Dollarama</a:t>
                      </a:r>
                      <a:endParaRPr lang="en-CA"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8B37D"/>
                    </a:solidFill>
                  </a:tcPr>
                </a:tc>
                <a:tc>
                  <a:txBody>
                    <a:bodyPr/>
                    <a:lstStyle/>
                    <a:p>
                      <a:pPr algn="ctr">
                        <a:lnSpc>
                          <a:spcPct val="107000"/>
                        </a:lnSpc>
                        <a:spcAft>
                          <a:spcPts val="0"/>
                        </a:spcAft>
                      </a:pPr>
                      <a:r>
                        <a:rPr lang="en-CA" sz="1500">
                          <a:effectLst/>
                          <a:sym typeface="Wingdings" panose="05000000000000000000" pitchFamily="2" charset="2"/>
                        </a:rPr>
                        <a:t></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CA" sz="1500" dirty="0">
                          <a:effectLst/>
                          <a:sym typeface="Wingdings" panose="05000000000000000000" pitchFamily="2" charset="2"/>
                        </a:rPr>
                        <a:t></a:t>
                      </a:r>
                      <a:r>
                        <a:rPr lang="en-CA" sz="1500" dirty="0">
                          <a:effectLst/>
                        </a:rPr>
                        <a:t> - Include relocated/expanded stores open for 13 months.</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CA" sz="1500" dirty="0">
                          <a:effectLst/>
                        </a:rPr>
                        <a:t>N/A</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280930">
                <a:tc>
                  <a:txBody>
                    <a:bodyPr/>
                    <a:lstStyle/>
                    <a:p>
                      <a:pPr>
                        <a:lnSpc>
                          <a:spcPct val="107000"/>
                        </a:lnSpc>
                        <a:spcAft>
                          <a:spcPts val="0"/>
                        </a:spcAft>
                      </a:pPr>
                      <a:r>
                        <a:rPr lang="en-CA" sz="1500" b="0" dirty="0">
                          <a:solidFill>
                            <a:schemeClr val="tx1"/>
                          </a:solidFill>
                          <a:effectLst/>
                        </a:rPr>
                        <a:t>Jean Coutu</a:t>
                      </a:r>
                      <a:endParaRPr lang="en-CA"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8B37D"/>
                    </a:solidFill>
                  </a:tcPr>
                </a:tc>
                <a:tc>
                  <a:txBody>
                    <a:bodyPr/>
                    <a:lstStyle/>
                    <a:p>
                      <a:pPr algn="ctr">
                        <a:lnSpc>
                          <a:spcPct val="107000"/>
                        </a:lnSpc>
                        <a:spcAft>
                          <a:spcPts val="0"/>
                        </a:spcAft>
                      </a:pPr>
                      <a:r>
                        <a:rPr lang="en-CA" sz="1500">
                          <a:effectLst/>
                          <a:sym typeface="Wingdings" panose="05000000000000000000" pitchFamily="2" charset="2"/>
                        </a:rPr>
                        <a:t></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CA" sz="1500" dirty="0">
                          <a:effectLst/>
                        </a:rPr>
                        <a:t>- No explanation</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CA" sz="1500" dirty="0">
                          <a:effectLst/>
                        </a:rPr>
                        <a:t>N/A</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417038">
                <a:tc>
                  <a:txBody>
                    <a:bodyPr/>
                    <a:lstStyle/>
                    <a:p>
                      <a:pPr>
                        <a:lnSpc>
                          <a:spcPct val="107000"/>
                        </a:lnSpc>
                        <a:spcAft>
                          <a:spcPts val="0"/>
                        </a:spcAft>
                      </a:pPr>
                      <a:r>
                        <a:rPr lang="en-CA" sz="1500" b="0" dirty="0">
                          <a:solidFill>
                            <a:schemeClr val="tx1"/>
                          </a:solidFill>
                          <a:effectLst/>
                        </a:rPr>
                        <a:t>Hudson’s Bay Co.</a:t>
                      </a:r>
                      <a:endParaRPr lang="en-CA"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8B37D"/>
                    </a:solidFill>
                  </a:tcPr>
                </a:tc>
                <a:tc>
                  <a:txBody>
                    <a:bodyPr/>
                    <a:lstStyle/>
                    <a:p>
                      <a:pPr algn="ctr">
                        <a:lnSpc>
                          <a:spcPct val="107000"/>
                        </a:lnSpc>
                        <a:spcAft>
                          <a:spcPts val="0"/>
                        </a:spcAft>
                      </a:pPr>
                      <a:r>
                        <a:rPr lang="en-CA" sz="1500">
                          <a:effectLst/>
                          <a:sym typeface="Wingdings" panose="05000000000000000000" pitchFamily="2" charset="2"/>
                        </a:rPr>
                        <a:t></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CA" sz="1500" dirty="0">
                          <a:effectLst/>
                          <a:sym typeface="Wingdings" panose="05000000000000000000" pitchFamily="2" charset="2"/>
                        </a:rPr>
                        <a:t></a:t>
                      </a:r>
                      <a:r>
                        <a:rPr lang="en-CA" sz="1500" dirty="0">
                          <a:effectLst/>
                        </a:rPr>
                        <a:t> - remain in the comparable sales calculation</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CA" sz="1500" dirty="0">
                          <a:effectLst/>
                          <a:sym typeface="Wingdings" panose="05000000000000000000" pitchFamily="2" charset="2"/>
                        </a:rPr>
                        <a:t></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280930">
                <a:tc>
                  <a:txBody>
                    <a:bodyPr/>
                    <a:lstStyle/>
                    <a:p>
                      <a:pPr>
                        <a:lnSpc>
                          <a:spcPct val="107000"/>
                        </a:lnSpc>
                        <a:spcAft>
                          <a:spcPts val="0"/>
                        </a:spcAft>
                      </a:pPr>
                      <a:r>
                        <a:rPr lang="en-CA" sz="1500" b="0" dirty="0">
                          <a:solidFill>
                            <a:schemeClr val="tx1"/>
                          </a:solidFill>
                          <a:effectLst/>
                        </a:rPr>
                        <a:t>Macy’s </a:t>
                      </a:r>
                      <a:endParaRPr lang="en-CA"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8B37D"/>
                    </a:solidFill>
                  </a:tcPr>
                </a:tc>
                <a:tc>
                  <a:txBody>
                    <a:bodyPr/>
                    <a:lstStyle/>
                    <a:p>
                      <a:pPr algn="ctr">
                        <a:lnSpc>
                          <a:spcPct val="107000"/>
                        </a:lnSpc>
                        <a:spcAft>
                          <a:spcPts val="0"/>
                        </a:spcAft>
                      </a:pPr>
                      <a:r>
                        <a:rPr lang="en-CA" sz="1500">
                          <a:effectLst/>
                          <a:sym typeface="Wingdings" panose="05000000000000000000" pitchFamily="2" charset="2"/>
                        </a:rPr>
                        <a:t></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CA" sz="1500" dirty="0">
                          <a:effectLst/>
                          <a:sym typeface="Wingdings" panose="05000000000000000000" pitchFamily="2" charset="2"/>
                        </a:rPr>
                        <a:t></a:t>
                      </a:r>
                      <a:r>
                        <a:rPr lang="en-CA" sz="1500" dirty="0">
                          <a:effectLst/>
                        </a:rPr>
                        <a:t> - remain in the comparable sales calculation</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CA" sz="1500" dirty="0">
                          <a:effectLst/>
                          <a:sym typeface="Wingdings" panose="05000000000000000000" pitchFamily="2" charset="2"/>
                        </a:rPr>
                        <a:t></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280930">
                <a:tc>
                  <a:txBody>
                    <a:bodyPr/>
                    <a:lstStyle/>
                    <a:p>
                      <a:pPr>
                        <a:lnSpc>
                          <a:spcPct val="107000"/>
                        </a:lnSpc>
                        <a:spcAft>
                          <a:spcPts val="0"/>
                        </a:spcAft>
                      </a:pPr>
                      <a:r>
                        <a:rPr lang="en-CA" sz="1500" b="0" dirty="0">
                          <a:solidFill>
                            <a:schemeClr val="tx1"/>
                          </a:solidFill>
                          <a:effectLst/>
                        </a:rPr>
                        <a:t>Restaurant Brands</a:t>
                      </a:r>
                      <a:endParaRPr lang="en-CA"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B37D"/>
                    </a:solidFill>
                  </a:tcPr>
                </a:tc>
                <a:tc>
                  <a:txBody>
                    <a:bodyPr/>
                    <a:lstStyle/>
                    <a:p>
                      <a:pPr algn="ctr">
                        <a:lnSpc>
                          <a:spcPct val="107000"/>
                        </a:lnSpc>
                        <a:spcAft>
                          <a:spcPts val="0"/>
                        </a:spcAft>
                      </a:pPr>
                      <a:r>
                        <a:rPr lang="en-CA" sz="1500" dirty="0">
                          <a:effectLst/>
                          <a:sym typeface="Wingdings" panose="05000000000000000000" pitchFamily="2" charset="2"/>
                        </a:rPr>
                        <a:t></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9525" cap="flat" cmpd="sng" algn="ctr">
                      <a:solidFill>
                        <a:schemeClr val="tx1"/>
                      </a:solidFill>
                      <a:prstDash val="solid"/>
                      <a:round/>
                      <a:headEnd type="none" w="med" len="med"/>
                      <a:tailEnd type="none" w="med" len="med"/>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CA" sz="1500" dirty="0">
                          <a:effectLst/>
                        </a:rPr>
                        <a:t>- No explanation</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CA" sz="1500" dirty="0">
                          <a:effectLst/>
                        </a:rPr>
                        <a:t>N/A</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bl>
          </a:graphicData>
        </a:graphic>
      </p:graphicFrame>
      <p:sp>
        <p:nvSpPr>
          <p:cNvPr id="9" name="TextBox 8"/>
          <p:cNvSpPr txBox="1"/>
          <p:nvPr/>
        </p:nvSpPr>
        <p:spPr>
          <a:xfrm>
            <a:off x="361151" y="914400"/>
            <a:ext cx="8171289" cy="1046440"/>
          </a:xfrm>
          <a:prstGeom prst="rect">
            <a:avLst/>
          </a:prstGeom>
          <a:noFill/>
        </p:spPr>
        <p:txBody>
          <a:bodyPr wrap="square" rtlCol="0">
            <a:spAutoFit/>
          </a:bodyPr>
          <a:lstStyle/>
          <a:p>
            <a:pPr marL="171450" indent="-171450">
              <a:buFont typeface="Arial" panose="020B0604020202020204" pitchFamily="34" charset="0"/>
              <a:buChar char="•"/>
            </a:pPr>
            <a:r>
              <a:rPr lang="en-CA" sz="2400" dirty="0"/>
              <a:t>Used to measure sales growth generated by a company’s existing store network, open for one-year</a:t>
            </a:r>
          </a:p>
          <a:p>
            <a:endParaRPr lang="en-CA" sz="1400" dirty="0"/>
          </a:p>
        </p:txBody>
      </p:sp>
      <p:sp>
        <p:nvSpPr>
          <p:cNvPr id="8" name="Title 11"/>
          <p:cNvSpPr txBox="1">
            <a:spLocks/>
          </p:cNvSpPr>
          <p:nvPr/>
        </p:nvSpPr>
        <p:spPr>
          <a:xfrm>
            <a:off x="477888" y="5661004"/>
            <a:ext cx="8208912" cy="360284"/>
          </a:xfrm>
          <a:prstGeom prst="rect">
            <a:avLst/>
          </a:prstGeom>
          <a:solidFill>
            <a:srgbClr val="460023"/>
          </a:solidFill>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200" dirty="0">
                <a:solidFill>
                  <a:schemeClr val="bg1"/>
                </a:solidFill>
              </a:rPr>
              <a:t>Clear Explanation? Remodeled Stores. Digital Sales? </a:t>
            </a:r>
          </a:p>
        </p:txBody>
      </p:sp>
    </p:spTree>
    <p:extLst>
      <p:ext uri="{BB962C8B-B14F-4D97-AF65-F5344CB8AC3E}">
        <p14:creationId xmlns:p14="http://schemas.microsoft.com/office/powerpoint/2010/main" val="12217027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21045B-2399-48EF-9B5B-688BEF185654}" type="slidenum">
              <a:rPr lang="en-CA" smtClean="0"/>
              <a:t>36</a:t>
            </a:fld>
            <a:endParaRPr lang="en-CA"/>
          </a:p>
        </p:txBody>
      </p:sp>
      <p:sp>
        <p:nvSpPr>
          <p:cNvPr id="5" name="Title 11"/>
          <p:cNvSpPr txBox="1">
            <a:spLocks/>
          </p:cNvSpPr>
          <p:nvPr/>
        </p:nvSpPr>
        <p:spPr>
          <a:xfrm>
            <a:off x="251519" y="24513"/>
            <a:ext cx="8883299"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3200" dirty="0">
                <a:solidFill>
                  <a:srgbClr val="460023"/>
                </a:solidFill>
              </a:rPr>
              <a:t>Gold Miners: All-In Sustaining Cost (AISC)</a:t>
            </a:r>
          </a:p>
        </p:txBody>
      </p:sp>
      <p:sp>
        <p:nvSpPr>
          <p:cNvPr id="9" name="Rectangle 3"/>
          <p:cNvSpPr txBox="1">
            <a:spLocks noChangeArrowheads="1"/>
          </p:cNvSpPr>
          <p:nvPr/>
        </p:nvSpPr>
        <p:spPr>
          <a:xfrm>
            <a:off x="323528" y="1052736"/>
            <a:ext cx="8136904" cy="39999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altLang="en-US" sz="2400" dirty="0"/>
              <a:t>Costs required to “sustain” current operating production plan</a:t>
            </a:r>
          </a:p>
          <a:p>
            <a:pPr>
              <a:defRPr/>
            </a:pPr>
            <a:r>
              <a:rPr kumimoji="1" lang="en-US" altLang="en-US" sz="2400" dirty="0"/>
              <a:t>World Gold Council provided a guideline in 2013</a:t>
            </a:r>
            <a:endParaRPr kumimoji="1" lang="en-US" altLang="en-US" sz="2600" dirty="0"/>
          </a:p>
          <a:p>
            <a:pPr marL="0" indent="0">
              <a:buFont typeface="Arial" panose="020B0604020202020204" pitchFamily="34" charset="0"/>
              <a:buNone/>
              <a:defRPr/>
            </a:pPr>
            <a:endParaRPr kumimoji="1" lang="en-US" altLang="en-US" sz="2600" dirty="0"/>
          </a:p>
        </p:txBody>
      </p:sp>
      <p:graphicFrame>
        <p:nvGraphicFramePr>
          <p:cNvPr id="7" name="Table 6"/>
          <p:cNvGraphicFramePr>
            <a:graphicFrameLocks noGrp="1"/>
          </p:cNvGraphicFramePr>
          <p:nvPr>
            <p:extLst>
              <p:ext uri="{D42A27DB-BD31-4B8C-83A1-F6EECF244321}">
                <p14:modId xmlns:p14="http://schemas.microsoft.com/office/powerpoint/2010/main" val="3113708219"/>
              </p:ext>
            </p:extLst>
          </p:nvPr>
        </p:nvGraphicFramePr>
        <p:xfrm>
          <a:off x="683568" y="2089743"/>
          <a:ext cx="7632700" cy="3097929"/>
        </p:xfrm>
        <a:graphic>
          <a:graphicData uri="http://schemas.openxmlformats.org/drawingml/2006/table">
            <a:tbl>
              <a:tblPr firstRow="1" firstCol="1" bandRow="1">
                <a:tableStyleId>{00A15C55-8517-42AA-B614-E9B94910E393}</a:tableStyleId>
              </a:tblPr>
              <a:tblGrid>
                <a:gridCol w="3921387">
                  <a:extLst>
                    <a:ext uri="{9D8B030D-6E8A-4147-A177-3AD203B41FA5}">
                      <a16:colId xmlns="" xmlns:a16="http://schemas.microsoft.com/office/drawing/2014/main" val="540092394"/>
                    </a:ext>
                  </a:extLst>
                </a:gridCol>
                <a:gridCol w="1890669">
                  <a:extLst>
                    <a:ext uri="{9D8B030D-6E8A-4147-A177-3AD203B41FA5}">
                      <a16:colId xmlns="" xmlns:a16="http://schemas.microsoft.com/office/drawing/2014/main" val="2038872570"/>
                    </a:ext>
                  </a:extLst>
                </a:gridCol>
                <a:gridCol w="1820644">
                  <a:extLst>
                    <a:ext uri="{9D8B030D-6E8A-4147-A177-3AD203B41FA5}">
                      <a16:colId xmlns="" xmlns:a16="http://schemas.microsoft.com/office/drawing/2014/main" val="400048325"/>
                    </a:ext>
                  </a:extLst>
                </a:gridCol>
              </a:tblGrid>
              <a:tr h="272156">
                <a:tc>
                  <a:txBody>
                    <a:bodyPr/>
                    <a:lstStyle/>
                    <a:p>
                      <a:pPr algn="l">
                        <a:spcAft>
                          <a:spcPts val="0"/>
                        </a:spcAft>
                      </a:pPr>
                      <a:r>
                        <a:rPr lang="en-US" sz="1400" dirty="0">
                          <a:effectLst/>
                        </a:rPr>
                        <a:t>Guidelines for AISC Calculation</a:t>
                      </a:r>
                      <a:endParaRPr lang="en-CA" sz="1400" dirty="0">
                        <a:effectLst/>
                        <a:latin typeface="Optima"/>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460023"/>
                    </a:solidFill>
                  </a:tcPr>
                </a:tc>
                <a:tc>
                  <a:txBody>
                    <a:bodyPr/>
                    <a:lstStyle/>
                    <a:p>
                      <a:pPr algn="ctr">
                        <a:spcAft>
                          <a:spcPts val="0"/>
                        </a:spcAft>
                      </a:pPr>
                      <a:r>
                        <a:rPr lang="en-US" sz="1400" dirty="0">
                          <a:effectLst/>
                        </a:rPr>
                        <a:t>Source</a:t>
                      </a:r>
                      <a:endParaRPr lang="en-CA" sz="1400" dirty="0">
                        <a:effectLst/>
                        <a:latin typeface="Optima"/>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rgbClr val="460023"/>
                    </a:solidFill>
                  </a:tcPr>
                </a:tc>
                <a:tc>
                  <a:txBody>
                    <a:bodyPr/>
                    <a:lstStyle/>
                    <a:p>
                      <a:pPr algn="ctr">
                        <a:spcAft>
                          <a:spcPts val="0"/>
                        </a:spcAft>
                      </a:pPr>
                      <a:r>
                        <a:rPr lang="en-CA" sz="1400" dirty="0">
                          <a:effectLst/>
                          <a:latin typeface="Optima"/>
                          <a:ea typeface="Times New Roman" panose="02020603050405020304" pitchFamily="18" charset="0"/>
                          <a:cs typeface="Times New Roman" panose="02020603050405020304" pitchFamily="18" charset="0"/>
                        </a:rPr>
                        <a:t>Expense Type</a:t>
                      </a: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460023"/>
                    </a:solidFill>
                  </a:tcPr>
                </a:tc>
                <a:extLst>
                  <a:ext uri="{0D108BD9-81ED-4DB2-BD59-A6C34878D82A}">
                    <a16:rowId xmlns="" xmlns:a16="http://schemas.microsoft.com/office/drawing/2014/main" val="2045808093"/>
                  </a:ext>
                </a:extLst>
              </a:tr>
              <a:tr h="285764">
                <a:tc>
                  <a:txBody>
                    <a:bodyPr/>
                    <a:lstStyle/>
                    <a:p>
                      <a:pPr marL="180000" algn="l" fontAlgn="b"/>
                      <a:r>
                        <a:rPr lang="en-CA" sz="1500" b="0" i="0" u="none" strike="noStrike" dirty="0">
                          <a:solidFill>
                            <a:srgbClr val="000000"/>
                          </a:solidFill>
                          <a:effectLst/>
                          <a:latin typeface="Calibri" panose="020F0502020204030204" pitchFamily="34" charset="0"/>
                        </a:rPr>
                        <a:t>Cash Costs (on a sales basis)</a:t>
                      </a:r>
                    </a:p>
                  </a:txBody>
                  <a:tcPr marL="9525" marR="9525" marT="9525" anchor="ctr">
                    <a:lnL w="12700" cap="flat" cmpd="sng" algn="ctr">
                      <a:solidFill>
                        <a:schemeClr val="tx1"/>
                      </a:solidFill>
                      <a:prstDash val="solid"/>
                      <a:round/>
                      <a:headEnd type="none" w="med" len="med"/>
                      <a:tailEnd type="none" w="med" len="med"/>
                    </a:lnL>
                    <a:solidFill>
                      <a:srgbClr val="C8B37D"/>
                    </a:solidFill>
                  </a:tcPr>
                </a:tc>
                <a:tc>
                  <a:txBody>
                    <a:bodyPr/>
                    <a:lstStyle/>
                    <a:p>
                      <a:pPr marL="180000" algn="ctr" fontAlgn="b"/>
                      <a:r>
                        <a:rPr lang="en-CA" sz="1500" b="0" i="0" u="none" strike="noStrike" dirty="0">
                          <a:solidFill>
                            <a:srgbClr val="000000"/>
                          </a:solidFill>
                          <a:effectLst/>
                          <a:latin typeface="Calibri" panose="020F0502020204030204" pitchFamily="34" charset="0"/>
                        </a:rPr>
                        <a:t>Income Statement</a:t>
                      </a:r>
                    </a:p>
                  </a:txBody>
                  <a:tcPr marL="9525" marR="9525" marT="9525" anchor="ctr">
                    <a:noFill/>
                  </a:tcPr>
                </a:tc>
                <a:tc>
                  <a:txBody>
                    <a:bodyPr/>
                    <a:lstStyle/>
                    <a:p>
                      <a:pPr marL="180000" algn="ctr" fontAlgn="b"/>
                      <a:r>
                        <a:rPr lang="en-CA" sz="1500" b="0" i="0" u="none" strike="noStrike" dirty="0">
                          <a:solidFill>
                            <a:srgbClr val="000000"/>
                          </a:solidFill>
                          <a:effectLst/>
                          <a:latin typeface="Calibri" panose="020F0502020204030204" pitchFamily="34" charset="0"/>
                        </a:rPr>
                        <a:t>Cash</a:t>
                      </a:r>
                    </a:p>
                  </a:txBody>
                  <a:tcPr marL="9525" marR="9525" marT="9525" anchor="ctr">
                    <a:lnR w="12700" cap="flat" cmpd="sng" algn="ctr">
                      <a:solidFill>
                        <a:schemeClr val="tx1"/>
                      </a:solidFill>
                      <a:prstDash val="solid"/>
                      <a:round/>
                      <a:headEnd type="none" w="med" len="med"/>
                      <a:tailEnd type="none" w="med" len="med"/>
                    </a:lnR>
                    <a:noFill/>
                  </a:tcPr>
                </a:tc>
                <a:extLst>
                  <a:ext uri="{0D108BD9-81ED-4DB2-BD59-A6C34878D82A}">
                    <a16:rowId xmlns="" xmlns:a16="http://schemas.microsoft.com/office/drawing/2014/main" val="1355000079"/>
                  </a:ext>
                </a:extLst>
              </a:tr>
              <a:tr h="285764">
                <a:tc>
                  <a:txBody>
                    <a:bodyPr/>
                    <a:lstStyle/>
                    <a:p>
                      <a:pPr marL="180000" algn="l" fontAlgn="b"/>
                      <a:r>
                        <a:rPr lang="en-CA" sz="1500" b="0" i="0" u="none" strike="noStrike" dirty="0">
                          <a:solidFill>
                            <a:srgbClr val="000000"/>
                          </a:solidFill>
                          <a:effectLst/>
                          <a:latin typeface="Calibri" panose="020F0502020204030204" pitchFamily="34" charset="0"/>
                        </a:rPr>
                        <a:t>+ Corporate G&amp;A Costs (incl. share based comp)</a:t>
                      </a:r>
                    </a:p>
                  </a:txBody>
                  <a:tcPr marL="9525" marR="9525" marT="9525" anchor="ctr">
                    <a:lnL w="12700" cap="flat" cmpd="sng" algn="ctr">
                      <a:solidFill>
                        <a:schemeClr val="tx1"/>
                      </a:solidFill>
                      <a:prstDash val="solid"/>
                      <a:round/>
                      <a:headEnd type="none" w="med" len="med"/>
                      <a:tailEnd type="none" w="med" len="med"/>
                    </a:lnL>
                    <a:solidFill>
                      <a:srgbClr val="C8B37D"/>
                    </a:solidFill>
                  </a:tcPr>
                </a:tc>
                <a:tc>
                  <a:txBody>
                    <a:bodyPr/>
                    <a:lstStyle/>
                    <a:p>
                      <a:pPr marL="180000" algn="ctr" fontAlgn="b"/>
                      <a:r>
                        <a:rPr lang="en-CA" sz="1500" b="0" i="0" u="none" strike="noStrike" dirty="0">
                          <a:solidFill>
                            <a:srgbClr val="000000"/>
                          </a:solidFill>
                          <a:effectLst/>
                          <a:latin typeface="Calibri" panose="020F0502020204030204" pitchFamily="34" charset="0"/>
                        </a:rPr>
                        <a:t>Income Statement</a:t>
                      </a:r>
                    </a:p>
                  </a:txBody>
                  <a:tcPr marL="9525" marR="9525" marT="9525" anchor="ctr">
                    <a:noFill/>
                  </a:tcPr>
                </a:tc>
                <a:tc>
                  <a:txBody>
                    <a:bodyPr/>
                    <a:lstStyle/>
                    <a:p>
                      <a:pPr marL="180000" algn="ctr" fontAlgn="b"/>
                      <a:r>
                        <a:rPr lang="en-CA" sz="1500" b="0" i="0" u="none" strike="noStrike" dirty="0">
                          <a:solidFill>
                            <a:srgbClr val="000000"/>
                          </a:solidFill>
                          <a:effectLst/>
                          <a:latin typeface="Calibri" panose="020F0502020204030204" pitchFamily="34" charset="0"/>
                        </a:rPr>
                        <a:t>Cash and Non-Cash</a:t>
                      </a:r>
                    </a:p>
                  </a:txBody>
                  <a:tcPr marL="9525" marR="9525" marT="9525" anchor="ctr">
                    <a:lnR w="12700" cap="flat" cmpd="sng" algn="ctr">
                      <a:solidFill>
                        <a:schemeClr val="tx1"/>
                      </a:solidFill>
                      <a:prstDash val="solid"/>
                      <a:round/>
                      <a:headEnd type="none" w="med" len="med"/>
                      <a:tailEnd type="none" w="med" len="med"/>
                    </a:lnR>
                    <a:noFill/>
                  </a:tcPr>
                </a:tc>
                <a:extLst>
                  <a:ext uri="{0D108BD9-81ED-4DB2-BD59-A6C34878D82A}">
                    <a16:rowId xmlns="" xmlns:a16="http://schemas.microsoft.com/office/drawing/2014/main" val="1106354722"/>
                  </a:ext>
                </a:extLst>
              </a:tr>
              <a:tr h="285764">
                <a:tc>
                  <a:txBody>
                    <a:bodyPr/>
                    <a:lstStyle/>
                    <a:p>
                      <a:pPr marL="180000" algn="l" fontAlgn="b"/>
                      <a:r>
                        <a:rPr lang="en-CA" sz="1500" b="0" i="0" u="none" strike="noStrike" dirty="0">
                          <a:solidFill>
                            <a:srgbClr val="000000"/>
                          </a:solidFill>
                          <a:effectLst/>
                          <a:latin typeface="Calibri" panose="020F0502020204030204" pitchFamily="34" charset="0"/>
                        </a:rPr>
                        <a:t>+ Reclamation &amp; Remediation Accretion (operating sites)</a:t>
                      </a:r>
                    </a:p>
                  </a:txBody>
                  <a:tcPr marL="9525" marR="9525" marT="9525" anchor="ctr">
                    <a:lnL w="12700" cap="flat" cmpd="sng" algn="ctr">
                      <a:solidFill>
                        <a:schemeClr val="tx1"/>
                      </a:solidFill>
                      <a:prstDash val="solid"/>
                      <a:round/>
                      <a:headEnd type="none" w="med" len="med"/>
                      <a:tailEnd type="none" w="med" len="med"/>
                    </a:lnL>
                    <a:solidFill>
                      <a:srgbClr val="C8B37D"/>
                    </a:solidFill>
                  </a:tcPr>
                </a:tc>
                <a:tc>
                  <a:txBody>
                    <a:bodyPr/>
                    <a:lstStyle/>
                    <a:p>
                      <a:pPr marL="180000" algn="ctr" fontAlgn="b"/>
                      <a:r>
                        <a:rPr lang="en-CA" sz="1500" b="0" i="0" u="none" strike="noStrike" dirty="0">
                          <a:solidFill>
                            <a:srgbClr val="000000"/>
                          </a:solidFill>
                          <a:effectLst/>
                          <a:latin typeface="Calibri" panose="020F0502020204030204" pitchFamily="34" charset="0"/>
                        </a:rPr>
                        <a:t>Income Statement</a:t>
                      </a:r>
                    </a:p>
                  </a:txBody>
                  <a:tcPr marL="9525" marR="9525" marT="9525" anchor="ctr">
                    <a:noFill/>
                  </a:tcPr>
                </a:tc>
                <a:tc>
                  <a:txBody>
                    <a:bodyPr/>
                    <a:lstStyle/>
                    <a:p>
                      <a:pPr marL="180000" algn="ctr" fontAlgn="b"/>
                      <a:r>
                        <a:rPr lang="en-CA" sz="1500" b="0" i="0" u="none" strike="noStrike" dirty="0">
                          <a:solidFill>
                            <a:srgbClr val="000000"/>
                          </a:solidFill>
                          <a:effectLst/>
                          <a:latin typeface="Calibri" panose="020F0502020204030204" pitchFamily="34" charset="0"/>
                        </a:rPr>
                        <a:t>Non-Cash</a:t>
                      </a:r>
                    </a:p>
                  </a:txBody>
                  <a:tcPr marL="9525" marR="9525" marT="9525" anchor="ctr">
                    <a:lnR w="12700" cap="flat" cmpd="sng" algn="ctr">
                      <a:solidFill>
                        <a:schemeClr val="tx1"/>
                      </a:solidFill>
                      <a:prstDash val="solid"/>
                      <a:round/>
                      <a:headEnd type="none" w="med" len="med"/>
                      <a:tailEnd type="none" w="med" len="med"/>
                    </a:lnR>
                    <a:noFill/>
                  </a:tcPr>
                </a:tc>
                <a:extLst>
                  <a:ext uri="{0D108BD9-81ED-4DB2-BD59-A6C34878D82A}">
                    <a16:rowId xmlns="" xmlns:a16="http://schemas.microsoft.com/office/drawing/2014/main" val="2378824185"/>
                  </a:ext>
                </a:extLst>
              </a:tr>
              <a:tr h="285764">
                <a:tc>
                  <a:txBody>
                    <a:bodyPr/>
                    <a:lstStyle/>
                    <a:p>
                      <a:pPr marL="180000" algn="l" fontAlgn="b"/>
                      <a:r>
                        <a:rPr lang="en-CA" sz="1500" b="0" i="0" u="none" strike="noStrike" dirty="0">
                          <a:solidFill>
                            <a:srgbClr val="000000"/>
                          </a:solidFill>
                          <a:effectLst/>
                          <a:latin typeface="Calibri" panose="020F0502020204030204" pitchFamily="34" charset="0"/>
                        </a:rPr>
                        <a:t>+ Exploration and Study Expense (sustaining)</a:t>
                      </a:r>
                    </a:p>
                  </a:txBody>
                  <a:tcPr marL="9525" marR="9525" marT="9525" anchor="ctr">
                    <a:lnL w="12700" cap="flat" cmpd="sng" algn="ctr">
                      <a:solidFill>
                        <a:schemeClr val="tx1"/>
                      </a:solidFill>
                      <a:prstDash val="solid"/>
                      <a:round/>
                      <a:headEnd type="none" w="med" len="med"/>
                      <a:tailEnd type="none" w="med" len="med"/>
                    </a:lnL>
                    <a:solidFill>
                      <a:srgbClr val="C8B37D"/>
                    </a:solidFill>
                  </a:tcPr>
                </a:tc>
                <a:tc>
                  <a:txBody>
                    <a:bodyPr/>
                    <a:lstStyle/>
                    <a:p>
                      <a:pPr marL="180000" algn="ctr" fontAlgn="b"/>
                      <a:r>
                        <a:rPr lang="en-CA" sz="1500" b="0" i="0" u="none" strike="noStrike" dirty="0">
                          <a:solidFill>
                            <a:srgbClr val="000000"/>
                          </a:solidFill>
                          <a:effectLst/>
                          <a:latin typeface="Calibri" panose="020F0502020204030204" pitchFamily="34" charset="0"/>
                        </a:rPr>
                        <a:t>Income Statement</a:t>
                      </a:r>
                    </a:p>
                  </a:txBody>
                  <a:tcPr marL="9525" marR="9525" marT="9525" anchor="ctr">
                    <a:noFill/>
                  </a:tcPr>
                </a:tc>
                <a:tc>
                  <a:txBody>
                    <a:bodyPr/>
                    <a:lstStyle/>
                    <a:p>
                      <a:pPr marL="180000" algn="ctr" fontAlgn="b"/>
                      <a:r>
                        <a:rPr lang="en-CA" sz="1500" b="0" i="0" u="none" strike="noStrike" dirty="0">
                          <a:solidFill>
                            <a:srgbClr val="000000"/>
                          </a:solidFill>
                          <a:effectLst/>
                          <a:latin typeface="Calibri" panose="020F0502020204030204" pitchFamily="34" charset="0"/>
                        </a:rPr>
                        <a:t>Cash</a:t>
                      </a:r>
                    </a:p>
                  </a:txBody>
                  <a:tcPr marL="9525" marR="9525" marT="9525" anchor="ctr">
                    <a:lnR w="12700" cap="flat" cmpd="sng" algn="ctr">
                      <a:solidFill>
                        <a:schemeClr val="tx1"/>
                      </a:solidFill>
                      <a:prstDash val="solid"/>
                      <a:round/>
                      <a:headEnd type="none" w="med" len="med"/>
                      <a:tailEnd type="none" w="med" len="med"/>
                    </a:lnR>
                    <a:noFill/>
                  </a:tcPr>
                </a:tc>
                <a:extLst>
                  <a:ext uri="{0D108BD9-81ED-4DB2-BD59-A6C34878D82A}">
                    <a16:rowId xmlns="" xmlns:a16="http://schemas.microsoft.com/office/drawing/2014/main" val="680809573"/>
                  </a:ext>
                </a:extLst>
              </a:tr>
              <a:tr h="285764">
                <a:tc>
                  <a:txBody>
                    <a:bodyPr/>
                    <a:lstStyle/>
                    <a:p>
                      <a:pPr marL="180000" algn="l" fontAlgn="b"/>
                      <a:r>
                        <a:rPr lang="en-CA" sz="1500" b="0" i="0" u="none" strike="noStrike" dirty="0">
                          <a:solidFill>
                            <a:srgbClr val="000000"/>
                          </a:solidFill>
                          <a:effectLst/>
                          <a:latin typeface="Calibri" panose="020F0502020204030204" pitchFamily="34" charset="0"/>
                        </a:rPr>
                        <a:t>+ Capitalized Exploration (sustaining)</a:t>
                      </a:r>
                    </a:p>
                  </a:txBody>
                  <a:tcPr marL="9525" marR="9525" marT="9525" anchor="ctr">
                    <a:lnL w="12700" cap="flat" cmpd="sng" algn="ctr">
                      <a:solidFill>
                        <a:schemeClr val="tx1"/>
                      </a:solidFill>
                      <a:prstDash val="solid"/>
                      <a:round/>
                      <a:headEnd type="none" w="med" len="med"/>
                      <a:tailEnd type="none" w="med" len="med"/>
                    </a:lnL>
                    <a:solidFill>
                      <a:srgbClr val="C8B37D"/>
                    </a:solidFill>
                  </a:tcPr>
                </a:tc>
                <a:tc>
                  <a:txBody>
                    <a:bodyPr/>
                    <a:lstStyle/>
                    <a:p>
                      <a:pPr marL="180000" algn="ctr" fontAlgn="b"/>
                      <a:r>
                        <a:rPr lang="en-CA" sz="1500" b="0" i="0" u="none" strike="noStrike" dirty="0">
                          <a:solidFill>
                            <a:srgbClr val="000000"/>
                          </a:solidFill>
                          <a:effectLst/>
                          <a:latin typeface="Calibri" panose="020F0502020204030204" pitchFamily="34" charset="0"/>
                        </a:rPr>
                        <a:t>Cash Flow Statement</a:t>
                      </a:r>
                    </a:p>
                  </a:txBody>
                  <a:tcPr marL="9525" marR="9525" marT="9525" anchor="ctr">
                    <a:noFill/>
                  </a:tcPr>
                </a:tc>
                <a:tc>
                  <a:txBody>
                    <a:bodyPr/>
                    <a:lstStyle/>
                    <a:p>
                      <a:pPr marL="180000" algn="ctr" fontAlgn="b"/>
                      <a:r>
                        <a:rPr lang="en-CA" sz="1500" b="0" i="0" u="none" strike="noStrike" dirty="0">
                          <a:solidFill>
                            <a:srgbClr val="000000"/>
                          </a:solidFill>
                          <a:effectLst/>
                          <a:latin typeface="Calibri" panose="020F0502020204030204" pitchFamily="34" charset="0"/>
                        </a:rPr>
                        <a:t>Cash</a:t>
                      </a:r>
                    </a:p>
                  </a:txBody>
                  <a:tcPr marL="9525" marR="9525" marT="9525" anchor="ctr">
                    <a:lnR w="12700" cap="flat" cmpd="sng" algn="ctr">
                      <a:solidFill>
                        <a:schemeClr val="tx1"/>
                      </a:solidFill>
                      <a:prstDash val="solid"/>
                      <a:round/>
                      <a:headEnd type="none" w="med" len="med"/>
                      <a:tailEnd type="none" w="med" len="med"/>
                    </a:lnR>
                    <a:noFill/>
                  </a:tcPr>
                </a:tc>
                <a:extLst>
                  <a:ext uri="{0D108BD9-81ED-4DB2-BD59-A6C34878D82A}">
                    <a16:rowId xmlns="" xmlns:a16="http://schemas.microsoft.com/office/drawing/2014/main" val="4115744179"/>
                  </a:ext>
                </a:extLst>
              </a:tr>
              <a:tr h="299372">
                <a:tc>
                  <a:txBody>
                    <a:bodyPr/>
                    <a:lstStyle/>
                    <a:p>
                      <a:pPr marL="180000" algn="l" fontAlgn="b"/>
                      <a:r>
                        <a:rPr lang="en-CA" sz="1500" b="0" i="0" u="none" strike="noStrike" dirty="0">
                          <a:solidFill>
                            <a:srgbClr val="000000"/>
                          </a:solidFill>
                          <a:effectLst/>
                          <a:latin typeface="Calibri" panose="020F0502020204030204" pitchFamily="34" charset="0"/>
                        </a:rPr>
                        <a:t>+ Capitalized Stripping (sustaining)</a:t>
                      </a:r>
                    </a:p>
                  </a:txBody>
                  <a:tcPr marL="9525" marR="9525" marT="9525" anchor="ctr">
                    <a:lnL w="12700" cap="flat" cmpd="sng" algn="ctr">
                      <a:solidFill>
                        <a:schemeClr val="tx1"/>
                      </a:solidFill>
                      <a:prstDash val="solid"/>
                      <a:round/>
                      <a:headEnd type="none" w="med" len="med"/>
                      <a:tailEnd type="none" w="med" len="med"/>
                    </a:lnL>
                    <a:solidFill>
                      <a:srgbClr val="C8B37D"/>
                    </a:solidFill>
                  </a:tcPr>
                </a:tc>
                <a:tc>
                  <a:txBody>
                    <a:bodyPr/>
                    <a:lstStyle/>
                    <a:p>
                      <a:pPr marL="180000" algn="ctr" fontAlgn="b"/>
                      <a:r>
                        <a:rPr lang="en-CA" sz="1500" b="0" i="0" u="none" strike="noStrike" dirty="0">
                          <a:solidFill>
                            <a:srgbClr val="000000"/>
                          </a:solidFill>
                          <a:effectLst/>
                          <a:latin typeface="Calibri" panose="020F0502020204030204" pitchFamily="34" charset="0"/>
                        </a:rPr>
                        <a:t>Cash Flow Statement</a:t>
                      </a:r>
                    </a:p>
                  </a:txBody>
                  <a:tcPr marL="9525" marR="9525" marT="9525" anchor="ctr">
                    <a:lnB w="12700" cap="flat" cmpd="sng" algn="ctr">
                      <a:noFill/>
                      <a:prstDash val="solid"/>
                      <a:round/>
                      <a:headEnd type="none" w="med" len="med"/>
                      <a:tailEnd type="none" w="med" len="med"/>
                    </a:lnB>
                    <a:noFill/>
                  </a:tcPr>
                </a:tc>
                <a:tc>
                  <a:txBody>
                    <a:bodyPr/>
                    <a:lstStyle/>
                    <a:p>
                      <a:pPr marL="180000" algn="ctr" fontAlgn="b"/>
                      <a:r>
                        <a:rPr lang="en-CA" sz="1500" b="0" i="0" u="none" strike="noStrike" dirty="0">
                          <a:solidFill>
                            <a:srgbClr val="000000"/>
                          </a:solidFill>
                          <a:effectLst/>
                          <a:latin typeface="Calibri" panose="020F0502020204030204" pitchFamily="34" charset="0"/>
                        </a:rPr>
                        <a:t>Cash</a:t>
                      </a:r>
                    </a:p>
                  </a:txBody>
                  <a:tcPr marL="9525" marR="9525" marT="9525" anchor="ct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noFill/>
                  </a:tcPr>
                </a:tc>
                <a:extLst>
                  <a:ext uri="{0D108BD9-81ED-4DB2-BD59-A6C34878D82A}">
                    <a16:rowId xmlns="" xmlns:a16="http://schemas.microsoft.com/office/drawing/2014/main" val="122010703"/>
                  </a:ext>
                </a:extLst>
              </a:tr>
              <a:tr h="285764">
                <a:tc>
                  <a:txBody>
                    <a:bodyPr/>
                    <a:lstStyle/>
                    <a:p>
                      <a:pPr marL="180000" algn="l" fontAlgn="b"/>
                      <a:r>
                        <a:rPr lang="en-CA" sz="1500" b="0" i="0" u="none" strike="noStrike" dirty="0">
                          <a:solidFill>
                            <a:srgbClr val="000000"/>
                          </a:solidFill>
                          <a:effectLst/>
                          <a:latin typeface="Calibri" panose="020F0502020204030204" pitchFamily="34" charset="0"/>
                        </a:rPr>
                        <a:t>+ Capital Expenditure (sustaining)</a:t>
                      </a:r>
                    </a:p>
                  </a:txBody>
                  <a:tcPr marL="9525" marR="9525" marT="9525"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8B37D"/>
                    </a:solidFill>
                  </a:tcPr>
                </a:tc>
                <a:tc>
                  <a:txBody>
                    <a:bodyPr/>
                    <a:lstStyle/>
                    <a:p>
                      <a:pPr marL="180000" algn="ctr" fontAlgn="b"/>
                      <a:r>
                        <a:rPr lang="en-CA" sz="1500" b="0" i="0" u="none" strike="noStrike" dirty="0">
                          <a:solidFill>
                            <a:srgbClr val="000000"/>
                          </a:solidFill>
                          <a:effectLst/>
                          <a:latin typeface="Calibri" panose="020F0502020204030204" pitchFamily="34" charset="0"/>
                        </a:rPr>
                        <a:t>Cash Flow Statement</a:t>
                      </a:r>
                    </a:p>
                  </a:txBody>
                  <a:tcPr marL="9525" marR="9525" marT="9525"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0000" algn="ctr" fontAlgn="b"/>
                      <a:r>
                        <a:rPr lang="en-CA" sz="1500" b="0" i="0" u="none" strike="noStrike" dirty="0">
                          <a:solidFill>
                            <a:srgbClr val="000000"/>
                          </a:solidFill>
                          <a:effectLst/>
                          <a:latin typeface="Calibri" panose="020F0502020204030204" pitchFamily="34" charset="0"/>
                        </a:rPr>
                        <a:t>Cash</a:t>
                      </a:r>
                    </a:p>
                  </a:txBody>
                  <a:tcPr marL="9525" marR="9525" marT="9525"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511749489"/>
                  </a:ext>
                </a:extLst>
              </a:tr>
              <a:tr h="299372">
                <a:tc>
                  <a:txBody>
                    <a:bodyPr/>
                    <a:lstStyle/>
                    <a:p>
                      <a:pPr marL="180000" algn="l" fontAlgn="b"/>
                      <a:r>
                        <a:rPr lang="en-CA" sz="1500" b="0" i="0" u="none" strike="noStrike" dirty="0">
                          <a:solidFill>
                            <a:srgbClr val="000000"/>
                          </a:solidFill>
                          <a:effectLst/>
                          <a:latin typeface="Calibri" panose="020F0502020204030204" pitchFamily="34" charset="0"/>
                        </a:rPr>
                        <a:t>= All-In Sustaining Costs (AISC) </a:t>
                      </a:r>
                    </a:p>
                  </a:txBody>
                  <a:tcPr marL="9525" marR="9525" marT="9525"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C8B37D"/>
                    </a:solidFill>
                  </a:tcPr>
                </a:tc>
                <a:tc>
                  <a:txBody>
                    <a:bodyPr/>
                    <a:lstStyle/>
                    <a:p>
                      <a:pPr marL="180000" algn="l" fontAlgn="b"/>
                      <a:endParaRPr lang="en-CA" sz="1500" b="0" i="0" u="none" strike="noStrike" dirty="0">
                        <a:solidFill>
                          <a:srgbClr val="000000"/>
                        </a:solidFill>
                        <a:effectLst/>
                        <a:latin typeface="Calibri" panose="020F0502020204030204" pitchFamily="34" charset="0"/>
                      </a:endParaRPr>
                    </a:p>
                  </a:txBody>
                  <a:tcPr marL="9525" marR="9525" marT="9525"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80000" algn="l" fontAlgn="b"/>
                      <a:endParaRPr lang="en-CA" sz="1500" b="0" i="0" u="none" strike="noStrike" dirty="0">
                        <a:solidFill>
                          <a:srgbClr val="000000"/>
                        </a:solidFill>
                        <a:effectLst/>
                        <a:latin typeface="Calibri" panose="020F0502020204030204" pitchFamily="34" charset="0"/>
                      </a:endParaRPr>
                    </a:p>
                  </a:txBody>
                  <a:tcPr marL="9525" marR="9525" marT="952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 xmlns:a16="http://schemas.microsoft.com/office/drawing/2014/main" val="4213067031"/>
                  </a:ext>
                </a:extLst>
              </a:tr>
              <a:tr h="285764">
                <a:tc>
                  <a:txBody>
                    <a:bodyPr/>
                    <a:lstStyle/>
                    <a:p>
                      <a:pPr algn="l" fontAlgn="b"/>
                      <a:endParaRPr lang="en-CA" sz="1400" b="0" i="0" u="none" strike="noStrike" dirty="0">
                        <a:solidFill>
                          <a:srgbClr val="000000"/>
                        </a:solidFill>
                        <a:effectLst/>
                        <a:latin typeface="Calibri" panose="020F0502020204030204" pitchFamily="34" charset="0"/>
                      </a:endParaRPr>
                    </a:p>
                  </a:txBody>
                  <a:tcPr marL="9525" marR="9525" marT="9525"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8B37D"/>
                    </a:solidFill>
                  </a:tcPr>
                </a:tc>
                <a:tc>
                  <a:txBody>
                    <a:bodyPr/>
                    <a:lstStyle/>
                    <a:p>
                      <a:pPr algn="l" fontAlgn="b"/>
                      <a:endParaRPr lang="en-CA" sz="1400" b="0" i="0" u="none" strike="noStrike" dirty="0">
                        <a:solidFill>
                          <a:srgbClr val="000000"/>
                        </a:solidFill>
                        <a:effectLst/>
                        <a:latin typeface="Calibri" panose="020F0502020204030204" pitchFamily="34" charset="0"/>
                      </a:endParaRPr>
                    </a:p>
                  </a:txBody>
                  <a:tcPr marL="9525" marR="9525" marT="9525"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CA" sz="1400" b="0" i="0" u="none" strike="noStrike" dirty="0">
                        <a:solidFill>
                          <a:srgbClr val="000000"/>
                        </a:solidFill>
                        <a:effectLst/>
                        <a:latin typeface="Calibri" panose="020F0502020204030204" pitchFamily="34" charset="0"/>
                      </a:endParaRPr>
                    </a:p>
                  </a:txBody>
                  <a:tcPr marL="9525" marR="9525" marT="9525"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999048296"/>
                  </a:ext>
                </a:extLst>
              </a:tr>
            </a:tbl>
          </a:graphicData>
        </a:graphic>
      </p:graphicFrame>
      <p:sp>
        <p:nvSpPr>
          <p:cNvPr id="8" name="Title 11"/>
          <p:cNvSpPr txBox="1">
            <a:spLocks/>
          </p:cNvSpPr>
          <p:nvPr/>
        </p:nvSpPr>
        <p:spPr>
          <a:xfrm>
            <a:off x="477888" y="5661004"/>
            <a:ext cx="8208912" cy="360284"/>
          </a:xfrm>
          <a:prstGeom prst="rect">
            <a:avLst/>
          </a:prstGeom>
          <a:solidFill>
            <a:srgbClr val="460023"/>
          </a:solidFill>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200" dirty="0">
                <a:solidFill>
                  <a:schemeClr val="bg1"/>
                </a:solidFill>
              </a:rPr>
              <a:t>An incomplete picture since AISC excludes taxes and financing costs</a:t>
            </a:r>
          </a:p>
        </p:txBody>
      </p:sp>
      <p:sp>
        <p:nvSpPr>
          <p:cNvPr id="2" name="Rectangle 1"/>
          <p:cNvSpPr/>
          <p:nvPr/>
        </p:nvSpPr>
        <p:spPr>
          <a:xfrm>
            <a:off x="609600" y="5181600"/>
            <a:ext cx="1490986" cy="276999"/>
          </a:xfrm>
          <a:prstGeom prst="rect">
            <a:avLst/>
          </a:prstGeom>
        </p:spPr>
        <p:txBody>
          <a:bodyPr wrap="none">
            <a:spAutoFit/>
          </a:bodyPr>
          <a:lstStyle/>
          <a:p>
            <a:r>
              <a:rPr lang="en-US" altLang="en-US" sz="1200" i="1" dirty="0">
                <a:latin typeface="+mj-lt"/>
                <a:cs typeface="Arial" panose="020B0604020202020204" pitchFamily="34" charset="0"/>
              </a:rPr>
              <a:t>Source: WGC, Veritas</a:t>
            </a:r>
            <a:endParaRPr lang="en-CA" sz="1200" dirty="0">
              <a:latin typeface="+mj-lt"/>
              <a:cs typeface="Arial" panose="020B0604020202020204" pitchFamily="34" charset="0"/>
            </a:endParaRPr>
          </a:p>
        </p:txBody>
      </p:sp>
    </p:spTree>
    <p:extLst>
      <p:ext uri="{BB962C8B-B14F-4D97-AF65-F5344CB8AC3E}">
        <p14:creationId xmlns:p14="http://schemas.microsoft.com/office/powerpoint/2010/main" val="42741860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21045B-2399-48EF-9B5B-688BEF185654}" type="slidenum">
              <a:rPr lang="en-CA" smtClean="0"/>
              <a:t>37</a:t>
            </a:fld>
            <a:endParaRPr lang="en-CA"/>
          </a:p>
        </p:txBody>
      </p:sp>
      <p:sp>
        <p:nvSpPr>
          <p:cNvPr id="5" name="Title 11"/>
          <p:cNvSpPr txBox="1">
            <a:spLocks/>
          </p:cNvSpPr>
          <p:nvPr/>
        </p:nvSpPr>
        <p:spPr>
          <a:xfrm>
            <a:off x="251519" y="24513"/>
            <a:ext cx="8883299"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3200" dirty="0">
                <a:solidFill>
                  <a:srgbClr val="460023"/>
                </a:solidFill>
              </a:rPr>
              <a:t>Gold Miners: AISC - Exclusions and Adjustments</a:t>
            </a:r>
          </a:p>
        </p:txBody>
      </p:sp>
      <p:sp>
        <p:nvSpPr>
          <p:cNvPr id="9" name="Rectangle 3"/>
          <p:cNvSpPr txBox="1">
            <a:spLocks noChangeArrowheads="1"/>
          </p:cNvSpPr>
          <p:nvPr/>
        </p:nvSpPr>
        <p:spPr>
          <a:xfrm>
            <a:off x="683568" y="1268760"/>
            <a:ext cx="7632700" cy="39999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altLang="en-US" sz="2400" b="1" dirty="0"/>
              <a:t>Production vs. Sales: </a:t>
            </a:r>
            <a:r>
              <a:rPr lang="en-US" altLang="en-US" sz="2400" dirty="0"/>
              <a:t>Show AISC/</a:t>
            </a:r>
            <a:r>
              <a:rPr lang="en-US" altLang="en-US" sz="2400" dirty="0" err="1"/>
              <a:t>oz</a:t>
            </a:r>
            <a:r>
              <a:rPr lang="en-US" altLang="en-US" sz="2400" dirty="0"/>
              <a:t> on ounces produced instead of ounces sold as per guideline</a:t>
            </a:r>
          </a:p>
          <a:p>
            <a:pPr>
              <a:defRPr/>
            </a:pPr>
            <a:r>
              <a:rPr lang="en-US" altLang="en-US" sz="2400" b="1" dirty="0"/>
              <a:t>Inventory Adjustments: </a:t>
            </a:r>
            <a:r>
              <a:rPr lang="en-US" altLang="en-US" sz="2400" dirty="0"/>
              <a:t>Including them</a:t>
            </a:r>
            <a:r>
              <a:rPr lang="en-US" altLang="en-US" sz="2400" b="1" dirty="0"/>
              <a:t> </a:t>
            </a:r>
            <a:r>
              <a:rPr lang="en-US" altLang="en-US" sz="2400" dirty="0"/>
              <a:t>to reduce costs</a:t>
            </a:r>
          </a:p>
          <a:p>
            <a:pPr>
              <a:defRPr/>
            </a:pPr>
            <a:r>
              <a:rPr lang="en-US" altLang="en-US" sz="2400" b="1" dirty="0"/>
              <a:t>Processing Costs: </a:t>
            </a:r>
            <a:r>
              <a:rPr lang="en-US" altLang="en-US" sz="2400" dirty="0"/>
              <a:t>Treatment and Refining Costs excluded</a:t>
            </a:r>
          </a:p>
          <a:p>
            <a:pPr>
              <a:defRPr/>
            </a:pPr>
            <a:r>
              <a:rPr lang="en-US" altLang="en-US" sz="2400" b="1" dirty="0"/>
              <a:t>G&amp;A Adjustments: </a:t>
            </a:r>
            <a:r>
              <a:rPr lang="en-US" altLang="en-US" sz="2400" dirty="0"/>
              <a:t>Share-based compensation excluded</a:t>
            </a:r>
          </a:p>
          <a:p>
            <a:pPr>
              <a:defRPr/>
            </a:pPr>
            <a:r>
              <a:rPr lang="en-US" altLang="en-US" sz="2400" b="1" dirty="0"/>
              <a:t>Exploration: </a:t>
            </a:r>
            <a:r>
              <a:rPr lang="en-US" altLang="en-US" sz="2400" dirty="0"/>
              <a:t>Brown-field exploration costs excluded</a:t>
            </a:r>
          </a:p>
          <a:p>
            <a:pPr>
              <a:defRPr/>
            </a:pPr>
            <a:r>
              <a:rPr lang="en-US" altLang="en-US" sz="2400" b="1" dirty="0"/>
              <a:t>Other: </a:t>
            </a:r>
            <a:r>
              <a:rPr lang="en-US" altLang="en-US" sz="2400" dirty="0"/>
              <a:t>Development costs due to geological and technical issues excluded</a:t>
            </a:r>
          </a:p>
          <a:p>
            <a:pPr>
              <a:buFontTx/>
              <a:buChar char="-"/>
              <a:defRPr/>
            </a:pPr>
            <a:endParaRPr lang="en-US" altLang="en-US" sz="2400" dirty="0"/>
          </a:p>
          <a:p>
            <a:pPr marL="0" indent="0">
              <a:buFont typeface="Arial" panose="020B0604020202020204" pitchFamily="34" charset="0"/>
              <a:buNone/>
              <a:defRPr/>
            </a:pPr>
            <a:endParaRPr kumimoji="1" lang="en-US" altLang="en-US" sz="2600" dirty="0"/>
          </a:p>
          <a:p>
            <a:pPr marL="0" indent="0">
              <a:buFont typeface="Arial" panose="020B0604020202020204" pitchFamily="34" charset="0"/>
              <a:buNone/>
              <a:defRPr/>
            </a:pPr>
            <a:endParaRPr kumimoji="1" lang="en-US" altLang="en-US" sz="2600" dirty="0"/>
          </a:p>
        </p:txBody>
      </p:sp>
      <p:sp>
        <p:nvSpPr>
          <p:cNvPr id="6" name="Title 11"/>
          <p:cNvSpPr txBox="1">
            <a:spLocks/>
          </p:cNvSpPr>
          <p:nvPr/>
        </p:nvSpPr>
        <p:spPr>
          <a:xfrm>
            <a:off x="477888" y="5661004"/>
            <a:ext cx="8208912" cy="360284"/>
          </a:xfrm>
          <a:prstGeom prst="rect">
            <a:avLst/>
          </a:prstGeom>
          <a:solidFill>
            <a:srgbClr val="460023"/>
          </a:solidFill>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200" dirty="0">
                <a:solidFill>
                  <a:schemeClr val="bg1"/>
                </a:solidFill>
              </a:rPr>
              <a:t>To make comparisons we need to know what costs companies exclude</a:t>
            </a:r>
          </a:p>
        </p:txBody>
      </p:sp>
    </p:spTree>
    <p:extLst>
      <p:ext uri="{BB962C8B-B14F-4D97-AF65-F5344CB8AC3E}">
        <p14:creationId xmlns:p14="http://schemas.microsoft.com/office/powerpoint/2010/main" val="29267829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21045B-2399-48EF-9B5B-688BEF185654}" type="slidenum">
              <a:rPr lang="en-CA" smtClean="0"/>
              <a:t>38</a:t>
            </a:fld>
            <a:endParaRPr lang="en-CA"/>
          </a:p>
        </p:txBody>
      </p:sp>
      <p:sp>
        <p:nvSpPr>
          <p:cNvPr id="5" name="Title 11"/>
          <p:cNvSpPr txBox="1">
            <a:spLocks/>
          </p:cNvSpPr>
          <p:nvPr/>
        </p:nvSpPr>
        <p:spPr>
          <a:xfrm>
            <a:off x="251519" y="24513"/>
            <a:ext cx="8883299"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3200" dirty="0">
                <a:solidFill>
                  <a:srgbClr val="460023"/>
                </a:solidFill>
              </a:rPr>
              <a:t>Results: Barrick, Newmont, Goldcorp Follow </a:t>
            </a:r>
          </a:p>
          <a:p>
            <a:pPr algn="l"/>
            <a:r>
              <a:rPr lang="en-CA" sz="3200" dirty="0" err="1">
                <a:solidFill>
                  <a:srgbClr val="460023"/>
                </a:solidFill>
              </a:rPr>
              <a:t>Agnico</a:t>
            </a:r>
            <a:r>
              <a:rPr lang="en-CA" sz="3200" dirty="0">
                <a:solidFill>
                  <a:srgbClr val="460023"/>
                </a:solidFill>
              </a:rPr>
              <a:t>, IAMGOLD, </a:t>
            </a:r>
            <a:r>
              <a:rPr lang="en-CA" sz="3200" dirty="0" err="1">
                <a:solidFill>
                  <a:srgbClr val="460023"/>
                </a:solidFill>
              </a:rPr>
              <a:t>Yamana</a:t>
            </a:r>
            <a:r>
              <a:rPr lang="en-CA" sz="3200" dirty="0">
                <a:solidFill>
                  <a:srgbClr val="460023"/>
                </a:solidFill>
              </a:rPr>
              <a:t> Don’t </a:t>
            </a:r>
          </a:p>
        </p:txBody>
      </p:sp>
      <p:sp>
        <p:nvSpPr>
          <p:cNvPr id="9" name="Rectangle 3"/>
          <p:cNvSpPr txBox="1">
            <a:spLocks noChangeArrowheads="1"/>
          </p:cNvSpPr>
          <p:nvPr/>
        </p:nvSpPr>
        <p:spPr>
          <a:xfrm>
            <a:off x="683568" y="1167513"/>
            <a:ext cx="7632700" cy="39999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endParaRPr kumimoji="1" lang="en-US" altLang="en-US" sz="2600" dirty="0"/>
          </a:p>
          <a:p>
            <a:pPr marL="0" indent="0">
              <a:buFont typeface="Arial" panose="020B0604020202020204" pitchFamily="34" charset="0"/>
              <a:buNone/>
              <a:defRPr/>
            </a:pPr>
            <a:endParaRPr kumimoji="1" lang="en-US" altLang="en-US" sz="2600" dirty="0"/>
          </a:p>
        </p:txBody>
      </p:sp>
      <p:graphicFrame>
        <p:nvGraphicFramePr>
          <p:cNvPr id="7" name="Table 6"/>
          <p:cNvGraphicFramePr>
            <a:graphicFrameLocks noGrp="1"/>
          </p:cNvGraphicFramePr>
          <p:nvPr>
            <p:extLst/>
          </p:nvPr>
        </p:nvGraphicFramePr>
        <p:xfrm>
          <a:off x="705270" y="1964495"/>
          <a:ext cx="7632701" cy="2736711"/>
        </p:xfrm>
        <a:graphic>
          <a:graphicData uri="http://schemas.openxmlformats.org/drawingml/2006/table">
            <a:tbl>
              <a:tblPr firstRow="1" firstCol="1" bandRow="1">
                <a:tableStyleId>{00A15C55-8517-42AA-B614-E9B94910E393}</a:tableStyleId>
              </a:tblPr>
              <a:tblGrid>
                <a:gridCol w="905691">
                  <a:extLst>
                    <a:ext uri="{9D8B030D-6E8A-4147-A177-3AD203B41FA5}">
                      <a16:colId xmlns="" xmlns:a16="http://schemas.microsoft.com/office/drawing/2014/main" val="540092394"/>
                    </a:ext>
                  </a:extLst>
                </a:gridCol>
                <a:gridCol w="3029180">
                  <a:extLst>
                    <a:ext uri="{9D8B030D-6E8A-4147-A177-3AD203B41FA5}">
                      <a16:colId xmlns="" xmlns:a16="http://schemas.microsoft.com/office/drawing/2014/main" val="2038872570"/>
                    </a:ext>
                  </a:extLst>
                </a:gridCol>
                <a:gridCol w="1232610">
                  <a:extLst>
                    <a:ext uri="{9D8B030D-6E8A-4147-A177-3AD203B41FA5}">
                      <a16:colId xmlns="" xmlns:a16="http://schemas.microsoft.com/office/drawing/2014/main" val="3729806110"/>
                    </a:ext>
                  </a:extLst>
                </a:gridCol>
                <a:gridCol w="1232610">
                  <a:extLst>
                    <a:ext uri="{9D8B030D-6E8A-4147-A177-3AD203B41FA5}">
                      <a16:colId xmlns="" xmlns:a16="http://schemas.microsoft.com/office/drawing/2014/main" val="3875000956"/>
                    </a:ext>
                  </a:extLst>
                </a:gridCol>
                <a:gridCol w="1232610">
                  <a:extLst>
                    <a:ext uri="{9D8B030D-6E8A-4147-A177-3AD203B41FA5}">
                      <a16:colId xmlns="" xmlns:a16="http://schemas.microsoft.com/office/drawing/2014/main" val="400048325"/>
                    </a:ext>
                  </a:extLst>
                </a:gridCol>
              </a:tblGrid>
              <a:tr h="864096">
                <a:tc>
                  <a:txBody>
                    <a:bodyPr/>
                    <a:lstStyle/>
                    <a:p>
                      <a:pPr algn="l">
                        <a:spcAft>
                          <a:spcPts val="0"/>
                        </a:spcAft>
                      </a:pPr>
                      <a:r>
                        <a:rPr lang="en-US" sz="1400" dirty="0">
                          <a:effectLst/>
                        </a:rPr>
                        <a:t>   AISC</a:t>
                      </a:r>
                      <a:endParaRPr lang="en-CA" sz="1400" dirty="0">
                        <a:effectLst/>
                        <a:latin typeface="Optima"/>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460023"/>
                    </a:solidFill>
                  </a:tcPr>
                </a:tc>
                <a:tc>
                  <a:txBody>
                    <a:bodyPr/>
                    <a:lstStyle/>
                    <a:p>
                      <a:pPr algn="ctr">
                        <a:spcAft>
                          <a:spcPts val="0"/>
                        </a:spcAft>
                      </a:pPr>
                      <a:r>
                        <a:rPr lang="en-US" sz="1400" dirty="0">
                          <a:effectLst/>
                        </a:rPr>
                        <a:t>Adjustment</a:t>
                      </a:r>
                      <a:endParaRPr lang="en-CA" sz="1400" dirty="0">
                        <a:effectLst/>
                        <a:latin typeface="Optima"/>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rgbClr val="460023"/>
                    </a:solidFill>
                  </a:tcPr>
                </a:tc>
                <a:tc>
                  <a:txBody>
                    <a:bodyPr/>
                    <a:lstStyle/>
                    <a:p>
                      <a:pPr algn="ctr">
                        <a:spcAft>
                          <a:spcPts val="0"/>
                        </a:spcAft>
                      </a:pPr>
                      <a:r>
                        <a:rPr lang="en-CA" sz="1400" dirty="0">
                          <a:effectLst/>
                          <a:latin typeface="Optima"/>
                          <a:ea typeface="Times New Roman" panose="02020603050405020304" pitchFamily="18" charset="0"/>
                          <a:cs typeface="Times New Roman" panose="02020603050405020304" pitchFamily="18" charset="0"/>
                        </a:rPr>
                        <a:t>2016 AISC Reported ($/</a:t>
                      </a:r>
                      <a:r>
                        <a:rPr lang="en-CA" sz="1400" dirty="0" err="1">
                          <a:effectLst/>
                          <a:latin typeface="Optima"/>
                          <a:ea typeface="Times New Roman" panose="02020603050405020304" pitchFamily="18" charset="0"/>
                          <a:cs typeface="Times New Roman" panose="02020603050405020304" pitchFamily="18" charset="0"/>
                        </a:rPr>
                        <a:t>oz</a:t>
                      </a:r>
                      <a:r>
                        <a:rPr lang="en-CA" sz="1400" dirty="0">
                          <a:effectLst/>
                          <a:latin typeface="Optima"/>
                          <a:ea typeface="Times New Roman" panose="02020603050405020304" pitchFamily="18" charset="0"/>
                          <a:cs typeface="Times New Roman" panose="02020603050405020304" pitchFamily="18" charset="0"/>
                        </a:rPr>
                        <a:t>)</a:t>
                      </a:r>
                    </a:p>
                  </a:txBody>
                  <a:tcPr marL="68580" marR="68580" marT="0" marB="0" anchor="ctr">
                    <a:lnT w="12700" cap="flat" cmpd="sng" algn="ctr">
                      <a:solidFill>
                        <a:schemeClr val="tx1"/>
                      </a:solidFill>
                      <a:prstDash val="solid"/>
                      <a:round/>
                      <a:headEnd type="none" w="med" len="med"/>
                      <a:tailEnd type="none" w="med" len="med"/>
                    </a:lnT>
                    <a:solidFill>
                      <a:srgbClr val="460023"/>
                    </a:solidFill>
                  </a:tcPr>
                </a:tc>
                <a:tc>
                  <a:txBody>
                    <a:bodyPr/>
                    <a:lstStyle/>
                    <a:p>
                      <a:pPr algn="ctr">
                        <a:spcAft>
                          <a:spcPts val="0"/>
                        </a:spcAft>
                      </a:pPr>
                      <a:r>
                        <a:rPr lang="en-CA" sz="1400" dirty="0">
                          <a:effectLst/>
                          <a:latin typeface="Optima"/>
                          <a:ea typeface="Times New Roman" panose="02020603050405020304" pitchFamily="18" charset="0"/>
                          <a:cs typeface="Times New Roman" panose="02020603050405020304" pitchFamily="18" charset="0"/>
                        </a:rPr>
                        <a:t>Impact of Adjustment ($/</a:t>
                      </a:r>
                      <a:r>
                        <a:rPr lang="en-CA" sz="1400" dirty="0" err="1">
                          <a:effectLst/>
                          <a:latin typeface="Optima"/>
                          <a:ea typeface="Times New Roman" panose="02020603050405020304" pitchFamily="18" charset="0"/>
                          <a:cs typeface="Times New Roman" panose="02020603050405020304" pitchFamily="18" charset="0"/>
                        </a:rPr>
                        <a:t>oz</a:t>
                      </a:r>
                      <a:r>
                        <a:rPr lang="en-CA" sz="1400" dirty="0">
                          <a:effectLst/>
                          <a:latin typeface="Optima"/>
                          <a:ea typeface="Times New Roman" panose="02020603050405020304" pitchFamily="18" charset="0"/>
                          <a:cs typeface="Times New Roman" panose="02020603050405020304" pitchFamily="18" charset="0"/>
                        </a:rPr>
                        <a:t>)</a:t>
                      </a:r>
                    </a:p>
                  </a:txBody>
                  <a:tcPr marL="68580" marR="68580" marT="0" marB="0" anchor="ctr">
                    <a:lnT w="12700" cap="flat" cmpd="sng" algn="ctr">
                      <a:solidFill>
                        <a:schemeClr val="tx1"/>
                      </a:solidFill>
                      <a:prstDash val="solid"/>
                      <a:round/>
                      <a:headEnd type="none" w="med" len="med"/>
                      <a:tailEnd type="none" w="med" len="med"/>
                    </a:lnT>
                    <a:solidFill>
                      <a:srgbClr val="460023"/>
                    </a:solidFill>
                  </a:tcPr>
                </a:tc>
                <a:tc>
                  <a:txBody>
                    <a:bodyPr/>
                    <a:lstStyle/>
                    <a:p>
                      <a:pPr algn="ctr">
                        <a:spcAft>
                          <a:spcPts val="0"/>
                        </a:spcAft>
                      </a:pPr>
                      <a:r>
                        <a:rPr lang="en-CA" sz="1400" dirty="0">
                          <a:effectLst/>
                          <a:latin typeface="Optima"/>
                          <a:ea typeface="Times New Roman" panose="02020603050405020304" pitchFamily="18" charset="0"/>
                          <a:cs typeface="Times New Roman" panose="02020603050405020304" pitchFamily="18" charset="0"/>
                        </a:rPr>
                        <a:t>% Impact</a:t>
                      </a: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460023"/>
                    </a:solidFill>
                  </a:tcPr>
                </a:tc>
                <a:extLst>
                  <a:ext uri="{0D108BD9-81ED-4DB2-BD59-A6C34878D82A}">
                    <a16:rowId xmlns="" xmlns:a16="http://schemas.microsoft.com/office/drawing/2014/main" val="2045808093"/>
                  </a:ext>
                </a:extLst>
              </a:tr>
              <a:tr h="433346">
                <a:tc>
                  <a:txBody>
                    <a:bodyPr/>
                    <a:lstStyle/>
                    <a:p>
                      <a:pPr marL="180000" algn="l" fontAlgn="b"/>
                      <a:r>
                        <a:rPr lang="en-CA" sz="1400" b="0" i="0" u="none" strike="noStrike" dirty="0">
                          <a:solidFill>
                            <a:srgbClr val="000000"/>
                          </a:solidFill>
                          <a:effectLst/>
                          <a:latin typeface="Calibri" panose="020F0502020204030204" pitchFamily="34" charset="0"/>
                        </a:rPr>
                        <a:t>AEM</a:t>
                      </a:r>
                    </a:p>
                  </a:txBody>
                  <a:tcPr marL="9525" marR="9525" marT="9525" anchor="ctr">
                    <a:lnL w="12700" cap="flat" cmpd="sng" algn="ctr">
                      <a:solidFill>
                        <a:schemeClr val="tx1"/>
                      </a:solidFill>
                      <a:prstDash val="solid"/>
                      <a:round/>
                      <a:headEnd type="none" w="med" len="med"/>
                      <a:tailEnd type="none" w="med" len="med"/>
                    </a:lnL>
                    <a:solidFill>
                      <a:srgbClr val="C8B37D"/>
                    </a:solidFill>
                  </a:tcPr>
                </a:tc>
                <a:tc>
                  <a:txBody>
                    <a:bodyPr/>
                    <a:lstStyle/>
                    <a:p>
                      <a:pPr marL="180000" algn="ctr" fontAlgn="b"/>
                      <a:r>
                        <a:rPr lang="en-CA" sz="1400" b="0" i="0" u="none" strike="noStrike" dirty="0">
                          <a:solidFill>
                            <a:srgbClr val="000000"/>
                          </a:solidFill>
                          <a:effectLst/>
                          <a:latin typeface="Calibri" panose="020F0502020204030204" pitchFamily="34" charset="0"/>
                        </a:rPr>
                        <a:t>Ounces produced, Excludes Project and Exploration Expense</a:t>
                      </a:r>
                    </a:p>
                  </a:txBody>
                  <a:tcPr marL="9525" marR="9525" marT="9525" anchor="ctr">
                    <a:noFill/>
                  </a:tcPr>
                </a:tc>
                <a:tc>
                  <a:txBody>
                    <a:bodyPr/>
                    <a:lstStyle/>
                    <a:p>
                      <a:pPr marL="180000" algn="ctr" fontAlgn="b"/>
                      <a:r>
                        <a:rPr lang="en-CA" sz="1400" b="0" i="0" u="none" strike="noStrike" dirty="0">
                          <a:solidFill>
                            <a:srgbClr val="000000"/>
                          </a:solidFill>
                          <a:effectLst/>
                          <a:latin typeface="Calibri" panose="020F0502020204030204" pitchFamily="34" charset="0"/>
                        </a:rPr>
                        <a:t>820</a:t>
                      </a:r>
                    </a:p>
                  </a:txBody>
                  <a:tcPr marL="9525" marR="9525" marT="9525" anchor="ctr">
                    <a:noFill/>
                  </a:tcPr>
                </a:tc>
                <a:tc>
                  <a:txBody>
                    <a:bodyPr/>
                    <a:lstStyle/>
                    <a:p>
                      <a:pPr marL="180000" algn="ctr" fontAlgn="b"/>
                      <a:r>
                        <a:rPr lang="en-CA" sz="1400" b="0" i="0" u="none" strike="noStrike" dirty="0">
                          <a:solidFill>
                            <a:srgbClr val="000000"/>
                          </a:solidFill>
                          <a:effectLst/>
                          <a:latin typeface="Calibri" panose="020F0502020204030204" pitchFamily="34" charset="0"/>
                        </a:rPr>
                        <a:t>82</a:t>
                      </a:r>
                    </a:p>
                  </a:txBody>
                  <a:tcPr marL="9525" marR="9525" marT="9525" anchor="ctr">
                    <a:noFill/>
                  </a:tcPr>
                </a:tc>
                <a:tc>
                  <a:txBody>
                    <a:bodyPr/>
                    <a:lstStyle/>
                    <a:p>
                      <a:pPr marL="180000" algn="ctr" fontAlgn="b"/>
                      <a:r>
                        <a:rPr lang="en-CA" sz="1400" b="0" i="0" u="none" strike="noStrike" dirty="0">
                          <a:solidFill>
                            <a:srgbClr val="000000"/>
                          </a:solidFill>
                          <a:effectLst/>
                          <a:latin typeface="Calibri" panose="020F0502020204030204" pitchFamily="34" charset="0"/>
                        </a:rPr>
                        <a:t>10%</a:t>
                      </a:r>
                    </a:p>
                  </a:txBody>
                  <a:tcPr marL="9525" marR="9525" marT="9525" anchor="ctr">
                    <a:lnR w="12700" cap="flat" cmpd="sng" algn="ctr">
                      <a:solidFill>
                        <a:schemeClr val="tx1"/>
                      </a:solidFill>
                      <a:prstDash val="solid"/>
                      <a:round/>
                      <a:headEnd type="none" w="med" len="med"/>
                      <a:tailEnd type="none" w="med" len="med"/>
                    </a:lnR>
                    <a:noFill/>
                  </a:tcPr>
                </a:tc>
                <a:extLst>
                  <a:ext uri="{0D108BD9-81ED-4DB2-BD59-A6C34878D82A}">
                    <a16:rowId xmlns="" xmlns:a16="http://schemas.microsoft.com/office/drawing/2014/main" val="1355000079"/>
                  </a:ext>
                </a:extLst>
              </a:tr>
              <a:tr h="433346">
                <a:tc>
                  <a:txBody>
                    <a:bodyPr/>
                    <a:lstStyle/>
                    <a:p>
                      <a:pPr marL="180000" algn="l" fontAlgn="b"/>
                      <a:r>
                        <a:rPr lang="en-CA" sz="1400" b="0" i="0" u="none" strike="noStrike" dirty="0">
                          <a:solidFill>
                            <a:srgbClr val="000000"/>
                          </a:solidFill>
                          <a:effectLst/>
                          <a:latin typeface="Calibri" panose="020F0502020204030204" pitchFamily="34" charset="0"/>
                        </a:rPr>
                        <a:t>IAG</a:t>
                      </a:r>
                    </a:p>
                  </a:txBody>
                  <a:tcPr marL="9525" marR="9525" marT="9525" anchor="ctr">
                    <a:lnL w="12700" cap="flat" cmpd="sng" algn="ctr">
                      <a:solidFill>
                        <a:schemeClr val="tx1"/>
                      </a:solidFill>
                      <a:prstDash val="solid"/>
                      <a:round/>
                      <a:headEnd type="none" w="med" len="med"/>
                      <a:tailEnd type="none" w="med" len="med"/>
                    </a:lnL>
                    <a:solidFill>
                      <a:srgbClr val="C8B37D"/>
                    </a:solidFill>
                  </a:tcPr>
                </a:tc>
                <a:tc>
                  <a:txBody>
                    <a:bodyPr/>
                    <a:lstStyle/>
                    <a:p>
                      <a:pPr marL="180000" algn="ctr" fontAlgn="b"/>
                      <a:r>
                        <a:rPr lang="en-CA" sz="1400" b="0" i="0" u="none" strike="noStrike" dirty="0">
                          <a:solidFill>
                            <a:srgbClr val="000000"/>
                          </a:solidFill>
                          <a:effectLst/>
                          <a:latin typeface="Calibri" panose="020F0502020204030204" pitchFamily="34" charset="0"/>
                        </a:rPr>
                        <a:t>Excludes Westwood Restructuring cost for one year</a:t>
                      </a:r>
                    </a:p>
                  </a:txBody>
                  <a:tcPr marL="9525" marR="9525" marT="9525" anchor="ctr">
                    <a:noFill/>
                  </a:tcPr>
                </a:tc>
                <a:tc>
                  <a:txBody>
                    <a:bodyPr/>
                    <a:lstStyle/>
                    <a:p>
                      <a:pPr marL="180000" algn="ctr" fontAlgn="b"/>
                      <a:r>
                        <a:rPr lang="en-CA" sz="1400" b="0" i="0" u="none" strike="noStrike" dirty="0">
                          <a:solidFill>
                            <a:srgbClr val="000000"/>
                          </a:solidFill>
                          <a:effectLst/>
                          <a:latin typeface="Calibri" panose="020F0502020204030204" pitchFamily="34" charset="0"/>
                        </a:rPr>
                        <a:t>1,057</a:t>
                      </a:r>
                    </a:p>
                  </a:txBody>
                  <a:tcPr marL="9525" marR="9525" marT="9525" anchor="ctr">
                    <a:noFill/>
                  </a:tcPr>
                </a:tc>
                <a:tc>
                  <a:txBody>
                    <a:bodyPr/>
                    <a:lstStyle/>
                    <a:p>
                      <a:pPr marL="180000" algn="ctr" fontAlgn="b"/>
                      <a:r>
                        <a:rPr lang="en-CA" sz="1400" b="0" i="0" u="none" strike="noStrike" dirty="0">
                          <a:solidFill>
                            <a:srgbClr val="000000"/>
                          </a:solidFill>
                          <a:effectLst/>
                          <a:latin typeface="Calibri" panose="020F0502020204030204" pitchFamily="34" charset="0"/>
                        </a:rPr>
                        <a:t>33</a:t>
                      </a:r>
                    </a:p>
                  </a:txBody>
                  <a:tcPr marL="9525" marR="9525" marT="9525" anchor="ctr">
                    <a:noFill/>
                  </a:tcPr>
                </a:tc>
                <a:tc>
                  <a:txBody>
                    <a:bodyPr/>
                    <a:lstStyle/>
                    <a:p>
                      <a:pPr marL="180000" algn="ctr" fontAlgn="b"/>
                      <a:r>
                        <a:rPr lang="en-CA" sz="1400" b="0" i="0" u="none" strike="noStrike" dirty="0">
                          <a:solidFill>
                            <a:srgbClr val="000000"/>
                          </a:solidFill>
                          <a:effectLst/>
                          <a:latin typeface="Calibri" panose="020F0502020204030204" pitchFamily="34" charset="0"/>
                        </a:rPr>
                        <a:t>3%</a:t>
                      </a:r>
                    </a:p>
                  </a:txBody>
                  <a:tcPr marL="9525" marR="9525" marT="9525" anchor="ctr">
                    <a:lnR w="12700" cap="flat" cmpd="sng" algn="ctr">
                      <a:solidFill>
                        <a:schemeClr val="tx1"/>
                      </a:solidFill>
                      <a:prstDash val="solid"/>
                      <a:round/>
                      <a:headEnd type="none" w="med" len="med"/>
                      <a:tailEnd type="none" w="med" len="med"/>
                    </a:lnR>
                    <a:noFill/>
                  </a:tcPr>
                </a:tc>
                <a:extLst>
                  <a:ext uri="{0D108BD9-81ED-4DB2-BD59-A6C34878D82A}">
                    <a16:rowId xmlns="" xmlns:a16="http://schemas.microsoft.com/office/drawing/2014/main" val="1106354722"/>
                  </a:ext>
                </a:extLst>
              </a:tr>
              <a:tr h="433346">
                <a:tc>
                  <a:txBody>
                    <a:bodyPr/>
                    <a:lstStyle/>
                    <a:p>
                      <a:pPr marL="180000" algn="l" fontAlgn="b"/>
                      <a:r>
                        <a:rPr lang="en-CA" sz="1400" b="0" i="0" u="none" strike="noStrike" dirty="0">
                          <a:solidFill>
                            <a:srgbClr val="000000"/>
                          </a:solidFill>
                          <a:effectLst/>
                          <a:latin typeface="Calibri" panose="020F0502020204030204" pitchFamily="34" charset="0"/>
                        </a:rPr>
                        <a:t>AUY</a:t>
                      </a:r>
                    </a:p>
                  </a:txBody>
                  <a:tcPr marL="9525" marR="9525" marT="9525"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8B37D"/>
                    </a:solidFill>
                  </a:tcPr>
                </a:tc>
                <a:tc>
                  <a:txBody>
                    <a:bodyPr/>
                    <a:lstStyle/>
                    <a:p>
                      <a:pPr marL="180000" algn="ctr" fontAlgn="b"/>
                      <a:r>
                        <a:rPr lang="en-CA" sz="1400" b="0" i="0" u="none" strike="noStrike" dirty="0">
                          <a:solidFill>
                            <a:srgbClr val="000000"/>
                          </a:solidFill>
                          <a:effectLst/>
                          <a:latin typeface="Calibri" panose="020F0502020204030204" pitchFamily="34" charset="0"/>
                        </a:rPr>
                        <a:t>Ounces produced, Excludes stock based compensation and other undisclosed items, reclamation amortization</a:t>
                      </a:r>
                    </a:p>
                  </a:txBody>
                  <a:tcPr marL="9525" marR="9525" marT="9525" anchor="ctr">
                    <a:lnB w="12700" cap="flat" cmpd="sng" algn="ctr">
                      <a:solidFill>
                        <a:schemeClr val="tx1"/>
                      </a:solidFill>
                      <a:prstDash val="solid"/>
                      <a:round/>
                      <a:headEnd type="none" w="med" len="med"/>
                      <a:tailEnd type="none" w="med" len="med"/>
                    </a:lnB>
                    <a:noFill/>
                  </a:tcPr>
                </a:tc>
                <a:tc>
                  <a:txBody>
                    <a:bodyPr/>
                    <a:lstStyle/>
                    <a:p>
                      <a:pPr marL="180000" algn="ctr" fontAlgn="b"/>
                      <a:r>
                        <a:rPr lang="en-CA" sz="1400" b="0" i="0" u="none" strike="noStrike" dirty="0">
                          <a:solidFill>
                            <a:srgbClr val="000000"/>
                          </a:solidFill>
                          <a:effectLst/>
                          <a:latin typeface="Calibri" panose="020F0502020204030204" pitchFamily="34" charset="0"/>
                        </a:rPr>
                        <a:t>911</a:t>
                      </a:r>
                    </a:p>
                  </a:txBody>
                  <a:tcPr marL="9525" marR="9525" marT="9525" anchor="ctr">
                    <a:lnB w="12700" cap="flat" cmpd="sng" algn="ctr">
                      <a:solidFill>
                        <a:schemeClr val="tx1"/>
                      </a:solidFill>
                      <a:prstDash val="solid"/>
                      <a:round/>
                      <a:headEnd type="none" w="med" len="med"/>
                      <a:tailEnd type="none" w="med" len="med"/>
                    </a:lnB>
                    <a:noFill/>
                  </a:tcPr>
                </a:tc>
                <a:tc>
                  <a:txBody>
                    <a:bodyPr/>
                    <a:lstStyle/>
                    <a:p>
                      <a:pPr marL="180000" algn="ctr" fontAlgn="b"/>
                      <a:r>
                        <a:rPr lang="en-CA" sz="1400" b="0" i="0" u="none" strike="noStrike" dirty="0">
                          <a:solidFill>
                            <a:srgbClr val="000000"/>
                          </a:solidFill>
                          <a:effectLst/>
                          <a:latin typeface="Calibri" panose="020F0502020204030204" pitchFamily="34" charset="0"/>
                        </a:rPr>
                        <a:t>35</a:t>
                      </a:r>
                    </a:p>
                  </a:txBody>
                  <a:tcPr marL="9525" marR="9525" marT="9525" anchor="ctr">
                    <a:lnB w="12700" cap="flat" cmpd="sng" algn="ctr">
                      <a:solidFill>
                        <a:schemeClr val="tx1"/>
                      </a:solidFill>
                      <a:prstDash val="solid"/>
                      <a:round/>
                      <a:headEnd type="none" w="med" len="med"/>
                      <a:tailEnd type="none" w="med" len="med"/>
                    </a:lnB>
                    <a:noFill/>
                  </a:tcPr>
                </a:tc>
                <a:tc>
                  <a:txBody>
                    <a:bodyPr/>
                    <a:lstStyle/>
                    <a:p>
                      <a:pPr marL="180000" algn="ctr" fontAlgn="b"/>
                      <a:r>
                        <a:rPr lang="en-CA" sz="1400" b="0" i="0" u="none" strike="noStrike" dirty="0">
                          <a:solidFill>
                            <a:srgbClr val="000000"/>
                          </a:solidFill>
                          <a:effectLst/>
                          <a:latin typeface="Calibri" panose="020F0502020204030204" pitchFamily="34" charset="0"/>
                        </a:rPr>
                        <a:t>4%</a:t>
                      </a:r>
                    </a:p>
                  </a:txBody>
                  <a:tcPr marL="9525" marR="9525" marT="9525"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80809573"/>
                  </a:ext>
                </a:extLst>
              </a:tr>
            </a:tbl>
          </a:graphicData>
        </a:graphic>
      </p:graphicFrame>
      <p:sp>
        <p:nvSpPr>
          <p:cNvPr id="6" name="Rectangle 5"/>
          <p:cNvSpPr/>
          <p:nvPr/>
        </p:nvSpPr>
        <p:spPr>
          <a:xfrm>
            <a:off x="656104" y="4700799"/>
            <a:ext cx="2907784" cy="276999"/>
          </a:xfrm>
          <a:prstGeom prst="rect">
            <a:avLst/>
          </a:prstGeom>
        </p:spPr>
        <p:txBody>
          <a:bodyPr wrap="none">
            <a:spAutoFit/>
          </a:bodyPr>
          <a:lstStyle/>
          <a:p>
            <a:r>
              <a:rPr lang="en-US" altLang="en-US" sz="1200" i="1" dirty="0">
                <a:latin typeface="+mj-lt"/>
                <a:cs typeface="Arial" panose="020B0604020202020204" pitchFamily="34" charset="0"/>
              </a:rPr>
              <a:t>Source: Company Reports, Veritas estimates</a:t>
            </a:r>
            <a:endParaRPr lang="en-CA" sz="1200" dirty="0">
              <a:latin typeface="+mj-lt"/>
              <a:cs typeface="Arial" panose="020B0604020202020204" pitchFamily="34" charset="0"/>
            </a:endParaRPr>
          </a:p>
        </p:txBody>
      </p:sp>
      <p:sp>
        <p:nvSpPr>
          <p:cNvPr id="8" name="Rectangle 3"/>
          <p:cNvSpPr txBox="1">
            <a:spLocks noChangeArrowheads="1"/>
          </p:cNvSpPr>
          <p:nvPr/>
        </p:nvSpPr>
        <p:spPr>
          <a:xfrm>
            <a:off x="611708" y="1484784"/>
            <a:ext cx="7632700" cy="10475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altLang="en-US" sz="2400" dirty="0"/>
              <a:t>Reported AISC and Impact of Adjustments in 2016</a:t>
            </a:r>
          </a:p>
          <a:p>
            <a:pPr marL="0" indent="0">
              <a:buFont typeface="Arial" panose="020B0604020202020204" pitchFamily="34" charset="0"/>
              <a:buNone/>
              <a:defRPr/>
            </a:pPr>
            <a:endParaRPr kumimoji="1" lang="en-US" altLang="en-US" sz="2600" dirty="0"/>
          </a:p>
          <a:p>
            <a:pPr marL="0" indent="0">
              <a:buFont typeface="Arial" panose="020B0604020202020204" pitchFamily="34" charset="0"/>
              <a:buNone/>
              <a:defRPr/>
            </a:pPr>
            <a:endParaRPr kumimoji="1" lang="en-US" altLang="en-US" sz="2600" dirty="0"/>
          </a:p>
        </p:txBody>
      </p:sp>
      <p:sp>
        <p:nvSpPr>
          <p:cNvPr id="12" name="Title 11"/>
          <p:cNvSpPr txBox="1">
            <a:spLocks/>
          </p:cNvSpPr>
          <p:nvPr/>
        </p:nvSpPr>
        <p:spPr>
          <a:xfrm>
            <a:off x="477888" y="5661004"/>
            <a:ext cx="8208912" cy="360284"/>
          </a:xfrm>
          <a:prstGeom prst="rect">
            <a:avLst/>
          </a:prstGeom>
          <a:solidFill>
            <a:srgbClr val="460023"/>
          </a:solidFill>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200" dirty="0">
                <a:solidFill>
                  <a:schemeClr val="bg1"/>
                </a:solidFill>
              </a:rPr>
              <a:t>Reported figures are not comparable without further adjustment</a:t>
            </a:r>
          </a:p>
        </p:txBody>
      </p:sp>
    </p:spTree>
    <p:extLst>
      <p:ext uri="{BB962C8B-B14F-4D97-AF65-F5344CB8AC3E}">
        <p14:creationId xmlns:p14="http://schemas.microsoft.com/office/powerpoint/2010/main" val="33923914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840" y="20985"/>
            <a:ext cx="8229600" cy="1143000"/>
          </a:xfrm>
        </p:spPr>
        <p:txBody>
          <a:bodyPr>
            <a:normAutofit/>
          </a:bodyPr>
          <a:lstStyle/>
          <a:p>
            <a:pPr algn="l"/>
            <a:r>
              <a:rPr lang="en-US" sz="3200" dirty="0">
                <a:solidFill>
                  <a:srgbClr val="460023"/>
                </a:solidFill>
              </a:rPr>
              <a:t>REITs AFFO: Capex - Maintenance vs. Growth </a:t>
            </a:r>
          </a:p>
        </p:txBody>
      </p:sp>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4064" y="1340768"/>
            <a:ext cx="8229600"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11561" y="2192288"/>
            <a:ext cx="8064896" cy="228600"/>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656264" y="836712"/>
            <a:ext cx="2057400" cy="646331"/>
          </a:xfrm>
          <a:prstGeom prst="rect">
            <a:avLst/>
          </a:prstGeom>
          <a:noFill/>
          <a:ln w="28575">
            <a:noFill/>
          </a:ln>
        </p:spPr>
        <p:txBody>
          <a:bodyPr wrap="square" rtlCol="0">
            <a:spAutoFit/>
          </a:bodyPr>
          <a:lstStyle/>
          <a:p>
            <a:r>
              <a:rPr lang="en-US" dirty="0"/>
              <a:t>CAPREIT Page 45 2014 YE MD&amp;A</a:t>
            </a:r>
          </a:p>
        </p:txBody>
      </p:sp>
      <p:sp>
        <p:nvSpPr>
          <p:cNvPr id="8" name="Rectangle 7"/>
          <p:cNvSpPr/>
          <p:nvPr/>
        </p:nvSpPr>
        <p:spPr>
          <a:xfrm>
            <a:off x="1943709" y="5085184"/>
            <a:ext cx="5400600" cy="915938"/>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Provision as a % of Actual Maintenance-related  </a:t>
            </a:r>
            <a:r>
              <a:rPr lang="en-US" dirty="0" err="1">
                <a:solidFill>
                  <a:schemeClr val="tx1"/>
                </a:solidFill>
              </a:rPr>
              <a:t>Capex</a:t>
            </a:r>
            <a:endParaRPr lang="en-US" dirty="0">
              <a:solidFill>
                <a:schemeClr val="tx1"/>
              </a:solidFill>
            </a:endParaRPr>
          </a:p>
          <a:p>
            <a:pPr algn="ctr"/>
            <a:r>
              <a:rPr lang="en-US" dirty="0">
                <a:solidFill>
                  <a:schemeClr val="tx1"/>
                </a:solidFill>
              </a:rPr>
              <a:t>2014: 30% </a:t>
            </a:r>
          </a:p>
          <a:p>
            <a:pPr algn="ctr"/>
            <a:r>
              <a:rPr lang="en-US" dirty="0">
                <a:solidFill>
                  <a:schemeClr val="tx1"/>
                </a:solidFill>
              </a:rPr>
              <a:t>2013: 35%</a:t>
            </a:r>
          </a:p>
        </p:txBody>
      </p:sp>
      <p:sp>
        <p:nvSpPr>
          <p:cNvPr id="9" name="Slide Number Placeholder 3"/>
          <p:cNvSpPr>
            <a:spLocks noGrp="1"/>
          </p:cNvSpPr>
          <p:nvPr>
            <p:ph type="sldNum" sz="quarter" idx="12"/>
          </p:nvPr>
        </p:nvSpPr>
        <p:spPr>
          <a:xfrm>
            <a:off x="6553200" y="6309320"/>
            <a:ext cx="2133600" cy="365125"/>
          </a:xfrm>
        </p:spPr>
        <p:txBody>
          <a:bodyPr/>
          <a:lstStyle/>
          <a:p>
            <a:fld id="{4921045B-2399-48EF-9B5B-688BEF185654}" type="slidenum">
              <a:rPr lang="en-CA" smtClean="0"/>
              <a:t>39</a:t>
            </a:fld>
            <a:endParaRPr lang="en-CA" dirty="0"/>
          </a:p>
        </p:txBody>
      </p:sp>
    </p:spTree>
    <p:extLst>
      <p:ext uri="{BB962C8B-B14F-4D97-AF65-F5344CB8AC3E}">
        <p14:creationId xmlns:p14="http://schemas.microsoft.com/office/powerpoint/2010/main" val="427422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246063" y="0"/>
            <a:ext cx="8697912" cy="1081088"/>
          </a:xfrm>
          <a:prstGeom prst="rect">
            <a:avLst/>
          </a:prstGeom>
          <a:noFill/>
          <a:ln>
            <a:noFill/>
          </a:ln>
          <a:extLst/>
        </p:spPr>
        <p:txBody>
          <a:bodyPr anchor="ctr"/>
          <a:lstStyle/>
          <a:p>
            <a:pPr eaLnBrk="1" hangingPunct="1">
              <a:defRPr/>
            </a:pPr>
            <a:r>
              <a:rPr lang="en-US" sz="3200" dirty="0">
                <a:solidFill>
                  <a:srgbClr val="460023"/>
                </a:solidFill>
                <a:latin typeface="+mj-lt"/>
                <a:ea typeface="+mj-ea"/>
                <a:cs typeface="+mj-cs"/>
              </a:rPr>
              <a:t>Valeant Pharmaceuticals Inc.</a:t>
            </a:r>
          </a:p>
        </p:txBody>
      </p:sp>
      <p:graphicFrame>
        <p:nvGraphicFramePr>
          <p:cNvPr id="27651" name="Chart 2"/>
          <p:cNvGraphicFramePr>
            <a:graphicFrameLocks/>
          </p:cNvGraphicFramePr>
          <p:nvPr/>
        </p:nvGraphicFramePr>
        <p:xfrm>
          <a:off x="101600" y="787400"/>
          <a:ext cx="7035800" cy="5613400"/>
        </p:xfrm>
        <a:graphic>
          <a:graphicData uri="http://schemas.openxmlformats.org/presentationml/2006/ole">
            <mc:AlternateContent xmlns:mc="http://schemas.openxmlformats.org/markup-compatibility/2006">
              <mc:Choice xmlns:v="urn:schemas-microsoft-com:vml" Requires="v">
                <p:oleObj spid="_x0000_s1038" r:id="rId4" imgW="7035394" imgH="5614903" progId="Excel.Chart.8">
                  <p:embed/>
                </p:oleObj>
              </mc:Choice>
              <mc:Fallback>
                <p:oleObj r:id="rId4" imgW="7035394" imgH="5614903" progId="Excel.Chart.8">
                  <p:embed/>
                  <p:pic>
                    <p:nvPicPr>
                      <p:cNvPr id="27651" name="Char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00" y="787400"/>
                        <a:ext cx="7035800" cy="561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Line Callout 1 5"/>
          <p:cNvSpPr/>
          <p:nvPr/>
        </p:nvSpPr>
        <p:spPr>
          <a:xfrm>
            <a:off x="1600200" y="2803525"/>
            <a:ext cx="1600200" cy="609600"/>
          </a:xfrm>
          <a:prstGeom prst="borderCallout1">
            <a:avLst>
              <a:gd name="adj1" fmla="val 101269"/>
              <a:gd name="adj2" fmla="val 49553"/>
              <a:gd name="adj3" fmla="val 279564"/>
              <a:gd name="adj4" fmla="val 71056"/>
            </a:avLst>
          </a:prstGeom>
          <a:solidFill>
            <a:schemeClr val="bg1">
              <a:lumMod val="75000"/>
            </a:schemeClr>
          </a:solidFill>
          <a:effectLst>
            <a:outerShdw blurRad="50800" dist="152400" dir="30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dirty="0">
                <a:solidFill>
                  <a:schemeClr val="tx1"/>
                </a:solidFill>
              </a:rPr>
              <a:t>Bausch &amp; Lomb deal</a:t>
            </a:r>
          </a:p>
        </p:txBody>
      </p:sp>
      <p:sp>
        <p:nvSpPr>
          <p:cNvPr id="5" name="Line Callout 1 4"/>
          <p:cNvSpPr/>
          <p:nvPr/>
        </p:nvSpPr>
        <p:spPr>
          <a:xfrm>
            <a:off x="7219950" y="2241550"/>
            <a:ext cx="1381125" cy="806450"/>
          </a:xfrm>
          <a:prstGeom prst="borderCallout1">
            <a:avLst>
              <a:gd name="adj1" fmla="val 50663"/>
              <a:gd name="adj2" fmla="val -529"/>
              <a:gd name="adj3" fmla="val 169173"/>
              <a:gd name="adj4" fmla="val -66490"/>
            </a:avLst>
          </a:prstGeom>
          <a:solidFill>
            <a:srgbClr val="660033"/>
          </a:solidFill>
          <a:effectLst>
            <a:outerShdw blurRad="50800" dist="152400" dir="30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dirty="0"/>
              <a:t>No More Secret Sauce</a:t>
            </a:r>
          </a:p>
        </p:txBody>
      </p:sp>
      <p:sp>
        <p:nvSpPr>
          <p:cNvPr id="8" name="Line Callout 1 7"/>
          <p:cNvSpPr/>
          <p:nvPr/>
        </p:nvSpPr>
        <p:spPr>
          <a:xfrm>
            <a:off x="4495800" y="4194175"/>
            <a:ext cx="1381125" cy="820738"/>
          </a:xfrm>
          <a:prstGeom prst="borderCallout1">
            <a:avLst>
              <a:gd name="adj1" fmla="val -1655"/>
              <a:gd name="adj2" fmla="val 99874"/>
              <a:gd name="adj3" fmla="val -72713"/>
              <a:gd name="adj4" fmla="val 130994"/>
            </a:avLst>
          </a:prstGeom>
          <a:solidFill>
            <a:srgbClr val="FFFFCC"/>
          </a:solidFill>
          <a:effectLst>
            <a:outerShdw blurRad="50800" dist="152400" dir="30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dirty="0">
                <a:solidFill>
                  <a:schemeClr val="tx1"/>
                </a:solidFill>
              </a:rPr>
              <a:t>Citron ‘smoking gun’ same morning</a:t>
            </a:r>
          </a:p>
        </p:txBody>
      </p:sp>
      <p:sp>
        <p:nvSpPr>
          <p:cNvPr id="9" name="Line Callout 1 8"/>
          <p:cNvSpPr/>
          <p:nvPr/>
        </p:nvSpPr>
        <p:spPr>
          <a:xfrm>
            <a:off x="7200900" y="152400"/>
            <a:ext cx="1381125" cy="993775"/>
          </a:xfrm>
          <a:prstGeom prst="borderCallout1">
            <a:avLst>
              <a:gd name="adj1" fmla="val 50049"/>
              <a:gd name="adj2" fmla="val -671"/>
              <a:gd name="adj3" fmla="val 153049"/>
              <a:gd name="adj4" fmla="val -88935"/>
            </a:avLst>
          </a:prstGeom>
          <a:solidFill>
            <a:srgbClr val="660033"/>
          </a:solidFill>
          <a:effectLst>
            <a:outerShdw blurRad="50800" dist="152400" dir="30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dirty="0"/>
              <a:t>Negative Implications of Senate testimony</a:t>
            </a:r>
          </a:p>
        </p:txBody>
      </p:sp>
      <p:sp>
        <p:nvSpPr>
          <p:cNvPr id="10" name="Line Callout 1 9"/>
          <p:cNvSpPr/>
          <p:nvPr/>
        </p:nvSpPr>
        <p:spPr>
          <a:xfrm>
            <a:off x="7216775" y="1250950"/>
            <a:ext cx="1381125" cy="882650"/>
          </a:xfrm>
          <a:prstGeom prst="borderCallout1">
            <a:avLst>
              <a:gd name="adj1" fmla="val 48572"/>
              <a:gd name="adj2" fmla="val -1323"/>
              <a:gd name="adj3" fmla="val 165298"/>
              <a:gd name="adj4" fmla="val -74206"/>
            </a:avLst>
          </a:prstGeom>
          <a:solidFill>
            <a:srgbClr val="660033"/>
          </a:solidFill>
          <a:effectLst>
            <a:outerShdw blurRad="50800" dist="152400" dir="30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dirty="0"/>
              <a:t>Business Model Built on Price Hikes</a:t>
            </a:r>
          </a:p>
        </p:txBody>
      </p:sp>
      <p:sp>
        <p:nvSpPr>
          <p:cNvPr id="11" name="Line Callout 1 10"/>
          <p:cNvSpPr/>
          <p:nvPr/>
        </p:nvSpPr>
        <p:spPr>
          <a:xfrm>
            <a:off x="7219950" y="3146425"/>
            <a:ext cx="1381125" cy="900113"/>
          </a:xfrm>
          <a:prstGeom prst="borderCallout1">
            <a:avLst>
              <a:gd name="adj1" fmla="val 48905"/>
              <a:gd name="adj2" fmla="val -79"/>
              <a:gd name="adj3" fmla="val 63130"/>
              <a:gd name="adj4" fmla="val -66107"/>
            </a:avLst>
          </a:prstGeom>
          <a:solidFill>
            <a:srgbClr val="660033"/>
          </a:solidFill>
          <a:effectLst>
            <a:outerShdw blurRad="50800" dist="152400" dir="30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dirty="0"/>
              <a:t>Veritas uncovers </a:t>
            </a:r>
            <a:r>
              <a:rPr lang="en-US" sz="1400" dirty="0" err="1"/>
              <a:t>Philidor-Isolani</a:t>
            </a:r>
            <a:r>
              <a:rPr lang="en-US" sz="1400" dirty="0"/>
              <a:t> link</a:t>
            </a:r>
          </a:p>
        </p:txBody>
      </p:sp>
      <p:sp>
        <p:nvSpPr>
          <p:cNvPr id="27658" name="Slide Number Placeholder 1"/>
          <p:cNvSpPr>
            <a:spLocks noGrp="1"/>
          </p:cNvSpPr>
          <p:nvPr>
            <p:ph type="sldNum" sz="quarter" idx="11"/>
          </p:nvPr>
        </p:nvSpPr>
        <p:spPr bwMode="auto">
          <a:xfrm>
            <a:off x="6553200" y="6356350"/>
            <a:ext cx="2133600" cy="365125"/>
          </a:xfrm>
          <a:noFill/>
          <a:ln>
            <a:miter lim="800000"/>
            <a:headEnd/>
            <a:tailEnd/>
          </a:ln>
        </p:spPr>
        <p:txBody>
          <a:bodyPr/>
          <a:lstStyle/>
          <a:p>
            <a:pPr algn="r"/>
            <a:fld id="{E93CB867-88F2-4CAF-8D01-F1FDA6266DBB}" type="slidenum">
              <a:rPr lang="en-CA" altLang="en-US">
                <a:solidFill>
                  <a:srgbClr val="460023"/>
                </a:solidFill>
              </a:rPr>
              <a:pPr algn="r"/>
              <a:t>4</a:t>
            </a:fld>
            <a:endParaRPr lang="en-CA" altLang="en-US" dirty="0">
              <a:solidFill>
                <a:srgbClr val="460023"/>
              </a:solidFill>
            </a:endParaRPr>
          </a:p>
        </p:txBody>
      </p:sp>
      <p:sp>
        <p:nvSpPr>
          <p:cNvPr id="13" name="Line Callout 1 12"/>
          <p:cNvSpPr/>
          <p:nvPr/>
        </p:nvSpPr>
        <p:spPr>
          <a:xfrm>
            <a:off x="7229475" y="4143375"/>
            <a:ext cx="1381125" cy="901700"/>
          </a:xfrm>
          <a:prstGeom prst="borderCallout1">
            <a:avLst>
              <a:gd name="adj1" fmla="val -616"/>
              <a:gd name="adj2" fmla="val -79"/>
              <a:gd name="adj3" fmla="val -7317"/>
              <a:gd name="adj4" fmla="val -33426"/>
            </a:avLst>
          </a:prstGeom>
          <a:solidFill>
            <a:srgbClr val="660033"/>
          </a:solidFill>
          <a:effectLst>
            <a:outerShdw blurRad="50800" dist="152400" dir="30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dirty="0"/>
              <a:t>Why we should be worried US$72 target</a:t>
            </a:r>
          </a:p>
        </p:txBody>
      </p:sp>
      <p:sp>
        <p:nvSpPr>
          <p:cNvPr id="14" name="Line Callout 1 13"/>
          <p:cNvSpPr/>
          <p:nvPr/>
        </p:nvSpPr>
        <p:spPr>
          <a:xfrm>
            <a:off x="7229475" y="5127625"/>
            <a:ext cx="1381125" cy="900113"/>
          </a:xfrm>
          <a:prstGeom prst="borderCallout1">
            <a:avLst>
              <a:gd name="adj1" fmla="val -616"/>
              <a:gd name="adj2" fmla="val -79"/>
              <a:gd name="adj3" fmla="val -33789"/>
              <a:gd name="adj4" fmla="val -28373"/>
            </a:avLst>
          </a:prstGeom>
          <a:solidFill>
            <a:srgbClr val="660033"/>
          </a:solidFill>
          <a:effectLst>
            <a:outerShdw blurRad="50800" dist="152400" dir="30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dirty="0"/>
              <a:t>‘</a:t>
            </a:r>
            <a:r>
              <a:rPr lang="en-US" sz="1400" dirty="0" err="1"/>
              <a:t>Uninvestable</a:t>
            </a:r>
            <a:r>
              <a:rPr lang="en-US" sz="1400" dirty="0"/>
              <a:t>’ US$29 target</a:t>
            </a:r>
          </a:p>
        </p:txBody>
      </p:sp>
      <p:sp>
        <p:nvSpPr>
          <p:cNvPr id="15" name="Line Callout 1 14"/>
          <p:cNvSpPr/>
          <p:nvPr/>
        </p:nvSpPr>
        <p:spPr>
          <a:xfrm>
            <a:off x="3352800" y="2352675"/>
            <a:ext cx="1381125" cy="901700"/>
          </a:xfrm>
          <a:prstGeom prst="borderCallout1">
            <a:avLst>
              <a:gd name="adj1" fmla="val 102997"/>
              <a:gd name="adj2" fmla="val 51476"/>
              <a:gd name="adj3" fmla="val 158831"/>
              <a:gd name="adj4" fmla="val 82045"/>
            </a:avLst>
          </a:prstGeom>
          <a:solidFill>
            <a:srgbClr val="660033"/>
          </a:solidFill>
          <a:effectLst>
            <a:outerShdw blurRad="50800" dist="152400" dir="30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dirty="0"/>
              <a:t>SELL:  Desperately Seeking Allergan</a:t>
            </a:r>
          </a:p>
        </p:txBody>
      </p:sp>
      <p:sp>
        <p:nvSpPr>
          <p:cNvPr id="17" name="Line Callout 1 16"/>
          <p:cNvSpPr/>
          <p:nvPr/>
        </p:nvSpPr>
        <p:spPr>
          <a:xfrm>
            <a:off x="946150" y="3632200"/>
            <a:ext cx="1381125" cy="747713"/>
          </a:xfrm>
          <a:prstGeom prst="borderCallout1">
            <a:avLst>
              <a:gd name="adj1" fmla="val 96383"/>
              <a:gd name="adj2" fmla="val 18373"/>
              <a:gd name="adj3" fmla="val 148800"/>
              <a:gd name="adj4" fmla="val 6070"/>
            </a:avLst>
          </a:prstGeom>
          <a:solidFill>
            <a:srgbClr val="660033"/>
          </a:solidFill>
          <a:effectLst>
            <a:outerShdw blurRad="50800" dist="152400" dir="30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dirty="0"/>
              <a:t>Added to</a:t>
            </a:r>
          </a:p>
          <a:p>
            <a:pPr algn="ctr" eaLnBrk="1" hangingPunct="1">
              <a:defRPr/>
            </a:pPr>
            <a:r>
              <a:rPr lang="en-US" sz="1400" dirty="0"/>
              <a:t>Veritas </a:t>
            </a:r>
            <a:r>
              <a:rPr lang="en-US" sz="1400" dirty="0" err="1"/>
              <a:t>Watchlist</a:t>
            </a:r>
            <a:endParaRPr lang="en-US" sz="1400" dirty="0"/>
          </a:p>
        </p:txBody>
      </p:sp>
    </p:spTree>
    <p:extLst>
      <p:ext uri="{BB962C8B-B14F-4D97-AF65-F5344CB8AC3E}">
        <p14:creationId xmlns:p14="http://schemas.microsoft.com/office/powerpoint/2010/main" val="19007385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333" y="1086437"/>
            <a:ext cx="7402016" cy="4211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705672" y="3820179"/>
            <a:ext cx="838200" cy="914400"/>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718223" y="3192183"/>
            <a:ext cx="838200" cy="313997"/>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11974" y="3820179"/>
            <a:ext cx="838200" cy="914400"/>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34100" y="3192160"/>
            <a:ext cx="838200" cy="313997"/>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943600" y="1340768"/>
            <a:ext cx="2057400" cy="646331"/>
          </a:xfrm>
          <a:prstGeom prst="rect">
            <a:avLst/>
          </a:prstGeom>
          <a:noFill/>
          <a:ln w="28575">
            <a:noFill/>
          </a:ln>
        </p:spPr>
        <p:txBody>
          <a:bodyPr wrap="square" rtlCol="0">
            <a:spAutoFit/>
          </a:bodyPr>
          <a:lstStyle/>
          <a:p>
            <a:r>
              <a:rPr lang="en-US" dirty="0"/>
              <a:t>CAPREIT, 2014 YE MD&amp;A Page 46</a:t>
            </a:r>
          </a:p>
        </p:txBody>
      </p:sp>
      <p:sp>
        <p:nvSpPr>
          <p:cNvPr id="10" name="Rectangle 9"/>
          <p:cNvSpPr/>
          <p:nvPr/>
        </p:nvSpPr>
        <p:spPr>
          <a:xfrm>
            <a:off x="1279823" y="5332895"/>
            <a:ext cx="3276600" cy="551793"/>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solidFill>
              </a:rPr>
              <a:t>2014 Veritas Estimated Maintenance Capex = $50,754</a:t>
            </a:r>
          </a:p>
        </p:txBody>
      </p:sp>
      <p:sp>
        <p:nvSpPr>
          <p:cNvPr id="11" name="Rectangle 10"/>
          <p:cNvSpPr/>
          <p:nvPr/>
        </p:nvSpPr>
        <p:spPr>
          <a:xfrm>
            <a:off x="4739630" y="5326941"/>
            <a:ext cx="3276600" cy="551793"/>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solidFill>
              </a:rPr>
              <a:t>2013 Veritas Estimated Maintenance Capex = $42,815</a:t>
            </a:r>
          </a:p>
        </p:txBody>
      </p:sp>
      <p:sp>
        <p:nvSpPr>
          <p:cNvPr id="12" name="Slide Number Placeholder 3"/>
          <p:cNvSpPr>
            <a:spLocks noGrp="1"/>
          </p:cNvSpPr>
          <p:nvPr>
            <p:ph type="sldNum" sz="quarter" idx="12"/>
          </p:nvPr>
        </p:nvSpPr>
        <p:spPr>
          <a:xfrm>
            <a:off x="6553200" y="6309320"/>
            <a:ext cx="2133600" cy="365125"/>
          </a:xfrm>
        </p:spPr>
        <p:txBody>
          <a:bodyPr/>
          <a:lstStyle/>
          <a:p>
            <a:fld id="{4921045B-2399-48EF-9B5B-688BEF185654}" type="slidenum">
              <a:rPr lang="en-CA" smtClean="0"/>
              <a:t>40</a:t>
            </a:fld>
            <a:endParaRPr lang="en-CA" dirty="0"/>
          </a:p>
        </p:txBody>
      </p:sp>
      <p:sp>
        <p:nvSpPr>
          <p:cNvPr id="14" name="Title 1"/>
          <p:cNvSpPr>
            <a:spLocks noGrp="1"/>
          </p:cNvSpPr>
          <p:nvPr>
            <p:ph type="title"/>
          </p:nvPr>
        </p:nvSpPr>
        <p:spPr>
          <a:xfrm>
            <a:off x="302840" y="20985"/>
            <a:ext cx="8229600" cy="1143000"/>
          </a:xfrm>
        </p:spPr>
        <p:txBody>
          <a:bodyPr>
            <a:normAutofit/>
          </a:bodyPr>
          <a:lstStyle/>
          <a:p>
            <a:pPr algn="l"/>
            <a:r>
              <a:rPr lang="en-US" sz="3200" dirty="0">
                <a:solidFill>
                  <a:srgbClr val="460023"/>
                </a:solidFill>
              </a:rPr>
              <a:t>REITs AFFO: Capex - Maintenance vs. Growth </a:t>
            </a:r>
          </a:p>
        </p:txBody>
      </p:sp>
    </p:spTree>
    <p:extLst>
      <p:ext uri="{BB962C8B-B14F-4D97-AF65-F5344CB8AC3E}">
        <p14:creationId xmlns:p14="http://schemas.microsoft.com/office/powerpoint/2010/main" val="21010587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79512" y="43656"/>
            <a:ext cx="9001000" cy="1081088"/>
          </a:xfrm>
        </p:spPr>
        <p:txBody>
          <a:bodyPr>
            <a:normAutofit/>
          </a:bodyPr>
          <a:lstStyle/>
          <a:p>
            <a:pPr algn="l"/>
            <a:r>
              <a:rPr lang="en-US" altLang="en-US" sz="3200" b="0" dirty="0">
                <a:solidFill>
                  <a:srgbClr val="460023"/>
                </a:solidFill>
                <a:latin typeface="+mn-lt"/>
              </a:rPr>
              <a:t>Evaluating Non-GAAP Metrics</a:t>
            </a:r>
          </a:p>
        </p:txBody>
      </p:sp>
      <p:sp>
        <p:nvSpPr>
          <p:cNvPr id="3" name="Content Placeholder 2"/>
          <p:cNvSpPr>
            <a:spLocks noGrp="1"/>
          </p:cNvSpPr>
          <p:nvPr>
            <p:ph idx="1"/>
          </p:nvPr>
        </p:nvSpPr>
        <p:spPr>
          <a:xfrm>
            <a:off x="-180528" y="1268760"/>
            <a:ext cx="9252520" cy="5038725"/>
          </a:xfrm>
        </p:spPr>
        <p:txBody>
          <a:bodyPr>
            <a:normAutofit/>
          </a:bodyPr>
          <a:lstStyle/>
          <a:p>
            <a:pPr lvl="1">
              <a:buFont typeface="Arial" pitchFamily="34" charset="0"/>
              <a:buChar char="•"/>
            </a:pPr>
            <a:r>
              <a:rPr lang="en-US" altLang="en-US" sz="2400" dirty="0"/>
              <a:t>Understand the metric used by the market and how it is calculated</a:t>
            </a:r>
          </a:p>
          <a:p>
            <a:pPr lvl="1">
              <a:buFont typeface="Arial" pitchFamily="34" charset="0"/>
              <a:buChar char="•"/>
            </a:pPr>
            <a:endParaRPr lang="en-US" altLang="en-US" sz="1000" dirty="0"/>
          </a:p>
          <a:p>
            <a:pPr lvl="1">
              <a:buFont typeface="Arial" pitchFamily="34" charset="0"/>
              <a:buChar char="•"/>
            </a:pPr>
            <a:r>
              <a:rPr lang="en-US" altLang="en-US" sz="2400" dirty="0"/>
              <a:t>Is there anything abnormal/different from peers?</a:t>
            </a:r>
          </a:p>
          <a:p>
            <a:pPr lvl="1">
              <a:buFont typeface="Arial" pitchFamily="34" charset="0"/>
              <a:buChar char="•"/>
            </a:pPr>
            <a:endParaRPr lang="en-US" altLang="en-US" sz="1000" dirty="0"/>
          </a:p>
          <a:p>
            <a:pPr lvl="1">
              <a:buFont typeface="Arial" pitchFamily="34" charset="0"/>
              <a:buChar char="•"/>
            </a:pPr>
            <a:r>
              <a:rPr lang="en-US" altLang="en-US" sz="2400" dirty="0"/>
              <a:t>Has the calculation changed?</a:t>
            </a:r>
          </a:p>
          <a:p>
            <a:pPr lvl="1">
              <a:buFont typeface="Arial" pitchFamily="34" charset="0"/>
              <a:buChar char="•"/>
            </a:pPr>
            <a:endParaRPr lang="en-US" altLang="en-US" sz="1000" dirty="0"/>
          </a:p>
          <a:p>
            <a:pPr lvl="1">
              <a:buFont typeface="Arial" pitchFamily="34" charset="0"/>
              <a:buChar char="•"/>
            </a:pPr>
            <a:r>
              <a:rPr lang="en-US" altLang="en-US" sz="2400" dirty="0"/>
              <a:t>Do the adjustments make common business sense?</a:t>
            </a:r>
          </a:p>
          <a:p>
            <a:pPr lvl="1">
              <a:buFont typeface="Arial" pitchFamily="34" charset="0"/>
              <a:buChar char="•"/>
            </a:pPr>
            <a:endParaRPr lang="en-US" altLang="en-US" sz="1000" dirty="0"/>
          </a:p>
          <a:p>
            <a:pPr lvl="1">
              <a:buFont typeface="Arial" pitchFamily="34" charset="0"/>
              <a:buChar char="•"/>
            </a:pPr>
            <a:r>
              <a:rPr lang="en-US" altLang="en-US" sz="2400" dirty="0"/>
              <a:t>Is compensation or covenants tied to the market’s metric?</a:t>
            </a:r>
          </a:p>
          <a:p>
            <a:pPr lvl="1">
              <a:buFont typeface="Arial" pitchFamily="34" charset="0"/>
              <a:buChar char="•"/>
            </a:pPr>
            <a:endParaRPr lang="en-US" altLang="en-US" sz="1000" dirty="0"/>
          </a:p>
          <a:p>
            <a:pPr lvl="1">
              <a:buFont typeface="Arial" pitchFamily="34" charset="0"/>
              <a:buChar char="•"/>
            </a:pPr>
            <a:r>
              <a:rPr lang="en-US" altLang="en-US" sz="2400" dirty="0"/>
              <a:t>What will move the market’s belief to your number?</a:t>
            </a:r>
          </a:p>
          <a:p>
            <a:pPr lvl="1">
              <a:buFont typeface="Arial" pitchFamily="34" charset="0"/>
              <a:buChar char="•"/>
              <a:defRPr/>
            </a:pPr>
            <a:endParaRPr lang="en-US" sz="3000" dirty="0"/>
          </a:p>
          <a:p>
            <a:pPr lvl="1">
              <a:buFont typeface="Arial" pitchFamily="34" charset="0"/>
              <a:buChar char="•"/>
              <a:defRPr/>
            </a:pPr>
            <a:endParaRPr lang="en-US" sz="3000" dirty="0"/>
          </a:p>
          <a:p>
            <a:pPr lvl="1">
              <a:buFont typeface="Arial" pitchFamily="34" charset="0"/>
              <a:buChar char="•"/>
              <a:defRPr/>
            </a:pPr>
            <a:endParaRPr lang="en-US" sz="500" dirty="0"/>
          </a:p>
        </p:txBody>
      </p:sp>
      <p:sp>
        <p:nvSpPr>
          <p:cNvPr id="4" name="Slide Number Placeholder 2"/>
          <p:cNvSpPr>
            <a:spLocks noGrp="1"/>
          </p:cNvSpPr>
          <p:nvPr>
            <p:ph type="sldNum" sz="quarter" idx="12"/>
          </p:nvPr>
        </p:nvSpPr>
        <p:spPr>
          <a:xfrm>
            <a:off x="6553200" y="6309320"/>
            <a:ext cx="2133600" cy="365125"/>
          </a:xfrm>
        </p:spPr>
        <p:txBody>
          <a:bodyPr/>
          <a:lstStyle/>
          <a:p>
            <a:fld id="{4921045B-2399-48EF-9B5B-688BEF185654}" type="slidenum">
              <a:rPr lang="en-CA" smtClean="0"/>
              <a:t>41</a:t>
            </a:fld>
            <a:endParaRPr lang="en-CA" dirty="0"/>
          </a:p>
        </p:txBody>
      </p:sp>
    </p:spTree>
    <p:extLst>
      <p:ext uri="{BB962C8B-B14F-4D97-AF65-F5344CB8AC3E}">
        <p14:creationId xmlns:p14="http://schemas.microsoft.com/office/powerpoint/2010/main" val="26468919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297213" y="0"/>
            <a:ext cx="8883299"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3200" dirty="0">
                <a:solidFill>
                  <a:srgbClr val="460023"/>
                </a:solidFill>
              </a:rPr>
              <a:t>Advise For Users</a:t>
            </a:r>
          </a:p>
        </p:txBody>
      </p:sp>
      <p:sp>
        <p:nvSpPr>
          <p:cNvPr id="2" name="Rectangle 1"/>
          <p:cNvSpPr/>
          <p:nvPr/>
        </p:nvSpPr>
        <p:spPr>
          <a:xfrm>
            <a:off x="208422" y="1268760"/>
            <a:ext cx="8612049" cy="2862322"/>
          </a:xfrm>
          <a:prstGeom prst="rect">
            <a:avLst/>
          </a:prstGeom>
        </p:spPr>
        <p:txBody>
          <a:bodyPr wrap="square">
            <a:spAutoFit/>
          </a:bodyPr>
          <a:lstStyle/>
          <a:p>
            <a:pPr marL="342900" indent="-342900">
              <a:buFont typeface="Arial" panose="020B0604020202020204" pitchFamily="34" charset="0"/>
              <a:buChar char="•"/>
              <a:defRPr/>
            </a:pPr>
            <a:r>
              <a:rPr lang="en-CA" sz="2400" dirty="0"/>
              <a:t>Don’t blindly accept non-GAAP metrics</a:t>
            </a:r>
          </a:p>
          <a:p>
            <a:pPr marL="342900" indent="-342900">
              <a:buFont typeface="Arial" panose="020B0604020202020204" pitchFamily="34" charset="0"/>
              <a:buChar char="•"/>
              <a:defRPr/>
            </a:pPr>
            <a:endParaRPr lang="en-CA" sz="1200" dirty="0"/>
          </a:p>
          <a:p>
            <a:pPr marL="342900" indent="-342900">
              <a:buFont typeface="Arial" panose="020B0604020202020204" pitchFamily="34" charset="0"/>
              <a:buChar char="•"/>
              <a:defRPr/>
            </a:pPr>
            <a:r>
              <a:rPr lang="en-CA" sz="2400" dirty="0"/>
              <a:t>If an adjustment doesn’t make common business sense, don’t use it!</a:t>
            </a:r>
          </a:p>
          <a:p>
            <a:pPr marL="342900" indent="-342900">
              <a:buFont typeface="Arial" panose="020B0604020202020204" pitchFamily="34" charset="0"/>
              <a:buChar char="•"/>
              <a:defRPr/>
            </a:pPr>
            <a:endParaRPr lang="en-CA" sz="1200" dirty="0"/>
          </a:p>
          <a:p>
            <a:pPr marL="342900" indent="-342900">
              <a:buFont typeface="Arial" panose="020B0604020202020204" pitchFamily="34" charset="0"/>
              <a:buChar char="•"/>
              <a:defRPr/>
            </a:pPr>
            <a:r>
              <a:rPr lang="en-CA" sz="2400" dirty="0"/>
              <a:t>Scrutinize adjustments based on management objectives</a:t>
            </a:r>
          </a:p>
          <a:p>
            <a:pPr marL="342900" indent="-342900">
              <a:buFont typeface="Arial" panose="020B0604020202020204" pitchFamily="34" charset="0"/>
              <a:buChar char="•"/>
              <a:defRPr/>
            </a:pPr>
            <a:endParaRPr lang="en-CA" sz="1200" dirty="0"/>
          </a:p>
          <a:p>
            <a:pPr marL="342900" indent="-342900">
              <a:buFont typeface="Arial" panose="020B0604020202020204" pitchFamily="34" charset="0"/>
              <a:buChar char="•"/>
              <a:defRPr/>
            </a:pPr>
            <a:r>
              <a:rPr lang="en-CA" sz="2400" dirty="0"/>
              <a:t>Compare valuation/performance metrics using both GAAP and non-GAAP measures</a:t>
            </a:r>
          </a:p>
        </p:txBody>
      </p:sp>
      <p:sp>
        <p:nvSpPr>
          <p:cNvPr id="3" name="Slide Number Placeholder 2"/>
          <p:cNvSpPr>
            <a:spLocks noGrp="1"/>
          </p:cNvSpPr>
          <p:nvPr>
            <p:ph type="sldNum" sz="quarter" idx="12"/>
          </p:nvPr>
        </p:nvSpPr>
        <p:spPr/>
        <p:txBody>
          <a:bodyPr/>
          <a:lstStyle/>
          <a:p>
            <a:fld id="{4921045B-2399-48EF-9B5B-688BEF185654}" type="slidenum">
              <a:rPr lang="en-CA" smtClean="0"/>
              <a:t>42</a:t>
            </a:fld>
            <a:endParaRPr lang="en-CA" dirty="0"/>
          </a:p>
        </p:txBody>
      </p:sp>
    </p:spTree>
    <p:extLst>
      <p:ext uri="{BB962C8B-B14F-4D97-AF65-F5344CB8AC3E}">
        <p14:creationId xmlns:p14="http://schemas.microsoft.com/office/powerpoint/2010/main" val="1121648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297213" y="0"/>
            <a:ext cx="8883299"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3200" dirty="0">
                <a:solidFill>
                  <a:srgbClr val="460023"/>
                </a:solidFill>
              </a:rPr>
              <a:t>Non-GAAP Recommendations to Regulators</a:t>
            </a:r>
          </a:p>
        </p:txBody>
      </p:sp>
      <p:sp>
        <p:nvSpPr>
          <p:cNvPr id="2" name="Rectangle 1"/>
          <p:cNvSpPr/>
          <p:nvPr/>
        </p:nvSpPr>
        <p:spPr>
          <a:xfrm>
            <a:off x="424446" y="1143000"/>
            <a:ext cx="7531930" cy="4154984"/>
          </a:xfrm>
          <a:prstGeom prst="rect">
            <a:avLst/>
          </a:prstGeom>
        </p:spPr>
        <p:txBody>
          <a:bodyPr wrap="square">
            <a:spAutoFit/>
          </a:bodyPr>
          <a:lstStyle/>
          <a:p>
            <a:pPr marL="342900" indent="-342900">
              <a:buFont typeface="Arial" panose="020B0604020202020204" pitchFamily="34" charset="0"/>
              <a:buChar char="•"/>
              <a:defRPr/>
            </a:pPr>
            <a:r>
              <a:rPr lang="en-CA" sz="2400" dirty="0"/>
              <a:t>Issue a detailed </a:t>
            </a:r>
            <a:r>
              <a:rPr lang="en-CA" sz="2400" dirty="0" smtClean="0"/>
              <a:t>guidance (</a:t>
            </a:r>
            <a:r>
              <a:rPr lang="en-CA" sz="2400" dirty="0" err="1" smtClean="0"/>
              <a:t>s.a.</a:t>
            </a:r>
            <a:r>
              <a:rPr lang="en-CA" sz="2400" dirty="0" smtClean="0"/>
              <a:t> </a:t>
            </a:r>
            <a:r>
              <a:rPr lang="en-US" sz="2400" dirty="0" smtClean="0"/>
              <a:t>SEC’s </a:t>
            </a:r>
            <a:r>
              <a:rPr lang="en-US" sz="2400" dirty="0"/>
              <a:t>Compliance &amp; Disclosure Interpretation</a:t>
            </a:r>
            <a:r>
              <a:rPr lang="en-US" sz="2400" dirty="0" smtClean="0"/>
              <a:t>)</a:t>
            </a:r>
          </a:p>
          <a:p>
            <a:pPr marL="342900" indent="-342900">
              <a:buFont typeface="Arial" panose="020B0604020202020204" pitchFamily="34" charset="0"/>
              <a:buChar char="•"/>
              <a:defRPr/>
            </a:pPr>
            <a:endParaRPr lang="en-US" sz="1200" dirty="0" smtClean="0"/>
          </a:p>
          <a:p>
            <a:pPr marL="342900" indent="-342900">
              <a:buFont typeface="Arial" panose="020B0604020202020204" pitchFamily="34" charset="0"/>
              <a:buChar char="•"/>
              <a:defRPr/>
            </a:pPr>
            <a:r>
              <a:rPr lang="en-US" sz="2400" dirty="0" smtClean="0"/>
              <a:t>Explicitly prohibit certain adjustments </a:t>
            </a:r>
            <a:endParaRPr lang="en-CA" sz="2400" dirty="0"/>
          </a:p>
          <a:p>
            <a:pPr>
              <a:defRPr/>
            </a:pPr>
            <a:endParaRPr lang="en-CA" sz="1200" dirty="0"/>
          </a:p>
          <a:p>
            <a:pPr marL="342900" indent="-342900">
              <a:buFont typeface="Arial" panose="020B0604020202020204" pitchFamily="34" charset="0"/>
              <a:buChar char="•"/>
              <a:defRPr/>
            </a:pPr>
            <a:r>
              <a:rPr lang="en-CA" sz="2400" dirty="0" smtClean="0"/>
              <a:t>Each adjustment </a:t>
            </a:r>
            <a:r>
              <a:rPr lang="en-CA" sz="2400" dirty="0"/>
              <a:t>separately </a:t>
            </a:r>
            <a:r>
              <a:rPr lang="en-CA" sz="2400" dirty="0" smtClean="0"/>
              <a:t>explained</a:t>
            </a:r>
            <a:endParaRPr lang="en-CA" sz="2400" dirty="0"/>
          </a:p>
          <a:p>
            <a:pPr marL="342900" indent="-342900">
              <a:buFont typeface="Arial" panose="020B0604020202020204" pitchFamily="34" charset="0"/>
              <a:buChar char="•"/>
              <a:defRPr/>
            </a:pPr>
            <a:endParaRPr lang="en-CA" sz="1200" dirty="0"/>
          </a:p>
          <a:p>
            <a:pPr marL="342900" indent="-342900">
              <a:buFont typeface="Arial" panose="020B0604020202020204" pitchFamily="34" charset="0"/>
              <a:buChar char="•"/>
              <a:defRPr/>
            </a:pPr>
            <a:r>
              <a:rPr lang="en-CA" sz="2400" dirty="0"/>
              <a:t>All inputs reconciling to GAAP figures must be provided</a:t>
            </a:r>
          </a:p>
          <a:p>
            <a:pPr marL="342900" indent="-342900">
              <a:buFont typeface="Arial" panose="020B0604020202020204" pitchFamily="34" charset="0"/>
              <a:buChar char="•"/>
              <a:defRPr/>
            </a:pPr>
            <a:endParaRPr lang="en-CA" sz="1200" dirty="0"/>
          </a:p>
          <a:p>
            <a:pPr marL="342900" indent="-342900">
              <a:buFont typeface="Arial" panose="020B0604020202020204" pitchFamily="34" charset="0"/>
              <a:buChar char="•"/>
              <a:defRPr/>
            </a:pPr>
            <a:r>
              <a:rPr lang="en-CA" sz="2400" dirty="0"/>
              <a:t>Strong regulatory enforcement for non-compliance</a:t>
            </a:r>
          </a:p>
          <a:p>
            <a:pPr marL="342900" indent="-342900">
              <a:buFont typeface="Arial" panose="020B0604020202020204" pitchFamily="34" charset="0"/>
              <a:buChar char="•"/>
              <a:defRPr/>
            </a:pPr>
            <a:endParaRPr lang="en-CA" sz="1200" dirty="0"/>
          </a:p>
          <a:p>
            <a:pPr marL="342900" indent="-342900">
              <a:buFont typeface="Arial" panose="020B0604020202020204" pitchFamily="34" charset="0"/>
              <a:buChar char="•"/>
              <a:defRPr/>
            </a:pPr>
            <a:r>
              <a:rPr lang="en-CA" sz="2400" dirty="0"/>
              <a:t>Audit compliance with regulatory </a:t>
            </a:r>
            <a:r>
              <a:rPr lang="en-CA" sz="2400" dirty="0" smtClean="0"/>
              <a:t>standards</a:t>
            </a:r>
          </a:p>
          <a:p>
            <a:pPr marL="342900" indent="-342900">
              <a:buFont typeface="Arial" panose="020B0604020202020204" pitchFamily="34" charset="0"/>
              <a:buChar char="•"/>
              <a:defRPr/>
            </a:pPr>
            <a:endParaRPr lang="en-CA" sz="1200" dirty="0" smtClean="0"/>
          </a:p>
          <a:p>
            <a:pPr marL="342900" indent="-342900">
              <a:buFont typeface="Arial" panose="020B0604020202020204" pitchFamily="34" charset="0"/>
              <a:buChar char="•"/>
              <a:defRPr/>
            </a:pPr>
            <a:r>
              <a:rPr lang="en-CA" sz="2400" dirty="0" smtClean="0"/>
              <a:t>Publicize correspondence with companies</a:t>
            </a:r>
          </a:p>
        </p:txBody>
      </p:sp>
      <p:sp>
        <p:nvSpPr>
          <p:cNvPr id="3" name="Slide Number Placeholder 2"/>
          <p:cNvSpPr>
            <a:spLocks noGrp="1"/>
          </p:cNvSpPr>
          <p:nvPr>
            <p:ph type="sldNum" sz="quarter" idx="12"/>
          </p:nvPr>
        </p:nvSpPr>
        <p:spPr/>
        <p:txBody>
          <a:bodyPr/>
          <a:lstStyle/>
          <a:p>
            <a:fld id="{4921045B-2399-48EF-9B5B-688BEF185654}" type="slidenum">
              <a:rPr lang="en-CA" smtClean="0"/>
              <a:t>43</a:t>
            </a:fld>
            <a:endParaRPr lang="en-CA" dirty="0"/>
          </a:p>
        </p:txBody>
      </p:sp>
    </p:spTree>
    <p:extLst>
      <p:ext uri="{BB962C8B-B14F-4D97-AF65-F5344CB8AC3E}">
        <p14:creationId xmlns:p14="http://schemas.microsoft.com/office/powerpoint/2010/main" val="18613892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297213" y="0"/>
            <a:ext cx="8883299"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3200" dirty="0">
                <a:solidFill>
                  <a:srgbClr val="460023"/>
                </a:solidFill>
              </a:rPr>
              <a:t>A Word On How Audit Can Help</a:t>
            </a:r>
          </a:p>
        </p:txBody>
      </p:sp>
      <p:sp>
        <p:nvSpPr>
          <p:cNvPr id="2" name="Rectangle 1"/>
          <p:cNvSpPr/>
          <p:nvPr/>
        </p:nvSpPr>
        <p:spPr>
          <a:xfrm>
            <a:off x="424446" y="1268760"/>
            <a:ext cx="7603938" cy="2677656"/>
          </a:xfrm>
          <a:prstGeom prst="rect">
            <a:avLst/>
          </a:prstGeom>
        </p:spPr>
        <p:txBody>
          <a:bodyPr wrap="square">
            <a:spAutoFit/>
          </a:bodyPr>
          <a:lstStyle/>
          <a:p>
            <a:pPr marL="342900" indent="-342900">
              <a:buFont typeface="Arial" panose="020B0604020202020204" pitchFamily="34" charset="0"/>
              <a:buChar char="•"/>
              <a:defRPr/>
            </a:pPr>
            <a:r>
              <a:rPr lang="en-CA" sz="2400" dirty="0"/>
              <a:t>Improve perception of assurance</a:t>
            </a:r>
          </a:p>
          <a:p>
            <a:pPr marL="342900" indent="-342900">
              <a:buFont typeface="Arial" panose="020B0604020202020204" pitchFamily="34" charset="0"/>
              <a:buChar char="•"/>
              <a:defRPr/>
            </a:pPr>
            <a:endParaRPr lang="en-CA" sz="2400" dirty="0"/>
          </a:p>
          <a:p>
            <a:pPr marL="342900" indent="-342900">
              <a:buFont typeface="Arial" panose="020B0604020202020204" pitchFamily="34" charset="0"/>
              <a:buChar char="•"/>
              <a:defRPr/>
            </a:pPr>
            <a:r>
              <a:rPr lang="en-CA" sz="2400" dirty="0"/>
              <a:t>Clearly label what is audited in financial filings</a:t>
            </a:r>
          </a:p>
          <a:p>
            <a:pPr marL="342900" indent="-342900">
              <a:buFont typeface="Arial" panose="020B0604020202020204" pitchFamily="34" charset="0"/>
              <a:buChar char="•"/>
              <a:defRPr/>
            </a:pPr>
            <a:endParaRPr lang="en-CA" sz="2400" dirty="0"/>
          </a:p>
          <a:p>
            <a:pPr marL="342900" indent="-342900">
              <a:buFont typeface="Arial" panose="020B0604020202020204" pitchFamily="34" charset="0"/>
              <a:buChar char="•"/>
              <a:defRPr/>
            </a:pPr>
            <a:r>
              <a:rPr lang="en-CA" sz="2400" dirty="0" smtClean="0"/>
              <a:t>Compliance </a:t>
            </a:r>
            <a:r>
              <a:rPr lang="en-CA" sz="2400" dirty="0"/>
              <a:t>with Non-GAAP Regulatory Standards </a:t>
            </a:r>
            <a:r>
              <a:rPr lang="en-CA" sz="2400" dirty="0" smtClean="0"/>
              <a:t>(CSA)</a:t>
            </a:r>
            <a:endParaRPr lang="en-CA" sz="2400" dirty="0"/>
          </a:p>
          <a:p>
            <a:pPr marL="342900" indent="-342900">
              <a:buFont typeface="Arial" panose="020B0604020202020204" pitchFamily="34" charset="0"/>
              <a:buChar char="•"/>
              <a:defRPr/>
            </a:pPr>
            <a:endParaRPr lang="en-CA" sz="2400" dirty="0"/>
          </a:p>
          <a:p>
            <a:pPr marL="342900" indent="-342900">
              <a:buFont typeface="Arial" panose="020B0604020202020204" pitchFamily="34" charset="0"/>
              <a:buChar char="•"/>
              <a:defRPr/>
            </a:pPr>
            <a:r>
              <a:rPr lang="en-CA" sz="2400" dirty="0"/>
              <a:t>Compliance with compensation programs</a:t>
            </a:r>
          </a:p>
        </p:txBody>
      </p:sp>
      <p:sp>
        <p:nvSpPr>
          <p:cNvPr id="3" name="Slide Number Placeholder 2"/>
          <p:cNvSpPr>
            <a:spLocks noGrp="1"/>
          </p:cNvSpPr>
          <p:nvPr>
            <p:ph type="sldNum" sz="quarter" idx="12"/>
          </p:nvPr>
        </p:nvSpPr>
        <p:spPr/>
        <p:txBody>
          <a:bodyPr/>
          <a:lstStyle/>
          <a:p>
            <a:fld id="{4921045B-2399-48EF-9B5B-688BEF185654}" type="slidenum">
              <a:rPr lang="en-CA" smtClean="0"/>
              <a:t>44</a:t>
            </a:fld>
            <a:endParaRPr lang="en-CA" dirty="0"/>
          </a:p>
        </p:txBody>
      </p:sp>
    </p:spTree>
    <p:extLst>
      <p:ext uri="{BB962C8B-B14F-4D97-AF65-F5344CB8AC3E}">
        <p14:creationId xmlns:p14="http://schemas.microsoft.com/office/powerpoint/2010/main" val="21243222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681089"/>
            <a:ext cx="9144000" cy="1323975"/>
          </a:xfrm>
          <a:prstGeom prst="rect">
            <a:avLst/>
          </a:prstGeom>
          <a:noFill/>
          <a:ln>
            <a:noFill/>
          </a:ln>
          <a:extLst/>
        </p:spPr>
        <p:txBody>
          <a:bodyPr>
            <a:spAutoFit/>
          </a:bodyPr>
          <a:lstStyle/>
          <a:p>
            <a:pPr algn="ctr">
              <a:defRPr/>
            </a:pPr>
            <a:r>
              <a:rPr lang="en-US" sz="3800" dirty="0">
                <a:solidFill>
                  <a:srgbClr val="460023"/>
                </a:solidFill>
                <a:latin typeface="+mj-lt"/>
                <a:ea typeface="+mj-ea"/>
                <a:cs typeface="+mj-cs"/>
              </a:rPr>
              <a:t>Questions</a:t>
            </a:r>
            <a:endParaRPr kumimoji="1" lang="en-US" sz="3800" i="1" dirty="0">
              <a:solidFill>
                <a:srgbClr val="460023"/>
              </a:solidFill>
              <a:latin typeface="+mj-lt"/>
            </a:endParaRPr>
          </a:p>
          <a:p>
            <a:pPr algn="ctr">
              <a:defRPr/>
            </a:pPr>
            <a:endParaRPr lang="en-CA" sz="4000" dirty="0">
              <a:solidFill>
                <a:srgbClr val="000000"/>
              </a:solidFill>
              <a:latin typeface="AvantGarde" pitchFamily="34" charset="0"/>
              <a:ea typeface="+mj-ea"/>
              <a:cs typeface="+mj-cs"/>
            </a:endParaRPr>
          </a:p>
        </p:txBody>
      </p:sp>
      <p:sp>
        <p:nvSpPr>
          <p:cNvPr id="2" name="Slide Number Placeholder 1"/>
          <p:cNvSpPr>
            <a:spLocks noGrp="1"/>
          </p:cNvSpPr>
          <p:nvPr>
            <p:ph type="sldNum" sz="quarter" idx="12"/>
          </p:nvPr>
        </p:nvSpPr>
        <p:spPr/>
        <p:txBody>
          <a:bodyPr/>
          <a:lstStyle/>
          <a:p>
            <a:fld id="{4921045B-2399-48EF-9B5B-688BEF185654}" type="slidenum">
              <a:rPr lang="en-CA" smtClean="0"/>
              <a:pPr/>
              <a:t>45</a:t>
            </a:fld>
            <a:endParaRPr lang="en-CA" dirty="0"/>
          </a:p>
        </p:txBody>
      </p:sp>
    </p:spTree>
    <p:extLst>
      <p:ext uri="{BB962C8B-B14F-4D97-AF65-F5344CB8AC3E}">
        <p14:creationId xmlns:p14="http://schemas.microsoft.com/office/powerpoint/2010/main" val="27749059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21045B-2399-48EF-9B5B-688BEF185654}" type="slidenum">
              <a:rPr lang="en-CA" smtClean="0"/>
              <a:t>46</a:t>
            </a:fld>
            <a:endParaRPr lang="en-CA"/>
          </a:p>
        </p:txBody>
      </p:sp>
      <p:sp>
        <p:nvSpPr>
          <p:cNvPr id="5" name="Text Box 2"/>
          <p:cNvSpPr txBox="1">
            <a:spLocks noChangeArrowheads="1"/>
          </p:cNvSpPr>
          <p:nvPr/>
        </p:nvSpPr>
        <p:spPr bwMode="auto">
          <a:xfrm>
            <a:off x="671513" y="1556792"/>
            <a:ext cx="8162925" cy="1162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7432" tIns="18288" rIns="0" bIns="0"/>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i="1" dirty="0" err="1"/>
              <a:t>Veritas</a:t>
            </a:r>
            <a:r>
              <a:rPr lang="en-US" altLang="en-US" sz="1400" i="1" dirty="0"/>
              <a:t> Investment Research Corporation ("</a:t>
            </a:r>
            <a:r>
              <a:rPr lang="en-US" altLang="en-US" sz="1400" i="1" dirty="0" err="1"/>
              <a:t>Veritas</a:t>
            </a:r>
            <a:r>
              <a:rPr lang="en-US" altLang="en-US" sz="1400" i="1" dirty="0"/>
              <a:t>") its directors, officers, employees and their immediate families are prohibited from trading any position in the securities profiled in a report thirty (30) days before and five (5) days after the publication date where the report involves coverage initiation or a change of opinion. </a:t>
            </a:r>
            <a:r>
              <a:rPr lang="en-US" altLang="en-US" sz="1400" i="1" dirty="0" err="1"/>
              <a:t>Veritas</a:t>
            </a:r>
            <a:r>
              <a:rPr lang="en-US" altLang="en-US" sz="1400" i="1" dirty="0"/>
              <a:t> has not offered any consulting, financial advisory, investment banking or underwriting services to the companies mentioned. </a:t>
            </a:r>
            <a:r>
              <a:rPr lang="en-US" altLang="en-US" sz="1400" i="1" dirty="0" err="1"/>
              <a:t>Veritas</a:t>
            </a:r>
            <a:r>
              <a:rPr lang="en-US" altLang="en-US" sz="1400" i="1" dirty="0"/>
              <a:t> does not accept research fees from the companies profiled herein. The information contained in this report has been obtained from sources believed reliable however the accuracy and/or completeness of the information is not guaranteed by </a:t>
            </a:r>
            <a:r>
              <a:rPr lang="en-US" altLang="en-US" sz="1400" i="1" dirty="0" err="1"/>
              <a:t>Veritas</a:t>
            </a:r>
            <a:r>
              <a:rPr lang="en-US" altLang="en-US" sz="1400" i="1" dirty="0"/>
              <a:t>, nor does </a:t>
            </a:r>
            <a:r>
              <a:rPr lang="en-US" altLang="en-US" sz="1400" i="1" dirty="0" err="1"/>
              <a:t>Veritas</a:t>
            </a:r>
            <a:r>
              <a:rPr lang="en-US" altLang="en-US" sz="1400" i="1" dirty="0"/>
              <a:t> assume any responsibility or liability whatsoever. All opinions expressed are subject to change without notification. This report is for information purposes only and does not constitute and should in no way be construed as a solicitation to buy or sell any of the securities mentioned herein. The intention of this report is to provide a forthright discussion of business, accounting and financial reporting issues, as well as generally accepted accounting principles and the limits of their usefulness to investors. As such, please do not infer from this report that the accounting policies of any company mentioned herein are not allowed within the broad range of generally accepted accounting principles, or that the policies employed by that company were not approved by its auditor(s). This report may not be reproduced in whole or in part without the express prior written consent of </a:t>
            </a:r>
            <a:r>
              <a:rPr lang="en-US" altLang="en-US" sz="1400" i="1" dirty="0" err="1"/>
              <a:t>Veritas</a:t>
            </a:r>
            <a:r>
              <a:rPr lang="en-US" altLang="en-US" sz="1400" i="1" dirty="0"/>
              <a:t>. </a:t>
            </a:r>
            <a:r>
              <a:rPr lang="en-US" altLang="en-US" sz="1400" i="1" dirty="0" err="1"/>
              <a:t>Veritas</a:t>
            </a:r>
            <a:r>
              <a:rPr lang="en-US" altLang="en-US" sz="1400" i="1" dirty="0"/>
              <a:t> is a 100% employee owned firm.</a:t>
            </a:r>
          </a:p>
          <a:p>
            <a:pPr eaLnBrk="1" hangingPunct="1">
              <a:spcBef>
                <a:spcPct val="0"/>
              </a:spcBef>
              <a:buFontTx/>
              <a:buNone/>
            </a:pPr>
            <a:endParaRPr lang="en-US" altLang="en-US" sz="1400" i="1" dirty="0"/>
          </a:p>
          <a:p>
            <a:pPr eaLnBrk="1" hangingPunct="1">
              <a:spcBef>
                <a:spcPct val="0"/>
              </a:spcBef>
              <a:buFontTx/>
              <a:buNone/>
            </a:pPr>
            <a:r>
              <a:rPr lang="en-US" altLang="en-US" sz="1400" i="1" dirty="0"/>
              <a:t> ©2017 Veritas Investment Research Corporation</a:t>
            </a:r>
          </a:p>
        </p:txBody>
      </p:sp>
    </p:spTree>
    <p:extLst>
      <p:ext uri="{BB962C8B-B14F-4D97-AF65-F5344CB8AC3E}">
        <p14:creationId xmlns:p14="http://schemas.microsoft.com/office/powerpoint/2010/main" val="725758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title" idx="4294967295"/>
          </p:nvPr>
        </p:nvSpPr>
        <p:spPr>
          <a:xfrm>
            <a:off x="332061" y="-27384"/>
            <a:ext cx="8507139" cy="1081088"/>
          </a:xfrm>
        </p:spPr>
        <p:txBody>
          <a:bodyPr>
            <a:normAutofit/>
          </a:bodyPr>
          <a:lstStyle/>
          <a:p>
            <a:pPr algn="l" eaLnBrk="1" hangingPunct="1"/>
            <a:r>
              <a:rPr lang="en-US" altLang="en-US" sz="3200" b="0" dirty="0">
                <a:solidFill>
                  <a:srgbClr val="460023"/>
                </a:solidFill>
              </a:rPr>
              <a:t>Yellow Pages – Caught by Competitive Threat</a:t>
            </a:r>
            <a:endParaRPr lang="en-US" altLang="en-US" sz="2000" b="0" dirty="0">
              <a:solidFill>
                <a:srgbClr val="460023"/>
              </a:solidFill>
              <a:latin typeface="MS Reference Sans Serif" pitchFamily="34" charset="0"/>
            </a:endParaRPr>
          </a:p>
        </p:txBody>
      </p:sp>
      <p:grpSp>
        <p:nvGrpSpPr>
          <p:cNvPr id="22531" name="Group 3"/>
          <p:cNvGrpSpPr>
            <a:grpSpLocks/>
          </p:cNvGrpSpPr>
          <p:nvPr/>
        </p:nvGrpSpPr>
        <p:grpSpPr bwMode="auto">
          <a:xfrm>
            <a:off x="1129642" y="972542"/>
            <a:ext cx="6911975" cy="4184650"/>
            <a:chOff x="1143" y="1155"/>
            <a:chExt cx="3474" cy="1368"/>
          </a:xfrm>
        </p:grpSpPr>
        <p:pic>
          <p:nvPicPr>
            <p:cNvPr id="22535" name="Picture 4" descr="big"/>
            <p:cNvPicPr>
              <a:picLocks noChangeAspect="1" noChangeArrowheads="1"/>
            </p:cNvPicPr>
            <p:nvPr/>
          </p:nvPicPr>
          <p:blipFill>
            <a:blip r:embed="rId3">
              <a:extLst>
                <a:ext uri="{28A0092B-C50C-407E-A947-70E740481C1C}">
                  <a14:useLocalDpi xmlns:a14="http://schemas.microsoft.com/office/drawing/2010/main" val="0"/>
                </a:ext>
              </a:extLst>
            </a:blip>
            <a:srcRect t="95125"/>
            <a:stretch>
              <a:fillRect/>
            </a:stretch>
          </p:blipFill>
          <p:spPr bwMode="auto">
            <a:xfrm>
              <a:off x="1143" y="2425"/>
              <a:ext cx="3474"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5" descr="big"/>
            <p:cNvPicPr>
              <a:picLocks noChangeAspect="1" noChangeArrowheads="1"/>
            </p:cNvPicPr>
            <p:nvPr/>
          </p:nvPicPr>
          <p:blipFill>
            <a:blip r:embed="rId3">
              <a:extLst>
                <a:ext uri="{28A0092B-C50C-407E-A947-70E740481C1C}">
                  <a14:useLocalDpi xmlns:a14="http://schemas.microsoft.com/office/drawing/2010/main" val="0"/>
                </a:ext>
              </a:extLst>
            </a:blip>
            <a:srcRect b="36467"/>
            <a:stretch>
              <a:fillRect/>
            </a:stretch>
          </p:blipFill>
          <p:spPr bwMode="auto">
            <a:xfrm>
              <a:off x="1143" y="1155"/>
              <a:ext cx="3474" cy="1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32" name="Text Box 6"/>
          <p:cNvSpPr txBox="1">
            <a:spLocks noChangeArrowheads="1"/>
          </p:cNvSpPr>
          <p:nvPr/>
        </p:nvSpPr>
        <p:spPr bwMode="auto">
          <a:xfrm>
            <a:off x="1331913" y="2852614"/>
            <a:ext cx="2736850"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pPr>
            <a:r>
              <a:rPr lang="en-US" altLang="en-US" b="1">
                <a:solidFill>
                  <a:srgbClr val="541037"/>
                </a:solidFill>
              </a:rPr>
              <a:t>Sell: 07/05</a:t>
            </a:r>
          </a:p>
          <a:p>
            <a:pPr algn="ctr" eaLnBrk="1" fontAlgn="base" hangingPunct="1">
              <a:spcBef>
                <a:spcPct val="50000"/>
              </a:spcBef>
              <a:spcAft>
                <a:spcPct val="0"/>
              </a:spcAft>
            </a:pPr>
            <a:r>
              <a:rPr lang="en-US" altLang="en-US" sz="1200" b="1">
                <a:solidFill>
                  <a:srgbClr val="541037"/>
                </a:solidFill>
              </a:rPr>
              <a:t>We firmly believe that those investors that sell their YPG units now will reap the rewards of their decision at leisure, while others that hang on for more gains might find the exit door shut in the face of a stampede a year or two down the road</a:t>
            </a:r>
          </a:p>
        </p:txBody>
      </p:sp>
      <p:sp>
        <p:nvSpPr>
          <p:cNvPr id="22533" name="Text Box 7"/>
          <p:cNvSpPr txBox="1">
            <a:spLocks noChangeArrowheads="1"/>
          </p:cNvSpPr>
          <p:nvPr/>
        </p:nvSpPr>
        <p:spPr bwMode="auto">
          <a:xfrm>
            <a:off x="611188" y="5229200"/>
            <a:ext cx="78486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i="1" dirty="0">
                <a:solidFill>
                  <a:srgbClr val="000000"/>
                </a:solidFill>
              </a:rPr>
              <a:t>“I mean, 11 out of 12 analysts that cover us have ‘buy’ recommendations.”</a:t>
            </a:r>
          </a:p>
          <a:p>
            <a:pPr algn="r" eaLnBrk="1" fontAlgn="base" hangingPunct="1">
              <a:spcBef>
                <a:spcPct val="0"/>
              </a:spcBef>
              <a:spcAft>
                <a:spcPct val="0"/>
              </a:spcAft>
            </a:pPr>
            <a:endParaRPr lang="en-US" altLang="en-US" sz="400" dirty="0">
              <a:solidFill>
                <a:srgbClr val="000000"/>
              </a:solidFill>
            </a:endParaRPr>
          </a:p>
          <a:p>
            <a:pPr algn="r" eaLnBrk="1" fontAlgn="base" hangingPunct="1">
              <a:spcBef>
                <a:spcPct val="0"/>
              </a:spcBef>
              <a:spcAft>
                <a:spcPct val="0"/>
              </a:spcAft>
            </a:pPr>
            <a:r>
              <a:rPr lang="en-US" altLang="en-US" sz="1600" dirty="0">
                <a:solidFill>
                  <a:srgbClr val="000000"/>
                </a:solidFill>
              </a:rPr>
              <a:t>Marc </a:t>
            </a:r>
            <a:r>
              <a:rPr lang="en-US" altLang="en-US" sz="1600" dirty="0" err="1">
                <a:solidFill>
                  <a:srgbClr val="000000"/>
                </a:solidFill>
              </a:rPr>
              <a:t>Tellier</a:t>
            </a:r>
            <a:endParaRPr lang="en-US" altLang="en-US" sz="1600" dirty="0">
              <a:solidFill>
                <a:srgbClr val="000000"/>
              </a:solidFill>
            </a:endParaRPr>
          </a:p>
          <a:p>
            <a:pPr algn="r" eaLnBrk="1" fontAlgn="base" hangingPunct="1">
              <a:spcBef>
                <a:spcPct val="0"/>
              </a:spcBef>
              <a:spcAft>
                <a:spcPct val="0"/>
              </a:spcAft>
            </a:pPr>
            <a:r>
              <a:rPr lang="en-US" altLang="en-US" sz="1600" dirty="0">
                <a:solidFill>
                  <a:srgbClr val="000000"/>
                </a:solidFill>
              </a:rPr>
              <a:t>CEO, Yellow Pages Income Fund- September 2005</a:t>
            </a:r>
          </a:p>
        </p:txBody>
      </p:sp>
      <p:sp>
        <p:nvSpPr>
          <p:cNvPr id="22534" name="Oval 8"/>
          <p:cNvSpPr>
            <a:spLocks noChangeArrowheads="1"/>
          </p:cNvSpPr>
          <p:nvPr/>
        </p:nvSpPr>
        <p:spPr bwMode="auto">
          <a:xfrm>
            <a:off x="2411413" y="2060451"/>
            <a:ext cx="360362" cy="360437"/>
          </a:xfrm>
          <a:prstGeom prst="ellipse">
            <a:avLst/>
          </a:prstGeom>
          <a:noFill/>
          <a:ln w="25400">
            <a:solidFill>
              <a:srgbClr val="541037"/>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en-CA" altLang="en-US">
              <a:solidFill>
                <a:srgbClr val="000000"/>
              </a:solidFill>
            </a:endParaRPr>
          </a:p>
        </p:txBody>
      </p:sp>
      <p:sp>
        <p:nvSpPr>
          <p:cNvPr id="9" name="Slide Number Placeholder 1"/>
          <p:cNvSpPr>
            <a:spLocks noGrp="1"/>
          </p:cNvSpPr>
          <p:nvPr>
            <p:ph type="sldNum" sz="quarter" idx="12"/>
          </p:nvPr>
        </p:nvSpPr>
        <p:spPr>
          <a:xfrm>
            <a:off x="6516216" y="6309320"/>
            <a:ext cx="2170584" cy="365125"/>
          </a:xfrm>
        </p:spPr>
        <p:txBody>
          <a:bodyPr/>
          <a:lstStyle/>
          <a:p>
            <a:fld id="{4921045B-2399-48EF-9B5B-688BEF185654}" type="slidenum">
              <a:rPr lang="en-CA" smtClean="0"/>
              <a:t>5</a:t>
            </a:fld>
            <a:endParaRPr lang="en-CA" dirty="0"/>
          </a:p>
        </p:txBody>
      </p:sp>
    </p:spTree>
    <p:extLst>
      <p:ext uri="{BB962C8B-B14F-4D97-AF65-F5344CB8AC3E}">
        <p14:creationId xmlns:p14="http://schemas.microsoft.com/office/powerpoint/2010/main" val="207041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6"/>
          <p:cNvSpPr txBox="1">
            <a:spLocks noChangeArrowheads="1"/>
          </p:cNvSpPr>
          <p:nvPr/>
        </p:nvSpPr>
        <p:spPr bwMode="auto">
          <a:xfrm>
            <a:off x="2339752" y="5698123"/>
            <a:ext cx="520069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CA" altLang="en-US" sz="1500" dirty="0">
                <a:solidFill>
                  <a:srgbClr val="460023"/>
                </a:solidFill>
              </a:rPr>
              <a:t>Veritas Performance:  March 25, 1999 to August 31, 2017</a:t>
            </a:r>
          </a:p>
        </p:txBody>
      </p:sp>
      <p:sp>
        <p:nvSpPr>
          <p:cNvPr id="11268" name="TextBox 26"/>
          <p:cNvSpPr txBox="1">
            <a:spLocks noChangeArrowheads="1"/>
          </p:cNvSpPr>
          <p:nvPr/>
        </p:nvSpPr>
        <p:spPr bwMode="auto">
          <a:xfrm>
            <a:off x="467544" y="260648"/>
            <a:ext cx="80289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CA" altLang="en-US" dirty="0">
                <a:solidFill>
                  <a:srgbClr val="460023"/>
                </a:solidFill>
              </a:rPr>
              <a:t>Buy and Sell Only</a:t>
            </a:r>
          </a:p>
        </p:txBody>
      </p:sp>
      <p:sp>
        <p:nvSpPr>
          <p:cNvPr id="2" name="Slide Number Placeholder 1"/>
          <p:cNvSpPr>
            <a:spLocks noGrp="1"/>
          </p:cNvSpPr>
          <p:nvPr>
            <p:ph type="sldNum" sz="quarter" idx="12"/>
          </p:nvPr>
        </p:nvSpPr>
        <p:spPr/>
        <p:txBody>
          <a:bodyPr/>
          <a:lstStyle/>
          <a:p>
            <a:fld id="{4921045B-2399-48EF-9B5B-688BEF185654}" type="slidenum">
              <a:rPr lang="en-CA" smtClean="0"/>
              <a:t>6</a:t>
            </a:fld>
            <a:endParaRPr lang="en-CA"/>
          </a:p>
        </p:txBody>
      </p:sp>
      <p:pic>
        <p:nvPicPr>
          <p:cNvPr id="3" name="Picture 2"/>
          <p:cNvPicPr>
            <a:picLocks noChangeAspect="1"/>
          </p:cNvPicPr>
          <p:nvPr/>
        </p:nvPicPr>
        <p:blipFill>
          <a:blip r:embed="rId3"/>
          <a:stretch>
            <a:fillRect/>
          </a:stretch>
        </p:blipFill>
        <p:spPr>
          <a:xfrm>
            <a:off x="619876" y="892068"/>
            <a:ext cx="7724313" cy="4806055"/>
          </a:xfrm>
          <a:prstGeom prst="rect">
            <a:avLst/>
          </a:prstGeom>
        </p:spPr>
      </p:pic>
    </p:spTree>
    <p:extLst>
      <p:ext uri="{BB962C8B-B14F-4D97-AF65-F5344CB8AC3E}">
        <p14:creationId xmlns:p14="http://schemas.microsoft.com/office/powerpoint/2010/main" val="28477197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374214" y="31750"/>
            <a:ext cx="8312586"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dirty="0">
                <a:solidFill>
                  <a:srgbClr val="460023"/>
                </a:solidFill>
              </a:rPr>
              <a:t>Out-Performance: Don’t Get Caught In The Noise</a:t>
            </a:r>
          </a:p>
        </p:txBody>
      </p:sp>
      <p:sp>
        <p:nvSpPr>
          <p:cNvPr id="5" name="Slide Number Placeholder 1"/>
          <p:cNvSpPr>
            <a:spLocks noGrp="1"/>
          </p:cNvSpPr>
          <p:nvPr>
            <p:ph type="sldNum" sz="quarter" idx="12"/>
          </p:nvPr>
        </p:nvSpPr>
        <p:spPr>
          <a:xfrm>
            <a:off x="6553200" y="6308725"/>
            <a:ext cx="2133600" cy="365125"/>
          </a:xfrm>
        </p:spPr>
        <p:txBody>
          <a:bodyPr/>
          <a:lstStyle/>
          <a:p>
            <a:pPr>
              <a:defRPr/>
            </a:pPr>
            <a:fld id="{D56AE02B-9FBE-44D6-B8B9-165826112CFD}" type="slidenum">
              <a:rPr lang="en-CA" smtClean="0"/>
              <a:pPr>
                <a:defRPr/>
              </a:pPr>
              <a:t>7</a:t>
            </a:fld>
            <a:endParaRPr lang="en-CA"/>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65276"/>
            <a:ext cx="8722580" cy="40735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107397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txBox="1">
            <a:spLocks/>
          </p:cNvSpPr>
          <p:nvPr/>
        </p:nvSpPr>
        <p:spPr>
          <a:xfrm>
            <a:off x="225205" y="24513"/>
            <a:ext cx="8883299"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3200" dirty="0">
                <a:solidFill>
                  <a:srgbClr val="460023"/>
                </a:solidFill>
              </a:rPr>
              <a:t>Out-Performance: Infamous Blow-Ups</a:t>
            </a:r>
          </a:p>
        </p:txBody>
      </p:sp>
      <p:graphicFrame>
        <p:nvGraphicFramePr>
          <p:cNvPr id="6" name="Chart 5"/>
          <p:cNvGraphicFramePr>
            <a:graphicFrameLocks/>
          </p:cNvGraphicFramePr>
          <p:nvPr>
            <p:extLst/>
          </p:nvPr>
        </p:nvGraphicFramePr>
        <p:xfrm>
          <a:off x="107505" y="228600"/>
          <a:ext cx="8856984" cy="5616624"/>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107504" y="797917"/>
            <a:ext cx="8496944" cy="1008112"/>
          </a:xfrm>
          <a:prstGeom prst="rect">
            <a:avLst/>
          </a:prstGeom>
          <a:solidFill>
            <a:schemeClr val="bg1"/>
          </a:solidFill>
        </p:spPr>
        <p:txBody>
          <a:bodyPr wrap="square" rtlCol="0">
            <a:spAutoFit/>
          </a:bodyPr>
          <a:lstStyle/>
          <a:p>
            <a:endParaRPr lang="en-CA" dirty="0"/>
          </a:p>
        </p:txBody>
      </p:sp>
      <p:pic>
        <p:nvPicPr>
          <p:cNvPr id="12" name="Picture 3" descr="veritas-logo"/>
          <p:cNvPicPr>
            <a:picLocks noChangeAspect="1" noChangeArrowheads="1"/>
          </p:cNvPicPr>
          <p:nvPr/>
        </p:nvPicPr>
        <p:blipFill>
          <a:blip r:embed="rId3" cstate="print">
            <a:extLst>
              <a:ext uri="{28A0092B-C50C-407E-A947-70E740481C1C}">
                <a14:useLocalDpi xmlns:a14="http://schemas.microsoft.com/office/drawing/2010/main" val="0"/>
              </a:ext>
            </a:extLst>
          </a:blip>
          <a:srcRect r="70732"/>
          <a:stretch>
            <a:fillRect/>
          </a:stretch>
        </p:blipFill>
        <p:spPr bwMode="auto">
          <a:xfrm>
            <a:off x="2483768" y="1806030"/>
            <a:ext cx="439128" cy="4320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Picture 3" descr="veritas-logo"/>
          <p:cNvPicPr>
            <a:picLocks noChangeAspect="1" noChangeArrowheads="1"/>
          </p:cNvPicPr>
          <p:nvPr/>
        </p:nvPicPr>
        <p:blipFill>
          <a:blip r:embed="rId3" cstate="print">
            <a:extLst>
              <a:ext uri="{28A0092B-C50C-407E-A947-70E740481C1C}">
                <a14:useLocalDpi xmlns:a14="http://schemas.microsoft.com/office/drawing/2010/main" val="0"/>
              </a:ext>
            </a:extLst>
          </a:blip>
          <a:srcRect r="70732"/>
          <a:stretch>
            <a:fillRect/>
          </a:stretch>
        </p:blipFill>
        <p:spPr bwMode="auto">
          <a:xfrm>
            <a:off x="3844840" y="2814141"/>
            <a:ext cx="439128" cy="4320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 name="Picture 3" descr="veritas-logo"/>
          <p:cNvPicPr>
            <a:picLocks noChangeAspect="1" noChangeArrowheads="1"/>
          </p:cNvPicPr>
          <p:nvPr/>
        </p:nvPicPr>
        <p:blipFill>
          <a:blip r:embed="rId3" cstate="print">
            <a:extLst>
              <a:ext uri="{28A0092B-C50C-407E-A947-70E740481C1C}">
                <a14:useLocalDpi xmlns:a14="http://schemas.microsoft.com/office/drawing/2010/main" val="0"/>
              </a:ext>
            </a:extLst>
          </a:blip>
          <a:srcRect r="70732"/>
          <a:stretch>
            <a:fillRect/>
          </a:stretch>
        </p:blipFill>
        <p:spPr bwMode="auto">
          <a:xfrm>
            <a:off x="4056370" y="3267573"/>
            <a:ext cx="439128" cy="4320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3" descr="veritas-logo"/>
          <p:cNvPicPr>
            <a:picLocks noChangeAspect="1" noChangeArrowheads="1"/>
          </p:cNvPicPr>
          <p:nvPr/>
        </p:nvPicPr>
        <p:blipFill>
          <a:blip r:embed="rId3" cstate="print">
            <a:extLst>
              <a:ext uri="{28A0092B-C50C-407E-A947-70E740481C1C}">
                <a14:useLocalDpi xmlns:a14="http://schemas.microsoft.com/office/drawing/2010/main" val="0"/>
              </a:ext>
            </a:extLst>
          </a:blip>
          <a:srcRect r="70732"/>
          <a:stretch>
            <a:fillRect/>
          </a:stretch>
        </p:blipFill>
        <p:spPr bwMode="auto">
          <a:xfrm>
            <a:off x="8172400" y="4686349"/>
            <a:ext cx="439128" cy="4320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Slide Number Placeholder 1"/>
          <p:cNvSpPr>
            <a:spLocks noGrp="1"/>
          </p:cNvSpPr>
          <p:nvPr>
            <p:ph type="sldNum" sz="quarter" idx="12"/>
          </p:nvPr>
        </p:nvSpPr>
        <p:spPr>
          <a:xfrm>
            <a:off x="6553200" y="6309320"/>
            <a:ext cx="2133600" cy="365125"/>
          </a:xfrm>
        </p:spPr>
        <p:txBody>
          <a:bodyPr/>
          <a:lstStyle/>
          <a:p>
            <a:fld id="{4921045B-2399-48EF-9B5B-688BEF185654}" type="slidenum">
              <a:rPr lang="en-CA" smtClean="0"/>
              <a:t>8</a:t>
            </a:fld>
            <a:endParaRPr lang="en-CA" dirty="0"/>
          </a:p>
        </p:txBody>
      </p:sp>
    </p:spTree>
    <p:extLst>
      <p:ext uri="{BB962C8B-B14F-4D97-AF65-F5344CB8AC3E}">
        <p14:creationId xmlns:p14="http://schemas.microsoft.com/office/powerpoint/2010/main" val="306499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nvPr>
        </p:nvGraphicFramePr>
        <p:xfrm>
          <a:off x="486734" y="1340768"/>
          <a:ext cx="8352928" cy="471599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4921045B-2399-48EF-9B5B-688BEF185654}" type="slidenum">
              <a:rPr lang="en-CA" smtClean="0"/>
              <a:t>9</a:t>
            </a:fld>
            <a:endParaRPr lang="en-CA"/>
          </a:p>
        </p:txBody>
      </p:sp>
      <p:sp>
        <p:nvSpPr>
          <p:cNvPr id="7" name="Title 11"/>
          <p:cNvSpPr txBox="1">
            <a:spLocks/>
          </p:cNvSpPr>
          <p:nvPr/>
        </p:nvSpPr>
        <p:spPr>
          <a:xfrm>
            <a:off x="260701" y="0"/>
            <a:ext cx="8883299"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3200" dirty="0">
                <a:solidFill>
                  <a:srgbClr val="460023"/>
                </a:solidFill>
              </a:rPr>
              <a:t>Capital Preservation</a:t>
            </a:r>
          </a:p>
        </p:txBody>
      </p:sp>
      <p:sp>
        <p:nvSpPr>
          <p:cNvPr id="10" name="Rectangle 9"/>
          <p:cNvSpPr/>
          <p:nvPr/>
        </p:nvSpPr>
        <p:spPr>
          <a:xfrm>
            <a:off x="1187624" y="980728"/>
            <a:ext cx="7298670" cy="954107"/>
          </a:xfrm>
          <a:prstGeom prst="rect">
            <a:avLst/>
          </a:prstGeom>
        </p:spPr>
        <p:txBody>
          <a:bodyPr wrap="square">
            <a:spAutoFit/>
          </a:bodyPr>
          <a:lstStyle/>
          <a:p>
            <a:pPr algn="ctr"/>
            <a:r>
              <a:rPr lang="en-US" sz="2800" dirty="0"/>
              <a:t>Loss avoided by Veritas Sell ratings</a:t>
            </a:r>
          </a:p>
          <a:p>
            <a:pPr algn="ctr"/>
            <a:r>
              <a:rPr lang="en-US" altLang="en-US" sz="2800" dirty="0"/>
              <a:t>10 Worst S&amp;P/TSX 60 Stocks</a:t>
            </a:r>
            <a:endParaRPr lang="en-US" sz="2800" dirty="0"/>
          </a:p>
        </p:txBody>
      </p:sp>
    </p:spTree>
    <p:extLst>
      <p:ext uri="{BB962C8B-B14F-4D97-AF65-F5344CB8AC3E}">
        <p14:creationId xmlns:p14="http://schemas.microsoft.com/office/powerpoint/2010/main" val="1203886595"/>
      </p:ext>
    </p:extLst>
  </p:cSld>
  <p:clrMapOvr>
    <a:masterClrMapping/>
  </p:clrMapOvr>
</p:sld>
</file>

<file path=ppt/theme/theme1.xml><?xml version="1.0" encoding="utf-8"?>
<a:theme xmlns:a="http://schemas.openxmlformats.org/drawingml/2006/main" name="Canadian Banks - Chicago (June 2016) - 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10314</TotalTime>
  <Words>3419</Words>
  <Application>Microsoft Office PowerPoint</Application>
  <PresentationFormat>On-screen Show (4:3)</PresentationFormat>
  <Paragraphs>660</Paragraphs>
  <Slides>46</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Canadian Banks - Chicago (June 2016) - V1</vt:lpstr>
      <vt:lpstr>Microsoft Excel Chart</vt:lpstr>
      <vt:lpstr>PowerPoint Presentation</vt:lpstr>
      <vt:lpstr>Outline</vt:lpstr>
      <vt:lpstr>PowerPoint Presentation</vt:lpstr>
      <vt:lpstr>PowerPoint Presentation</vt:lpstr>
      <vt:lpstr>Yellow Pages – Caught by Competitive Threat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Common Perception</vt:lpstr>
      <vt:lpstr>Non-GAAP – Key Question</vt:lpstr>
      <vt:lpstr>PowerPoint Presentation</vt:lpstr>
      <vt:lpstr>PowerPoint Presentation</vt:lpstr>
      <vt:lpstr>PowerPoint Presentation</vt:lpstr>
      <vt:lpstr>HMHC: Accounting Innovation - Cash EBITDA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MDA: Stock Based Compensation Avoids Earnings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REITs AFFO: Capex - Maintenance vs. Growth </vt:lpstr>
      <vt:lpstr>REITs AFFO: Capex - Maintenance vs. Growth </vt:lpstr>
      <vt:lpstr>Evaluating Non-GAAP Metrics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Sherry Ye</dc:creator>
  <cp:lastModifiedBy>Dimitry Khmelnitsky</cp:lastModifiedBy>
  <cp:revision>538</cp:revision>
  <cp:lastPrinted>2017-05-05T21:05:04Z</cp:lastPrinted>
  <dcterms:created xsi:type="dcterms:W3CDTF">2006-08-16T00:00:00Z</dcterms:created>
  <dcterms:modified xsi:type="dcterms:W3CDTF">2017-09-14T20:20:12Z</dcterms:modified>
</cp:coreProperties>
</file>