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92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9" r:id="rId22"/>
    <p:sldId id="276" r:id="rId23"/>
    <p:sldId id="277" r:id="rId24"/>
    <p:sldId id="278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074AB-A7E2-4EFC-9ACC-93496B5EF22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52138-3F2A-452E-8257-02D9798A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5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2138-3F2A-452E-8257-02D9798AFF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7D0065BE-0657-4A47-90AD-C21C55E16B19}" type="datetime4">
              <a:rPr lang="en-US" smtClean="0"/>
              <a:pPr/>
              <a:t>September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16C3AA4-67BE-44F7-809A-3582401494AF}" type="datetime4">
              <a:rPr lang="en-US" smtClean="0"/>
              <a:pPr/>
              <a:t>September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25172EEB-1769-4776-AD69-E7C1260563EB}" type="datetime4">
              <a:rPr lang="en-US" smtClean="0"/>
              <a:pPr/>
              <a:t>September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4625" indent="-174625">
              <a:buClr>
                <a:schemeClr val="tx1"/>
              </a:buClr>
              <a:buFont typeface="Wingdings" pitchFamily="2" charset="2"/>
              <a:buChar char="§"/>
              <a:tabLst/>
              <a:defRPr sz="1600" b="0"/>
            </a:lvl1pPr>
            <a:lvl2pPr marL="174625" indent="-174625">
              <a:buClr>
                <a:schemeClr val="tx1"/>
              </a:buClr>
              <a:buFont typeface="Wingdings" pitchFamily="2" charset="2"/>
              <a:buChar char="§"/>
              <a:tabLst/>
              <a:defRPr sz="1600" b="0"/>
            </a:lvl2pPr>
            <a:lvl3pPr marL="174625" indent="-174625">
              <a:buClr>
                <a:schemeClr val="tx1"/>
              </a:buClr>
              <a:buFont typeface="Wingdings" pitchFamily="2" charset="2"/>
              <a:buChar char="§"/>
              <a:tabLst/>
              <a:defRPr sz="1600" b="0"/>
            </a:lvl3pPr>
            <a:lvl4pPr marL="174625" indent="-174625">
              <a:buClr>
                <a:schemeClr val="tx1"/>
              </a:buClr>
              <a:buFont typeface="Wingdings" pitchFamily="2" charset="2"/>
              <a:buChar char="§"/>
              <a:tabLst/>
              <a:defRPr sz="1600" b="0"/>
            </a:lvl4pPr>
            <a:lvl5pPr marL="174625" indent="-174625">
              <a:buClr>
                <a:schemeClr val="tx1"/>
              </a:buClr>
              <a:buFont typeface="Wingdings" pitchFamily="2" charset="2"/>
              <a:buChar char="§"/>
              <a:tabLst/>
              <a:defRPr sz="16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D47BB8AF-C16A-4836-A92D-61834B5F0BA5}" type="datetime4">
              <a:rPr lang="en-US" smtClean="0"/>
              <a:pPr/>
              <a:t>September 14,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666762" cy="534778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647D2193-4505-4A75-99BB-880C6989A757}" type="datetime4">
              <a:rPr lang="en-US" smtClean="0"/>
              <a:pPr/>
              <a:t>September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113A18F4-33C3-445B-924C-31108C51719C}" type="datetime4">
              <a:rPr lang="en-US" smtClean="0"/>
              <a:pPr/>
              <a:t>September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3AF7543A-E259-478F-9E0D-57BA40E442B7}" type="datetime4">
              <a:rPr lang="en-US" smtClean="0"/>
              <a:pPr/>
              <a:t>September 14,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1EFB012D-77A1-44B0-BB26-329BA1EE55C9}" type="datetime4">
              <a:rPr lang="en-US" smtClean="0"/>
              <a:pPr/>
              <a:t>September 14,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94B7499E-3031-413E-B01E-B94970708CAA}" type="datetime4">
              <a:rPr lang="en-US" smtClean="0"/>
              <a:pPr/>
              <a:t>September 14,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DC7EAB0C-2220-4D0E-A0DD-DB7FA0F742F4}" type="datetime4">
              <a:rPr lang="en-US" smtClean="0"/>
              <a:pPr/>
              <a:t>September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E3416D63-31BF-4B94-B6C5-E20B2C63F515}" type="datetime4">
              <a:rPr lang="en-US" smtClean="0"/>
              <a:pPr/>
              <a:t>September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715000"/>
            <a:ext cx="3812382" cy="114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2380" y="5715000"/>
            <a:ext cx="9146380" cy="114300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solidFill>
              <a:schemeClr val="tx1">
                <a:alpha val="3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gradFill>
              <a:gsLst>
                <a:gs pos="85000">
                  <a:srgbClr val="C3C4C6"/>
                </a:gs>
                <a:gs pos="5100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u="none" kern="1200" cap="none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0188" indent="-174625" algn="l" defTabSz="914400" rtl="0" eaLnBrk="1" latinLnBrk="0" hangingPunct="1">
        <a:spcBef>
          <a:spcPts val="800"/>
        </a:spcBef>
        <a:buFont typeface="Arial" pitchFamily="34" charset="0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30188" indent="-174625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30188" indent="-174625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30188" indent="-174625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0188" indent="-174625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239000" cy="6096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spc="40" dirty="0">
                <a:latin typeface="Arial" pitchFamily="34" charset="0"/>
                <a:cs typeface="Arial" pitchFamily="34" charset="0"/>
              </a:rPr>
              <a:t>Professional Accounting Futures </a:t>
            </a:r>
            <a:r>
              <a:rPr lang="en-CA" sz="2000" b="1" spc="40" dirty="0" smtClean="0">
                <a:latin typeface="Arial" pitchFamily="34" charset="0"/>
                <a:cs typeface="Arial" pitchFamily="34" charset="0"/>
              </a:rPr>
              <a:t>Annual </a:t>
            </a:r>
            <a:r>
              <a:rPr lang="en-CA" sz="2000" b="1" spc="40" dirty="0" smtClean="0">
                <a:latin typeface="Arial" pitchFamily="34" charset="0"/>
                <a:cs typeface="Arial" pitchFamily="34" charset="0"/>
              </a:rPr>
              <a:t>Conference</a:t>
            </a:r>
            <a:endParaRPr lang="en-US" sz="2000" b="1" spc="4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25146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i="1" dirty="0" smtClean="0"/>
              <a:t>Risk Management &amp; </a:t>
            </a:r>
          </a:p>
          <a:p>
            <a:pPr algn="ctr"/>
            <a:r>
              <a:rPr lang="en-CA" sz="2800" b="1" i="1" dirty="0" smtClean="0"/>
              <a:t>Performance Disclosures</a:t>
            </a:r>
            <a:endParaRPr lang="en-CA" sz="2800" b="1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48600" y="6553200"/>
            <a:ext cx="1219200" cy="228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u="none" kern="1200" cap="none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CA" sz="1200" dirty="0" smtClean="0"/>
              <a:t>Brian Fiedler </a:t>
            </a:r>
            <a:endParaRPr lang="en-US" sz="1200" spc="40" dirty="0"/>
          </a:p>
        </p:txBody>
      </p:sp>
    </p:spTree>
    <p:extLst>
      <p:ext uri="{BB962C8B-B14F-4D97-AF65-F5344CB8AC3E}">
        <p14:creationId xmlns:p14="http://schemas.microsoft.com/office/powerpoint/2010/main" val="324528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/>
          <a:lstStyle/>
          <a:p>
            <a:r>
              <a:rPr lang="en-CA" sz="2000" dirty="0"/>
              <a:t>Common Non-GAAP Measures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495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CA" dirty="0"/>
              <a:t>Adjusted EBITDA (note: EBITDA as reported should not be a non-GAAP measure!)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Free Cash Flow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Sales per square foot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Same store sales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Customer attrition/retention rates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Order Backlog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Average Cost/Claim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Proven Reserves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Development Cost/Ton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Etc.</a:t>
            </a:r>
            <a:endParaRPr lang="en-US" dirty="0"/>
          </a:p>
          <a:p>
            <a:pPr marL="58738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62400"/>
            <a:ext cx="228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2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/>
          <a:lstStyle/>
          <a:p>
            <a:r>
              <a:rPr lang="en-CA" sz="2000" dirty="0"/>
              <a:t>Quality Attributes of Non-GAAP measures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49580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CA" dirty="0"/>
              <a:t>Economic relevance (driver in the organizations value chain)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CA" dirty="0"/>
              <a:t>Comparability (vs. others in same industry)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CA" dirty="0"/>
              <a:t>Transparency (clarity of inputs)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CA" dirty="0"/>
              <a:t>Consistency (across periods)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CA" dirty="0"/>
              <a:t>Reliability (in explaining current results or leading indicator for future results)</a:t>
            </a:r>
            <a:endParaRPr lang="en-US" dirty="0"/>
          </a:p>
          <a:p>
            <a:pPr marL="58738" indent="0">
              <a:spcBef>
                <a:spcPts val="30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2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/>
          <a:lstStyle/>
          <a:p>
            <a:r>
              <a:rPr lang="en-CA" sz="2000" dirty="0"/>
              <a:t>CPA Paper “Non-GAAP Measures – a 20 Year Echo” 2016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495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CA" dirty="0"/>
              <a:t>Addresses non-GAAP measures in terms of reporting quality (noted above</a:t>
            </a:r>
            <a:r>
              <a:rPr lang="en-CA" dirty="0" smtClean="0"/>
              <a:t>)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Governance (strategic and risk aspects of non-GAAP measures</a:t>
            </a:r>
            <a:r>
              <a:rPr lang="en-CA" dirty="0" smtClean="0"/>
              <a:t>)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Regulation (impact on willingness to use certain measures even though convey relevant info</a:t>
            </a:r>
            <a:r>
              <a:rPr lang="en-CA" dirty="0" smtClean="0"/>
              <a:t>.)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Industry-specific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8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/>
          <a:lstStyle/>
          <a:p>
            <a:r>
              <a:rPr lang="en-CA" sz="2000" dirty="0"/>
              <a:t>Shifting Regulatory Responses to Non-GAAP </a:t>
            </a:r>
            <a:r>
              <a:rPr lang="en-CA" sz="2000" dirty="0" smtClean="0"/>
              <a:t>Performance </a:t>
            </a:r>
            <a:r>
              <a:rPr lang="en-CA" sz="2000" dirty="0"/>
              <a:t>Measures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495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CA" dirty="0"/>
              <a:t>Amendments to CSA Staff Notice 52-306 in 2016;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CA" dirty="0"/>
              <a:t>Certain performance measures not considered non-GAAP measures (non-financial metrics such as subscriber counts or ones using financial info.as presented in financial statements such as sales per square foot</a:t>
            </a:r>
            <a:r>
              <a:rPr lang="en-CA" dirty="0" smtClean="0"/>
              <a:t>*)</a:t>
            </a:r>
          </a:p>
          <a:p>
            <a:pPr>
              <a:spcBef>
                <a:spcPts val="1800"/>
              </a:spcBef>
            </a:pPr>
            <a:r>
              <a:rPr lang="en-CA" dirty="0"/>
              <a:t>Must name NGM in way that distinguishes them from other disclosure items specified and not misleading.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CA" dirty="0"/>
              <a:t>Acknowledges that GAAP may allow/require additional subtotals in the core financial statements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CA" dirty="0"/>
              <a:t>Continued issues with reporters using these in press releases, corporate websites etc. where presentation of most comparable GAAP-based measure and resulting reconciliation not provided (when required).</a:t>
            </a: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4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/>
          <a:lstStyle/>
          <a:p>
            <a:r>
              <a:rPr lang="en-CA" sz="2000" dirty="0" smtClean="0"/>
              <a:t>What Management Can Do to Support NGM Reporting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396240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CA" dirty="0"/>
              <a:t>Ensure non-GAAP performance measures provide incremental useful information not available from GAAP-based financial statements</a:t>
            </a:r>
            <a:r>
              <a:rPr lang="en-CA" dirty="0" smtClean="0"/>
              <a:t>.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CA" dirty="0"/>
              <a:t>Ensure measure cannot be </a:t>
            </a:r>
            <a:r>
              <a:rPr lang="en-CA" dirty="0" err="1"/>
              <a:t>mis</a:t>
            </a:r>
            <a:r>
              <a:rPr lang="en-CA" dirty="0"/>
              <a:t>-interpreted / misleading</a:t>
            </a:r>
            <a:r>
              <a:rPr lang="en-CA" dirty="0" smtClean="0"/>
              <a:t>.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CA" dirty="0"/>
              <a:t>Subject the calculation of the metric to a robust internal control process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CA" dirty="0"/>
              <a:t>Ensure reporting of the metric conforms to regulatory requirements</a:t>
            </a: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6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/>
          <a:lstStyle/>
          <a:p>
            <a:r>
              <a:rPr lang="en-CA" sz="1800" dirty="0"/>
              <a:t>Ways to Improve Risk Management &amp; Non-GAAP Performance Reporting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3962400"/>
          </a:xfrm>
        </p:spPr>
        <p:txBody>
          <a:bodyPr>
            <a:normAutofit lnSpcReduction="10000"/>
          </a:bodyPr>
          <a:lstStyle/>
          <a:p>
            <a:pPr>
              <a:spcBef>
                <a:spcPts val="1400"/>
              </a:spcBef>
            </a:pPr>
            <a:r>
              <a:rPr lang="en-CA" dirty="0"/>
              <a:t>Stay on top of regulatory amendments in these areas (</a:t>
            </a:r>
            <a:r>
              <a:rPr lang="en-CA" dirty="0" err="1"/>
              <a:t>eg</a:t>
            </a:r>
            <a:r>
              <a:rPr lang="en-CA" dirty="0"/>
              <a:t>. CSA staff notices and outreach activities by the Board and Regulators (and they do a lot</a:t>
            </a:r>
            <a:r>
              <a:rPr lang="en-CA" dirty="0" smtClean="0"/>
              <a:t>!)).</a:t>
            </a:r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r>
              <a:rPr lang="en-CA" dirty="0"/>
              <a:t>Review annual reports of award-winning corporate reporters</a:t>
            </a:r>
            <a:r>
              <a:rPr lang="en-CA" dirty="0" smtClean="0"/>
              <a:t>.</a:t>
            </a:r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r>
              <a:rPr lang="en-CA" dirty="0"/>
              <a:t>Review annual reports of competitors within same or similar industries</a:t>
            </a:r>
            <a:r>
              <a:rPr lang="en-CA" dirty="0" smtClean="0"/>
              <a:t>.</a:t>
            </a:r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r>
              <a:rPr lang="en-CA" dirty="0"/>
              <a:t>Follow developments in alternative/supplementary reporting frameworks (</a:t>
            </a:r>
            <a:r>
              <a:rPr lang="en-CA" dirty="0" err="1"/>
              <a:t>eg</a:t>
            </a:r>
            <a:r>
              <a:rPr lang="en-CA" dirty="0"/>
              <a:t>. &lt;IR</a:t>
            </a:r>
            <a:r>
              <a:rPr lang="en-CA" dirty="0" smtClean="0"/>
              <a:t>&gt;)</a:t>
            </a:r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r>
              <a:rPr lang="en-CA" dirty="0"/>
              <a:t>Always look through the eyes of users that have invested hard earned capital – ultimately they are the judges!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26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90600"/>
            <a:ext cx="3733800" cy="27432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CA" sz="4400" b="1" i="1" dirty="0" smtClean="0">
                <a:solidFill>
                  <a:schemeClr val="accent1"/>
                </a:solidFill>
              </a:rPr>
              <a:t>Appendix 1</a:t>
            </a:r>
            <a:endParaRPr lang="en-US" sz="4400" b="1" i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666762" cy="534778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62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/>
          <a:lstStyle/>
          <a:p>
            <a:r>
              <a:rPr lang="en-CA" sz="1800" dirty="0" smtClean="0"/>
              <a:t>Potash – Risk Management Approach 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90600"/>
            <a:ext cx="853440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181600"/>
            <a:ext cx="2209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90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CA" sz="1800" dirty="0" smtClean="0"/>
              <a:t>Potash – Risk Profile and Key Risks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181600"/>
            <a:ext cx="2209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98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48640"/>
          </a:xfrm>
        </p:spPr>
        <p:txBody>
          <a:bodyPr/>
          <a:lstStyle/>
          <a:p>
            <a:r>
              <a:rPr lang="en-CA" sz="1800" dirty="0" smtClean="0"/>
              <a:t>Potash – Change in Risk Ranking from 2015 A/R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7620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67312"/>
            <a:ext cx="2209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28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Notice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520940" cy="357984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2400"/>
              </a:spcBef>
              <a:buNone/>
            </a:pPr>
            <a:r>
              <a:rPr lang="en-US" sz="1800" b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views expressed in this presentation are those of the speaker and do not necessarily represent those of Give &amp; Go Prepared Food Corp. or other companies referenced. Examples shown are for illustrative purposes only.</a:t>
            </a:r>
          </a:p>
          <a:p>
            <a:pPr marL="0" indent="0">
              <a:lnSpc>
                <a:spcPct val="150000"/>
              </a:lnSpc>
              <a:spcBef>
                <a:spcPts val="2400"/>
              </a:spcBef>
              <a:buNone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07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CA" sz="1800" dirty="0" smtClean="0"/>
              <a:t>Potash -</a:t>
            </a:r>
            <a:r>
              <a:rPr lang="en-CA" sz="1800" dirty="0"/>
              <a:t>Change in Risk Ranking from 2015 </a:t>
            </a:r>
            <a:r>
              <a:rPr lang="en-CA" sz="1800" dirty="0" smtClean="0"/>
              <a:t>A/R ( cont’d)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6462"/>
            <a:ext cx="2133600" cy="3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5" y="685801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8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CA" sz="1800" dirty="0" smtClean="0"/>
              <a:t>Potash -</a:t>
            </a:r>
            <a:r>
              <a:rPr lang="en-CA" sz="1800" dirty="0"/>
              <a:t>Change in Risk Ranking from 2015 </a:t>
            </a:r>
            <a:r>
              <a:rPr lang="en-CA" sz="1800" dirty="0" smtClean="0"/>
              <a:t>A/R ( cont’d)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6462"/>
            <a:ext cx="2133600" cy="3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/>
          <a:stretch/>
        </p:blipFill>
        <p:spPr bwMode="auto">
          <a:xfrm>
            <a:off x="152400" y="761999"/>
            <a:ext cx="7620000" cy="476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335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CA" sz="1800" dirty="0" smtClean="0"/>
              <a:t>Potash -</a:t>
            </a:r>
            <a:r>
              <a:rPr lang="en-CA" sz="1800" dirty="0"/>
              <a:t>Change in Risk Ranking from 2015 </a:t>
            </a:r>
            <a:r>
              <a:rPr lang="en-CA" sz="1800" dirty="0" smtClean="0"/>
              <a:t>A/R ( cont’d)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6462"/>
            <a:ext cx="2133600" cy="3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390" r="1788"/>
          <a:stretch/>
        </p:blipFill>
        <p:spPr bwMode="auto">
          <a:xfrm>
            <a:off x="142874" y="685800"/>
            <a:ext cx="7629526" cy="473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059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CA" sz="1800" dirty="0" smtClean="0"/>
              <a:t>Potash -</a:t>
            </a:r>
            <a:r>
              <a:rPr lang="en-CA" sz="1800" dirty="0"/>
              <a:t>Change in Risk Ranking from 2015 </a:t>
            </a:r>
            <a:r>
              <a:rPr lang="en-CA" sz="1800" dirty="0" smtClean="0"/>
              <a:t>A/R ( cont’d)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6462"/>
            <a:ext cx="2133600" cy="3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" b="15357"/>
          <a:stretch/>
        </p:blipFill>
        <p:spPr bwMode="auto">
          <a:xfrm>
            <a:off x="152400" y="685800"/>
            <a:ext cx="7425285" cy="436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29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CA" sz="1800" dirty="0" smtClean="0"/>
              <a:t>Potash -</a:t>
            </a:r>
            <a:r>
              <a:rPr lang="en-CA" sz="1800" dirty="0"/>
              <a:t>Change in Risk Ranking from 2015 </a:t>
            </a:r>
            <a:r>
              <a:rPr lang="en-CA" sz="1800" dirty="0" smtClean="0"/>
              <a:t>A/R ( cont’d)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6462"/>
            <a:ext cx="2133600" cy="3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/>
          <a:stretch/>
        </p:blipFill>
        <p:spPr bwMode="auto">
          <a:xfrm>
            <a:off x="152400" y="684458"/>
            <a:ext cx="7543800" cy="480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90600"/>
            <a:ext cx="3733800" cy="27432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CA" sz="4400" b="1" i="1" dirty="0" smtClean="0">
                <a:solidFill>
                  <a:schemeClr val="accent1"/>
                </a:solidFill>
              </a:rPr>
              <a:t>Appendix 2</a:t>
            </a:r>
            <a:endParaRPr lang="en-US" sz="4400" b="1" i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666762" cy="534778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69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Canadian Tire MD&amp;A-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2016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651134"/>
            <a:ext cx="85344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 smtClean="0">
              <a:latin typeface="HelveticaNeue-Bold"/>
            </a:endParaRPr>
          </a:p>
          <a:p>
            <a:pPr>
              <a:spcBef>
                <a:spcPts val="1800"/>
              </a:spcBef>
            </a:pPr>
            <a:r>
              <a:rPr lang="en-US" sz="1200" b="1" dirty="0" smtClean="0">
                <a:latin typeface="HelveticaNeue-Bold"/>
              </a:rPr>
              <a:t>11.3 </a:t>
            </a:r>
            <a:r>
              <a:rPr lang="en-US" sz="1200" b="1" dirty="0">
                <a:latin typeface="HelveticaNeue-Bold"/>
              </a:rPr>
              <a:t>Key operating performance measures and non-GAAP financial measures</a:t>
            </a:r>
          </a:p>
          <a:p>
            <a:pPr>
              <a:spcBef>
                <a:spcPts val="1800"/>
              </a:spcBef>
            </a:pPr>
            <a:r>
              <a:rPr lang="en-US" sz="1200" dirty="0">
                <a:latin typeface="HelveticaNeue-Light"/>
              </a:rPr>
              <a:t>The Company uses certain key operating performance measures and non-GAAP financial measures and believes that they provide useful information </a:t>
            </a:r>
            <a:r>
              <a:rPr lang="en-US" sz="1200" dirty="0" smtClean="0">
                <a:latin typeface="HelveticaNeue-Light"/>
              </a:rPr>
              <a:t>to both </a:t>
            </a:r>
            <a:r>
              <a:rPr lang="en-US" sz="1200" dirty="0">
                <a:latin typeface="HelveticaNeue-Light"/>
              </a:rPr>
              <a:t>Management and investors in measuring the financial performance and financial condition of the Company for the reasons outlined below.</a:t>
            </a:r>
          </a:p>
          <a:p>
            <a:pPr>
              <a:spcBef>
                <a:spcPts val="1800"/>
              </a:spcBef>
            </a:pPr>
            <a:r>
              <a:rPr lang="en-US" sz="1200" dirty="0">
                <a:latin typeface="HelveticaNeue-Light"/>
              </a:rPr>
              <a:t>Some of these measures do not have a standardized meaning prescribed by GAAP and therefore may not be comparable to similarly-titled </a:t>
            </a:r>
            <a:r>
              <a:rPr lang="en-US" sz="1200" dirty="0" err="1" smtClean="0">
                <a:latin typeface="HelveticaNeue-Light"/>
              </a:rPr>
              <a:t>measurespresented</a:t>
            </a:r>
            <a:r>
              <a:rPr lang="en-US" sz="1200" dirty="0" smtClean="0">
                <a:latin typeface="HelveticaNeue-Light"/>
              </a:rPr>
              <a:t> </a:t>
            </a:r>
            <a:r>
              <a:rPr lang="en-US" sz="1200" dirty="0">
                <a:latin typeface="HelveticaNeue-Light"/>
              </a:rPr>
              <a:t>by other publicly-traded companies. They should not be construed as an alternative to other financial measures determined in </a:t>
            </a:r>
            <a:r>
              <a:rPr lang="en-US" sz="1200" dirty="0" smtClean="0">
                <a:latin typeface="HelveticaNeue-Light"/>
              </a:rPr>
              <a:t>accordance with </a:t>
            </a:r>
            <a:r>
              <a:rPr lang="en-US" sz="1200" dirty="0">
                <a:latin typeface="HelveticaNeue-Light"/>
              </a:rPr>
              <a:t>GAAP</a:t>
            </a:r>
            <a:endParaRPr lang="en-US" sz="1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57800" y="5305425"/>
            <a:ext cx="3762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086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Canadian Tire MD&amp;A-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2016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2875" y="685800"/>
            <a:ext cx="8839200" cy="307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sz="1100" b="1" dirty="0">
                <a:latin typeface="HelveticaNeue-Bold"/>
              </a:rPr>
              <a:t>11.3.1 Key operating performance measures</a:t>
            </a:r>
          </a:p>
          <a:p>
            <a:pPr>
              <a:spcBef>
                <a:spcPts val="200"/>
              </a:spcBef>
            </a:pPr>
            <a:r>
              <a:rPr lang="en-US" sz="1100" b="1" dirty="0">
                <a:latin typeface="HelveticaNeue-Bold"/>
              </a:rPr>
              <a:t>Retail sales</a:t>
            </a:r>
          </a:p>
          <a:p>
            <a:pPr>
              <a:spcBef>
                <a:spcPts val="200"/>
              </a:spcBef>
            </a:pPr>
            <a:r>
              <a:rPr lang="en-US" sz="1100" dirty="0">
                <a:latin typeface="HelveticaNeue-Light"/>
              </a:rPr>
              <a:t>Retail sales refers to the POS (i.e. cash register) value of all goods and services sold to retail customers at stores operated by Dealers, Mark’s and </a:t>
            </a:r>
            <a:r>
              <a:rPr lang="en-US" sz="1100" dirty="0" smtClean="0">
                <a:latin typeface="HelveticaNeue-Light"/>
              </a:rPr>
              <a:t>FGL Sports </a:t>
            </a:r>
            <a:r>
              <a:rPr lang="en-US" sz="1100" dirty="0">
                <a:latin typeface="HelveticaNeue-Light"/>
              </a:rPr>
              <a:t>franchisees, and Petroleum retailers, at corporately-owned stores across all retail banners, of services provided as part of the Home </a:t>
            </a:r>
            <a:r>
              <a:rPr lang="en-US" sz="1100" dirty="0" smtClean="0">
                <a:latin typeface="HelveticaNeue-Light"/>
              </a:rPr>
              <a:t>Services offering</a:t>
            </a:r>
            <a:r>
              <a:rPr lang="en-US" sz="1100" dirty="0">
                <a:latin typeface="HelveticaNeue-Light"/>
              </a:rPr>
              <a:t>, and of goods sold through the Company’s online sales channels, and in aggregate does not form part of the Company’s consolidated </a:t>
            </a:r>
            <a:r>
              <a:rPr lang="en-US" sz="1100" dirty="0" smtClean="0">
                <a:latin typeface="HelveticaNeue-Light"/>
              </a:rPr>
              <a:t>financial statements</a:t>
            </a:r>
            <a:r>
              <a:rPr lang="en-US" sz="1100" dirty="0">
                <a:latin typeface="HelveticaNeue-Light"/>
              </a:rPr>
              <a:t>. An aspiration with respect to retail sales has been included as one of the Company’s financial aspirations. Sales definitions for the </a:t>
            </a:r>
            <a:r>
              <a:rPr lang="en-US" sz="1100" dirty="0" smtClean="0">
                <a:latin typeface="HelveticaNeue-Light"/>
              </a:rPr>
              <a:t>Retail banners </a:t>
            </a:r>
            <a:r>
              <a:rPr lang="en-US" sz="1100" dirty="0">
                <a:latin typeface="HelveticaNeue-Light"/>
              </a:rPr>
              <a:t>can be found in the footnotes to the table contained within section 7.2.1 of this MD&amp;A.</a:t>
            </a:r>
          </a:p>
          <a:p>
            <a:pPr>
              <a:spcBef>
                <a:spcPts val="200"/>
              </a:spcBef>
            </a:pPr>
            <a:r>
              <a:rPr lang="en-US" sz="1100" dirty="0">
                <a:latin typeface="HelveticaNeue-Light"/>
              </a:rPr>
              <a:t>Management believes that retail sales and related year-over-year comparisons provide meaningful information to investors and are expected and valued </a:t>
            </a:r>
            <a:r>
              <a:rPr lang="en-US" sz="1100" dirty="0" smtClean="0">
                <a:latin typeface="HelveticaNeue-Light"/>
              </a:rPr>
              <a:t>by them </a:t>
            </a:r>
            <a:r>
              <a:rPr lang="en-US" sz="1100" dirty="0">
                <a:latin typeface="HelveticaNeue-Light"/>
              </a:rPr>
              <a:t>to help assess the size and financial health of the Company’s retail network of stores. These measures also serve as an indicator of the strength of </a:t>
            </a:r>
            <a:r>
              <a:rPr lang="en-US" sz="1100" dirty="0" smtClean="0">
                <a:latin typeface="HelveticaNeue-Light"/>
              </a:rPr>
              <a:t>the Company’s </a:t>
            </a:r>
            <a:r>
              <a:rPr lang="en-US" sz="1100" dirty="0">
                <a:latin typeface="HelveticaNeue-Light"/>
              </a:rPr>
              <a:t>brand, which ultimately impacts its consolidated financial performance.</a:t>
            </a:r>
          </a:p>
          <a:p>
            <a:pPr>
              <a:spcBef>
                <a:spcPts val="200"/>
              </a:spcBef>
            </a:pPr>
            <a:r>
              <a:rPr lang="en-US" sz="1100" dirty="0">
                <a:latin typeface="HelveticaNeue-Light"/>
              </a:rPr>
              <a:t>Revenue, as reported in the Company’s consolidated financial statements, comprises primarily the sale of goods to Dealers and to franchisees of </a:t>
            </a:r>
            <a:r>
              <a:rPr lang="en-US" sz="1100" dirty="0" smtClean="0">
                <a:latin typeface="HelveticaNeue-Light"/>
              </a:rPr>
              <a:t>Mark’s and </a:t>
            </a:r>
            <a:r>
              <a:rPr lang="en-US" sz="1100" dirty="0">
                <a:latin typeface="HelveticaNeue-Light"/>
              </a:rPr>
              <a:t>FGL Sports, the sale of gasoline through Petroleum retailers, the sale of goods to retail customers by stores that are corporately-owned under </a:t>
            </a:r>
            <a:r>
              <a:rPr lang="en-US" sz="1100" dirty="0" smtClean="0">
                <a:latin typeface="HelveticaNeue-Light"/>
              </a:rPr>
              <a:t>the Mark’s</a:t>
            </a:r>
            <a:r>
              <a:rPr lang="en-US" sz="1100" dirty="0">
                <a:latin typeface="HelveticaNeue-Light"/>
              </a:rPr>
              <a:t>, </a:t>
            </a:r>
            <a:r>
              <a:rPr lang="en-US" sz="1100" dirty="0" err="1">
                <a:latin typeface="HelveticaNeue-Light"/>
              </a:rPr>
              <a:t>PartSource</a:t>
            </a:r>
            <a:r>
              <a:rPr lang="en-US" sz="1100" dirty="0">
                <a:latin typeface="HelveticaNeue-Light"/>
              </a:rPr>
              <a:t>, and FGL Sports banners, the sale of services through the Home Services business, the sale of goods to customers through INA, </a:t>
            </a:r>
            <a:r>
              <a:rPr lang="en-US" sz="1100" dirty="0" smtClean="0">
                <a:latin typeface="HelveticaNeue-Light"/>
              </a:rPr>
              <a:t>a business-to-business </a:t>
            </a:r>
            <a:r>
              <a:rPr lang="en-US" sz="1100" dirty="0">
                <a:latin typeface="HelveticaNeue-Light"/>
              </a:rPr>
              <a:t>operation of FGL Sports, and through the Company’s online sales channels, as well as revenue generated from interest, </a:t>
            </a:r>
            <a:r>
              <a:rPr lang="en-US" sz="1100" dirty="0" smtClean="0">
                <a:latin typeface="HelveticaNeue-Light"/>
              </a:rPr>
              <a:t>service charges</a:t>
            </a:r>
            <a:r>
              <a:rPr lang="en-US" sz="1100" dirty="0">
                <a:latin typeface="HelveticaNeue-Light"/>
              </a:rPr>
              <a:t>, interchange and other fees and from insurance products sold to credit card holders in the Financial Services segment, and rent paid by </a:t>
            </a:r>
            <a:r>
              <a:rPr lang="en-US" sz="1100" dirty="0" smtClean="0">
                <a:latin typeface="HelveticaNeue-Light"/>
              </a:rPr>
              <a:t>third-party tenants </a:t>
            </a:r>
            <a:r>
              <a:rPr lang="en-US" sz="1100" dirty="0">
                <a:latin typeface="HelveticaNeue-Light"/>
              </a:rPr>
              <a:t>in the CT REIT segment.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534026" y="5334000"/>
            <a:ext cx="3609974" cy="31987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78974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Canadian Tire MD&amp;A-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2016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2875" y="6858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b="1" dirty="0">
                <a:latin typeface="Arial" pitchFamily="34" charset="0"/>
                <a:cs typeface="Arial" pitchFamily="34" charset="0"/>
              </a:rPr>
              <a:t>Same-store sales</a:t>
            </a:r>
          </a:p>
          <a:p>
            <a:pPr>
              <a:spcBef>
                <a:spcPts val="600"/>
              </a:spcBef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Same-store sales is a metric used by Management and is also commonly used in the retail industry to identify sales growth generated by a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Company’s existing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store network and removes the effect of opening and closing stores in the period. For Canadian Tire stores, the calculation excludes stores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that have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been retrofitted, replaced, or expanded where the percentage change in square footage exceeds 25 percent of the original store size, and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includes sales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from all stores that have been open for a minimum of one year and one week as well as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eCommerce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sales. For Mark’s and FGL Sports,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same-store sales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include sales from all stores that have been open since at least the beginning of the comparative month in the prior year and include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eCommerce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sales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. In Q2 2015, to better reflect how the Company manages operations, the same-store sales definition at Mark’s and FGL Sports was refined to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reflect stores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opening at the beginning of the comparative month versus the beginning of the comparative quarter. Prior period same-store sales growth was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not restated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as the impact was not material. The Company also reviews consolidated same-store sales which include same-store sales at Canadian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Tire (including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PartSource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), FGL Sports, and Mark’s but excludes same-store sales at Petroleum. Additional information on same-store sales and retail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sales growth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definitions for Canadian Tire, Mark’s, and FGL Sports can be found in section 7.2.1 of this MD&amp;A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29225" y="5334000"/>
            <a:ext cx="3762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930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Canadian Tire MD&amp;A-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2016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2875" y="685800"/>
            <a:ext cx="8839200" cy="363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sz="1150" b="1" dirty="0" smtClean="0">
                <a:latin typeface="Arial" pitchFamily="34" charset="0"/>
                <a:cs typeface="Arial" pitchFamily="34" charset="0"/>
              </a:rPr>
              <a:t>Sales </a:t>
            </a:r>
            <a:r>
              <a:rPr lang="en-US" sz="1150" b="1" dirty="0">
                <a:latin typeface="Arial" pitchFamily="34" charset="0"/>
                <a:cs typeface="Arial" pitchFamily="34" charset="0"/>
              </a:rPr>
              <a:t>per square foot</a:t>
            </a:r>
          </a:p>
          <a:p>
            <a:pPr>
              <a:spcBef>
                <a:spcPts val="200"/>
              </a:spcBef>
            </a:pPr>
            <a:r>
              <a:rPr lang="en-US" sz="1150" dirty="0">
                <a:latin typeface="Arial" pitchFamily="34" charset="0"/>
                <a:cs typeface="Arial" pitchFamily="34" charset="0"/>
              </a:rPr>
              <a:t>Management and investors use comparisons of sales per square foot metrics over several periods to help identify whether existing assets are being </a:t>
            </a:r>
            <a:r>
              <a:rPr lang="en-US" sz="1150" dirty="0" smtClean="0">
                <a:latin typeface="Arial" pitchFamily="34" charset="0"/>
                <a:cs typeface="Arial" pitchFamily="34" charset="0"/>
              </a:rPr>
              <a:t>made more </a:t>
            </a:r>
            <a:r>
              <a:rPr lang="en-US" sz="1150" dirty="0">
                <a:latin typeface="Arial" pitchFamily="34" charset="0"/>
                <a:cs typeface="Arial" pitchFamily="34" charset="0"/>
              </a:rPr>
              <a:t>productive by the Company’s introduction of new store layouts and merchandising strategies. Sales per square foot definitions for Canadian </a:t>
            </a:r>
            <a:r>
              <a:rPr lang="en-US" sz="1150" dirty="0" smtClean="0">
                <a:latin typeface="Arial" pitchFamily="34" charset="0"/>
                <a:cs typeface="Arial" pitchFamily="34" charset="0"/>
              </a:rPr>
              <a:t>Tire, Mark’s</a:t>
            </a:r>
            <a:r>
              <a:rPr lang="en-US" sz="1150" dirty="0">
                <a:latin typeface="Arial" pitchFamily="34" charset="0"/>
                <a:cs typeface="Arial" pitchFamily="34" charset="0"/>
              </a:rPr>
              <a:t>, and FGL Sports can be found in section 7.2.1 of this MD&amp;A and in the glossary contained in the Company’s 2016 Report to Shareholders</a:t>
            </a:r>
            <a:r>
              <a:rPr lang="en-US" sz="115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200"/>
              </a:spcBef>
            </a:pPr>
            <a:endParaRPr lang="en-US" sz="115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150" b="1" dirty="0">
                <a:latin typeface="Arial" pitchFamily="34" charset="0"/>
                <a:cs typeface="Arial" pitchFamily="34" charset="0"/>
              </a:rPr>
              <a:t>Retail return on invested capital</a:t>
            </a:r>
          </a:p>
          <a:p>
            <a:pPr>
              <a:spcBef>
                <a:spcPts val="200"/>
              </a:spcBef>
            </a:pPr>
            <a:r>
              <a:rPr lang="en-US" sz="1150" dirty="0">
                <a:latin typeface="Arial" pitchFamily="34" charset="0"/>
                <a:cs typeface="Arial" pitchFamily="34" charset="0"/>
              </a:rPr>
              <a:t>The Company believes that Retail ROIC is useful in assessing the return on capital invested in its retail assets. Retail ROIC is calculated as the </a:t>
            </a:r>
            <a:r>
              <a:rPr lang="en-US" sz="1150" dirty="0" smtClean="0">
                <a:latin typeface="Arial" pitchFamily="34" charset="0"/>
                <a:cs typeface="Arial" pitchFamily="34" charset="0"/>
              </a:rPr>
              <a:t>rolling 12-months </a:t>
            </a:r>
            <a:r>
              <a:rPr lang="en-US" sz="1150" dirty="0">
                <a:latin typeface="Arial" pitchFamily="34" charset="0"/>
                <a:cs typeface="Arial" pitchFamily="34" charset="0"/>
              </a:rPr>
              <a:t>retail earnings divided by average invested retail capital. Retail earnings are defined as Retail segment after-tax earnings excluding </a:t>
            </a:r>
            <a:r>
              <a:rPr lang="en-US" sz="1150" dirty="0" smtClean="0">
                <a:latin typeface="Arial" pitchFamily="34" charset="0"/>
                <a:cs typeface="Arial" pitchFamily="34" charset="0"/>
              </a:rPr>
              <a:t>interest expense</a:t>
            </a:r>
            <a:r>
              <a:rPr lang="en-US" sz="1150" dirty="0">
                <a:latin typeface="Arial" pitchFamily="34" charset="0"/>
                <a:cs typeface="Arial" pitchFamily="34" charset="0"/>
              </a:rPr>
              <a:t>, inter-segment earnings, minimum lease payments and non-controlling interests. Average invested capital is defined as Retail segment total </a:t>
            </a:r>
            <a:r>
              <a:rPr lang="en-US" sz="1150" dirty="0" smtClean="0">
                <a:latin typeface="Arial" pitchFamily="34" charset="0"/>
                <a:cs typeface="Arial" pitchFamily="34" charset="0"/>
              </a:rPr>
              <a:t>assets, including </a:t>
            </a:r>
            <a:r>
              <a:rPr lang="en-US" sz="1150" dirty="0">
                <a:latin typeface="Arial" pitchFamily="34" charset="0"/>
                <a:cs typeface="Arial" pitchFamily="34" charset="0"/>
              </a:rPr>
              <a:t>operating leases capitalized at a factor of eight, less Retail segment current liabilities and inter-segment balances for the current and prior year. </a:t>
            </a:r>
            <a:r>
              <a:rPr lang="en-US" sz="1150" dirty="0" smtClean="0">
                <a:latin typeface="Arial" pitchFamily="34" charset="0"/>
                <a:cs typeface="Arial" pitchFamily="34" charset="0"/>
              </a:rPr>
              <a:t>A three-year </a:t>
            </a:r>
            <a:r>
              <a:rPr lang="en-US" sz="1150" dirty="0">
                <a:latin typeface="Arial" pitchFamily="34" charset="0"/>
                <a:cs typeface="Arial" pitchFamily="34" charset="0"/>
              </a:rPr>
              <a:t>Retail ROIC aspiration has been included as one of the Company’s financial aspirations</a:t>
            </a:r>
            <a:r>
              <a:rPr lang="en-US" sz="115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200"/>
              </a:spcBef>
            </a:pPr>
            <a:endParaRPr lang="en-US" sz="115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150" b="1" dirty="0"/>
              <a:t>Return on receivables</a:t>
            </a:r>
          </a:p>
          <a:p>
            <a:pPr>
              <a:spcBef>
                <a:spcPts val="200"/>
              </a:spcBef>
            </a:pPr>
            <a:r>
              <a:rPr lang="en-US" sz="1150" dirty="0"/>
              <a:t>ROR is used by Management to assess the profitability of the Financial Services’ total portfolio of receivables. ROR is calculated by dividing income </a:t>
            </a:r>
            <a:r>
              <a:rPr lang="en-US" sz="1150" dirty="0" smtClean="0"/>
              <a:t>before income </a:t>
            </a:r>
            <a:r>
              <a:rPr lang="en-US" sz="1150" dirty="0"/>
              <a:t>tax and gains/losses on disposal of property and equipment by the average total-managed portfolio over a 12-month period. A ROR aspiration </a:t>
            </a:r>
            <a:r>
              <a:rPr lang="en-US" sz="1150" dirty="0" smtClean="0"/>
              <a:t>has been </a:t>
            </a:r>
            <a:r>
              <a:rPr lang="en-US" sz="1150" dirty="0"/>
              <a:t>included as one of the Company’s financial aspirations, to be achieved on an annual basis over the three-year period from 2015 to 2017.</a:t>
            </a:r>
            <a:endParaRPr lang="en-US" sz="11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rot="16200000">
            <a:off x="7105648" y="3058268"/>
            <a:ext cx="3762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32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548640"/>
          </a:xfrm>
        </p:spPr>
        <p:txBody>
          <a:bodyPr/>
          <a:lstStyle/>
          <a:p>
            <a:r>
              <a:rPr lang="en-US" dirty="0" smtClean="0"/>
              <a:t>Discussion Scope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66800"/>
            <a:ext cx="8763000" cy="4267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Scope </a:t>
            </a:r>
          </a:p>
          <a:p>
            <a:r>
              <a:rPr lang="en-CA" sz="1400" dirty="0"/>
              <a:t>Enterprise Risk Management Disclosures in AIF / MD&amp;A (and U.S. equivalents)</a:t>
            </a:r>
            <a:endParaRPr lang="en-US" sz="1400" dirty="0"/>
          </a:p>
          <a:p>
            <a:r>
              <a:rPr lang="en-CA" sz="1400" dirty="0"/>
              <a:t>Non-GAAP based performance measures and metrics in MD&amp;A and Earnings </a:t>
            </a:r>
            <a:r>
              <a:rPr lang="en-CA" sz="1400" dirty="0" smtClean="0"/>
              <a:t>Releases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CA" b="1" u="sng" dirty="0"/>
              <a:t>Outside Scope;</a:t>
            </a:r>
            <a:endParaRPr lang="en-US" b="1" dirty="0"/>
          </a:p>
          <a:p>
            <a:r>
              <a:rPr lang="en-CA" dirty="0"/>
              <a:t>IFRS/GAAP based measures in financial statements or notes thereto</a:t>
            </a:r>
            <a:endParaRPr lang="en-US" dirty="0"/>
          </a:p>
          <a:p>
            <a:r>
              <a:rPr lang="en-CA" dirty="0"/>
              <a:t>Integrated Reporting &lt;IR&gt;</a:t>
            </a:r>
            <a:endParaRPr lang="en-US" dirty="0"/>
          </a:p>
          <a:p>
            <a:r>
              <a:rPr lang="en-CA" dirty="0"/>
              <a:t>Environmental/Social/Governance Reporting (ESG)</a:t>
            </a:r>
            <a:endParaRPr lang="en-US" dirty="0"/>
          </a:p>
          <a:p>
            <a:r>
              <a:rPr lang="en-CA" dirty="0"/>
              <a:t>Global Reporting Initiative (GRI)</a:t>
            </a:r>
            <a:endParaRPr lang="en-US" dirty="0"/>
          </a:p>
          <a:p>
            <a:r>
              <a:rPr lang="en-CA" dirty="0"/>
              <a:t>Carbon Disclosure Project</a:t>
            </a:r>
            <a:endParaRPr lang="en-US" dirty="0"/>
          </a:p>
          <a:p>
            <a:pPr lvl="1">
              <a:spcBef>
                <a:spcPts val="600"/>
              </a:spcBef>
            </a:pPr>
            <a:endParaRPr lang="en-US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25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Canadian Tire MD&amp;A-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2016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762000"/>
            <a:ext cx="6477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0" y="761999"/>
            <a:ext cx="6750489" cy="419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181599" y="5305425"/>
            <a:ext cx="3762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927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rot="16200000">
            <a:off x="7110414" y="3605213"/>
            <a:ext cx="3762375" cy="30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Canadian Tire MD&amp;A-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2016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762000"/>
            <a:ext cx="6477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/>
          <a:stretch/>
        </p:blipFill>
        <p:spPr bwMode="auto">
          <a:xfrm>
            <a:off x="228600" y="733425"/>
            <a:ext cx="759417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730129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789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Canadian Tire MD&amp;A-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2016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762000"/>
            <a:ext cx="6477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869722"/>
            <a:ext cx="742211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181600" y="5376862"/>
            <a:ext cx="3762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831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Canadian Tire MD&amp;A-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2016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762000"/>
            <a:ext cx="6477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2000"/>
            <a:ext cx="7905750" cy="22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48000"/>
            <a:ext cx="7905750" cy="23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181599" y="5438938"/>
            <a:ext cx="3762375" cy="22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661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4864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Canadian Tire MD&amp;A-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2016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762000"/>
            <a:ext cx="6477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60197"/>
            <a:ext cx="6960066" cy="333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181600" y="5257800"/>
            <a:ext cx="3762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6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0"/>
            <a:ext cx="8686800" cy="548640"/>
          </a:xfrm>
        </p:spPr>
        <p:txBody>
          <a:bodyPr/>
          <a:lstStyle/>
          <a:p>
            <a:r>
              <a:rPr lang="en-CA" sz="2000" dirty="0"/>
              <a:t>Trends Contributing to a Riskier Business Environment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6" y="1219200"/>
            <a:ext cx="8748848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dirty="0"/>
              <a:t>International Economic Contagion (interconnected supply chains and economies).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Increased Incidence of Cyber Sabotage.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Increased Incidence &amp; Severity of Natural Disasters (some related to Climate Change).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M&amp;A Integration Risk.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CA" dirty="0"/>
              <a:t>More Complex Regulatory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2971800" cy="1664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2" y="3914775"/>
            <a:ext cx="2579097" cy="14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6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/>
          <a:lstStyle/>
          <a:p>
            <a:r>
              <a:rPr lang="en-CA" sz="1800" dirty="0"/>
              <a:t>Findings of 2016 CPA Canada / CFERF Study on Enterprise Risk Management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33599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CA" dirty="0"/>
              <a:t>20% of Canadian survey participants indicated no documented risk management program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CA" dirty="0"/>
              <a:t>While a high degree of confidence in Board and Senior Management in understanding risks, far less so in front line employees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CA" dirty="0"/>
              <a:t>61% of Canadian companies surveyed do not have a Chief Risk Officer or equivalent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CA" dirty="0"/>
              <a:t>On other hand – 93% of organizations addressed risks (formally or informally) in new ventures (acquisitions, geographic expansions, new lines of business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3886200"/>
            <a:ext cx="299719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8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/>
          <a:lstStyle/>
          <a:p>
            <a:r>
              <a:rPr lang="en-CA" sz="1700" dirty="0"/>
              <a:t>What are Investors Looking for in Disclosures on Enterprise Risk Management?</a:t>
            </a:r>
            <a:endParaRPr lang="en-US" sz="1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495800"/>
          </a:xfrm>
        </p:spPr>
        <p:txBody>
          <a:bodyPr>
            <a:normAutofit/>
          </a:bodyPr>
          <a:lstStyle/>
          <a:p>
            <a:pPr marL="342900" indent="-284163">
              <a:spcBef>
                <a:spcPts val="2400"/>
              </a:spcBef>
              <a:buFont typeface="+mj-lt"/>
              <a:buAutoNum type="arabicPeriod"/>
            </a:pPr>
            <a:r>
              <a:rPr lang="en-CA" sz="1400" dirty="0"/>
              <a:t>Clear description of the Principle Risks </a:t>
            </a:r>
            <a:r>
              <a:rPr lang="en-CA" sz="1400" u="sng" dirty="0"/>
              <a:t>specific </a:t>
            </a:r>
            <a:r>
              <a:rPr lang="en-CA" sz="1400" dirty="0"/>
              <a:t>to the company’s business/industry</a:t>
            </a:r>
            <a:r>
              <a:rPr lang="en-CA" sz="1400" dirty="0" smtClean="0"/>
              <a:t>.</a:t>
            </a:r>
          </a:p>
          <a:p>
            <a:pPr marL="342900" indent="-284163">
              <a:spcBef>
                <a:spcPts val="2400"/>
              </a:spcBef>
              <a:buFont typeface="+mj-lt"/>
              <a:buAutoNum type="arabicPeriod"/>
            </a:pPr>
            <a:endParaRPr lang="en-US" sz="1400" dirty="0"/>
          </a:p>
          <a:p>
            <a:pPr marL="342900" indent="-284163">
              <a:spcBef>
                <a:spcPts val="2400"/>
              </a:spcBef>
              <a:buFont typeface="+mj-lt"/>
              <a:buAutoNum type="arabicPeriod"/>
            </a:pPr>
            <a:r>
              <a:rPr lang="en-CA" sz="1400" dirty="0"/>
              <a:t>The Board’s Risk Tolerance level (quantitative &amp; qualitative</a:t>
            </a:r>
            <a:r>
              <a:rPr lang="en-CA" sz="1400" dirty="0" smtClean="0"/>
              <a:t>).</a:t>
            </a:r>
          </a:p>
          <a:p>
            <a:pPr marL="342900" indent="-284163">
              <a:spcBef>
                <a:spcPts val="2400"/>
              </a:spcBef>
              <a:buFont typeface="+mj-lt"/>
              <a:buAutoNum type="arabicPeriod"/>
            </a:pPr>
            <a:endParaRPr lang="en-US" sz="1400" dirty="0"/>
          </a:p>
          <a:p>
            <a:pPr marL="342900" indent="-284163">
              <a:spcBef>
                <a:spcPts val="2400"/>
              </a:spcBef>
              <a:buFont typeface="+mj-lt"/>
              <a:buAutoNum type="arabicPeriod"/>
            </a:pPr>
            <a:r>
              <a:rPr lang="en-CA" sz="1400" dirty="0"/>
              <a:t>Brief description of the company’s Enterprise Risk Management program structure, accountabilities and disciplines, as well as which Risk Framework the company has adopted</a:t>
            </a:r>
            <a:r>
              <a:rPr lang="en-CA" sz="1400" dirty="0" smtClean="0"/>
              <a:t>.</a:t>
            </a:r>
          </a:p>
          <a:p>
            <a:pPr marL="342900" indent="-284163">
              <a:spcBef>
                <a:spcPts val="2400"/>
              </a:spcBef>
              <a:buFont typeface="+mj-lt"/>
              <a:buAutoNum type="arabicPeriod"/>
            </a:pPr>
            <a:endParaRPr lang="en-US" sz="1400" dirty="0"/>
          </a:p>
          <a:p>
            <a:pPr marL="342900" indent="-284163">
              <a:spcBef>
                <a:spcPts val="2400"/>
              </a:spcBef>
              <a:buFont typeface="+mj-lt"/>
              <a:buAutoNum type="arabicPeriod"/>
            </a:pPr>
            <a:r>
              <a:rPr lang="en-CA" sz="1400" dirty="0"/>
              <a:t>Confirmation that all key risk types are within scope of the ERM program (Strategic, Operational, Financial, External).</a:t>
            </a:r>
            <a:endParaRPr lang="en-US" sz="1400" dirty="0"/>
          </a:p>
          <a:p>
            <a:pPr marL="58738" indent="0">
              <a:spcBef>
                <a:spcPts val="24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9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/>
          <a:lstStyle/>
          <a:p>
            <a:r>
              <a:rPr lang="en-CA" sz="1700" dirty="0"/>
              <a:t>What are Investors Looking for in Disclosures on Enterprise Risk Management?</a:t>
            </a:r>
            <a:endParaRPr lang="en-US" sz="1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495800"/>
          </a:xfrm>
        </p:spPr>
        <p:txBody>
          <a:bodyPr>
            <a:normAutofit/>
          </a:bodyPr>
          <a:lstStyle/>
          <a:p>
            <a:pPr marL="401637" indent="-342900">
              <a:spcBef>
                <a:spcPts val="2400"/>
              </a:spcBef>
              <a:buFont typeface="+mj-lt"/>
              <a:buAutoNum type="arabicPeriod" startAt="5"/>
            </a:pPr>
            <a:r>
              <a:rPr lang="en-CA" sz="1400" dirty="0" smtClean="0"/>
              <a:t>Company’s </a:t>
            </a:r>
            <a:r>
              <a:rPr lang="en-CA" sz="1400" dirty="0"/>
              <a:t>strategy for dealing with the principle risks (combination of avoidance, prevention, mitigation, insurance/hedging and acceptance) to help ensure net residual risk is within tolerance level</a:t>
            </a:r>
            <a:r>
              <a:rPr lang="en-CA" sz="1400" dirty="0" smtClean="0"/>
              <a:t>.</a:t>
            </a:r>
          </a:p>
          <a:p>
            <a:pPr marL="401637" indent="-342900">
              <a:spcBef>
                <a:spcPts val="2400"/>
              </a:spcBef>
              <a:buFont typeface="+mj-lt"/>
              <a:buAutoNum type="arabicPeriod" startAt="5"/>
            </a:pPr>
            <a:endParaRPr lang="en-US" sz="1400" dirty="0"/>
          </a:p>
          <a:p>
            <a:pPr marL="401637" indent="-342900">
              <a:spcBef>
                <a:spcPts val="2400"/>
              </a:spcBef>
              <a:buFont typeface="+mj-lt"/>
              <a:buAutoNum type="arabicPeriod" startAt="5"/>
            </a:pPr>
            <a:r>
              <a:rPr lang="en-CA" sz="1400" dirty="0"/>
              <a:t>Indication of how less </a:t>
            </a:r>
            <a:r>
              <a:rPr lang="en-CA" sz="1400" dirty="0" smtClean="0"/>
              <a:t>tangible </a:t>
            </a:r>
            <a:r>
              <a:rPr lang="en-CA" sz="1400" dirty="0"/>
              <a:t>risks (</a:t>
            </a:r>
            <a:r>
              <a:rPr lang="en-CA" sz="1400" dirty="0" err="1"/>
              <a:t>eg</a:t>
            </a:r>
            <a:r>
              <a:rPr lang="en-CA" sz="1400" dirty="0"/>
              <a:t>. Reputational) are addressed</a:t>
            </a:r>
            <a:r>
              <a:rPr lang="en-CA" sz="1400" dirty="0" smtClean="0"/>
              <a:t>.</a:t>
            </a:r>
          </a:p>
          <a:p>
            <a:pPr marL="401637" indent="-342900">
              <a:spcBef>
                <a:spcPts val="2400"/>
              </a:spcBef>
              <a:buFont typeface="+mj-lt"/>
              <a:buAutoNum type="arabicPeriod" startAt="5"/>
            </a:pPr>
            <a:endParaRPr lang="en-CA" sz="1400" dirty="0" smtClean="0"/>
          </a:p>
          <a:p>
            <a:pPr marL="401637" indent="-342900">
              <a:spcBef>
                <a:spcPts val="2400"/>
              </a:spcBef>
              <a:buFont typeface="+mj-lt"/>
              <a:buAutoNum type="arabicPeriod" startAt="5"/>
            </a:pPr>
            <a:r>
              <a:rPr lang="en-CA" sz="1400" dirty="0"/>
              <a:t>Whether and how risk management effectiveness is explicitly incorporated into management compensation incentive programs and performance assessment</a:t>
            </a:r>
            <a:r>
              <a:rPr lang="en-CA" sz="1400" dirty="0" smtClean="0"/>
              <a:t>.</a:t>
            </a:r>
          </a:p>
          <a:p>
            <a:pPr marL="401637" indent="-342900">
              <a:spcBef>
                <a:spcPts val="2400"/>
              </a:spcBef>
              <a:buFont typeface="+mj-lt"/>
              <a:buAutoNum type="arabicPeriod" startAt="5"/>
            </a:pPr>
            <a:endParaRPr lang="en-US" sz="1400" dirty="0"/>
          </a:p>
          <a:p>
            <a:pPr marL="401637" indent="-342900">
              <a:spcBef>
                <a:spcPts val="2400"/>
              </a:spcBef>
              <a:buFont typeface="+mj-lt"/>
              <a:buAutoNum type="arabicPeriod" startAt="5"/>
            </a:pPr>
            <a:r>
              <a:rPr lang="en-CA" sz="1400" dirty="0"/>
              <a:t>Indication of newly emerging risks (if any) and preliminary indication of how the company will deal with those.</a:t>
            </a:r>
            <a:endParaRPr lang="en-US" sz="1400" dirty="0"/>
          </a:p>
          <a:p>
            <a:pPr marL="398463" indent="-339725">
              <a:spcBef>
                <a:spcPts val="2400"/>
              </a:spcBef>
              <a:buFont typeface="+mj-lt"/>
              <a:buAutoNum type="arabicPeriod" startAt="5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2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/>
          <a:lstStyle/>
          <a:p>
            <a:r>
              <a:rPr lang="en-CA" sz="2000" dirty="0"/>
              <a:t>Location of Risk Disclosures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495800"/>
          </a:xfrm>
        </p:spPr>
        <p:txBody>
          <a:bodyPr>
            <a:normAutofit/>
          </a:bodyPr>
          <a:lstStyle/>
          <a:p>
            <a:pPr marL="347663" indent="-288925">
              <a:spcBef>
                <a:spcPts val="2400"/>
              </a:spcBef>
            </a:pPr>
            <a:r>
              <a:rPr lang="en-CA" dirty="0"/>
              <a:t>Annual Information Form (AIF)</a:t>
            </a:r>
            <a:endParaRPr lang="en-US" dirty="0"/>
          </a:p>
          <a:p>
            <a:pPr marL="347663" indent="-288925">
              <a:spcBef>
                <a:spcPts val="2400"/>
              </a:spcBef>
            </a:pPr>
            <a:r>
              <a:rPr lang="en-CA" dirty="0"/>
              <a:t>Quarterly and Annual Management Discussion &amp; Analysis (MD&amp;A)</a:t>
            </a:r>
            <a:endParaRPr lang="en-US" dirty="0"/>
          </a:p>
          <a:p>
            <a:pPr marL="347663" indent="-288925">
              <a:spcBef>
                <a:spcPts val="2400"/>
              </a:spcBef>
            </a:pPr>
            <a:r>
              <a:rPr lang="en-CA" dirty="0"/>
              <a:t>Quarterly Earnings Releases</a:t>
            </a:r>
            <a:endParaRPr lang="en-US" dirty="0"/>
          </a:p>
          <a:p>
            <a:pPr marL="347663" indent="-288925">
              <a:spcBef>
                <a:spcPts val="2400"/>
              </a:spcBef>
            </a:pPr>
            <a:r>
              <a:rPr lang="en-CA" dirty="0"/>
              <a:t>Comprehensive discussion to be in </a:t>
            </a:r>
            <a:r>
              <a:rPr lang="en-CA" dirty="0" smtClean="0"/>
              <a:t>AIF ( </a:t>
            </a:r>
            <a:r>
              <a:rPr lang="en-CA" dirty="0" smtClean="0"/>
              <a:t>many </a:t>
            </a:r>
            <a:r>
              <a:rPr lang="en-CA" dirty="0" smtClean="0"/>
              <a:t>also include in annual MD&amp;A)</a:t>
            </a:r>
            <a:endParaRPr lang="en-US" dirty="0"/>
          </a:p>
          <a:p>
            <a:pPr marL="347663" indent="-288925">
              <a:spcBef>
                <a:spcPts val="2400"/>
              </a:spcBef>
            </a:pPr>
            <a:r>
              <a:rPr lang="en-CA" dirty="0"/>
              <a:t>Occurrence of major risk event, changes to ERM program or material emerging risk to be highlighted in </a:t>
            </a:r>
            <a:r>
              <a:rPr lang="en-CA" dirty="0" smtClean="0"/>
              <a:t> quarterly MD&amp;A </a:t>
            </a:r>
            <a:r>
              <a:rPr lang="en-CA" dirty="0"/>
              <a:t>(and possibly Earnings Release).</a:t>
            </a:r>
            <a:endParaRPr lang="en-US" dirty="0"/>
          </a:p>
          <a:p>
            <a:pPr marL="347663" indent="-288925">
              <a:spcBef>
                <a:spcPts val="2400"/>
              </a:spcBef>
            </a:pPr>
            <a:r>
              <a:rPr lang="en-CA" dirty="0"/>
              <a:t>Can cross reference ER and MD&amp;A to AIF.</a:t>
            </a:r>
            <a:endParaRPr lang="en-US" dirty="0"/>
          </a:p>
          <a:p>
            <a:pPr marL="398463" indent="-339725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0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/>
          <a:lstStyle/>
          <a:p>
            <a:r>
              <a:rPr lang="en-CA" sz="2000" dirty="0"/>
              <a:t>Non-GAAP (and IFRS) Performance Disclosures – the Why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495800"/>
          </a:xfrm>
        </p:spPr>
        <p:txBody>
          <a:bodyPr>
            <a:normAutofit/>
          </a:bodyPr>
          <a:lstStyle/>
          <a:p>
            <a:pPr marL="398463" indent="-339725">
              <a:spcBef>
                <a:spcPts val="1200"/>
              </a:spcBef>
            </a:pPr>
            <a:r>
              <a:rPr lang="en-CA" dirty="0"/>
              <a:t>GAAP-based measures alone apparently insufficient for users (especially analysts looking to populate models).</a:t>
            </a:r>
            <a:endParaRPr lang="en-US" dirty="0"/>
          </a:p>
          <a:p>
            <a:pPr marL="398463" indent="-339725">
              <a:spcBef>
                <a:spcPts val="1200"/>
              </a:spcBef>
            </a:pPr>
            <a:r>
              <a:rPr lang="en-CA" dirty="0"/>
              <a:t>Allows a more comprehensive view of company performance, liquidity, Balance Sheet strength.</a:t>
            </a:r>
            <a:endParaRPr lang="en-US" dirty="0"/>
          </a:p>
          <a:p>
            <a:pPr marL="398463" indent="-339725">
              <a:spcBef>
                <a:spcPts val="1200"/>
              </a:spcBef>
            </a:pPr>
            <a:r>
              <a:rPr lang="en-CA" dirty="0" smtClean="0"/>
              <a:t>Increasingly complex </a:t>
            </a:r>
            <a:r>
              <a:rPr lang="en-CA" dirty="0"/>
              <a:t>accounting not well understood by users (and arguably some accountants!) – embedded derivatives, bifurcations, </a:t>
            </a:r>
            <a:r>
              <a:rPr lang="en-CA" dirty="0" smtClean="0"/>
              <a:t>what to do with elements </a:t>
            </a:r>
            <a:r>
              <a:rPr lang="en-CA" dirty="0"/>
              <a:t>of comprehensive income etc. </a:t>
            </a:r>
            <a:endParaRPr lang="en-US" dirty="0"/>
          </a:p>
          <a:p>
            <a:pPr marL="398463" indent="-339725">
              <a:spcBef>
                <a:spcPts val="1200"/>
              </a:spcBef>
            </a:pPr>
            <a:r>
              <a:rPr lang="en-CA" dirty="0"/>
              <a:t>Peer pressure (other industry participants disclosing).</a:t>
            </a:r>
            <a:endParaRPr lang="en-US" dirty="0"/>
          </a:p>
          <a:p>
            <a:pPr marL="398463" indent="-339725">
              <a:spcBef>
                <a:spcPts val="1200"/>
              </a:spcBef>
            </a:pPr>
            <a:r>
              <a:rPr lang="en-CA" dirty="0"/>
              <a:t>Complex and evolving business models (</a:t>
            </a:r>
            <a:r>
              <a:rPr lang="en-CA" dirty="0" err="1"/>
              <a:t>eg</a:t>
            </a:r>
            <a:r>
              <a:rPr lang="en-CA" dirty="0"/>
              <a:t>. Social network platform metrics)</a:t>
            </a:r>
            <a:endParaRPr lang="en-US" dirty="0"/>
          </a:p>
          <a:p>
            <a:pPr marL="398463" indent="-339725">
              <a:spcBef>
                <a:spcPts val="1200"/>
              </a:spcBef>
            </a:pPr>
            <a:r>
              <a:rPr lang="en-CA" dirty="0"/>
              <a:t>Partial offset to inherent conservatism in GAAP (</a:t>
            </a:r>
            <a:r>
              <a:rPr lang="en-CA" dirty="0" err="1"/>
              <a:t>eg</a:t>
            </a:r>
            <a:r>
              <a:rPr lang="en-CA" dirty="0"/>
              <a:t>. Differing realization thresholds on income and expense items)</a:t>
            </a:r>
            <a:endParaRPr lang="en-US" dirty="0"/>
          </a:p>
          <a:p>
            <a:pPr marL="398463" indent="-339725">
              <a:spcBef>
                <a:spcPts val="1200"/>
              </a:spcBef>
            </a:pPr>
            <a:r>
              <a:rPr lang="en-CA" dirty="0"/>
              <a:t>Some latitude/ineffectiveness in regulations.</a:t>
            </a:r>
            <a:endParaRPr lang="en-US" dirty="0"/>
          </a:p>
          <a:p>
            <a:pPr marL="398463" indent="-339725"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Marmac Move</Template>
  <TotalTime>226</TotalTime>
  <Words>2127</Words>
  <Application>Microsoft Office PowerPoint</Application>
  <PresentationFormat>On-screen Show (4:3)</PresentationFormat>
  <Paragraphs>207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ＭＳ Ｐゴシック</vt:lpstr>
      <vt:lpstr>Arial</vt:lpstr>
      <vt:lpstr>Calibri</vt:lpstr>
      <vt:lpstr>Cambria</vt:lpstr>
      <vt:lpstr>Franklin Gothic Book</vt:lpstr>
      <vt:lpstr>Franklin Gothic Medium</vt:lpstr>
      <vt:lpstr>HelveticaNeue-Bold</vt:lpstr>
      <vt:lpstr>HelveticaNeue-Light</vt:lpstr>
      <vt:lpstr>Times New Roman</vt:lpstr>
      <vt:lpstr>Tunga</vt:lpstr>
      <vt:lpstr>Wingdings</vt:lpstr>
      <vt:lpstr>Angles</vt:lpstr>
      <vt:lpstr>                  Professional Accounting Futures Annual Conference</vt:lpstr>
      <vt:lpstr>Notice </vt:lpstr>
      <vt:lpstr>Discussion Scope </vt:lpstr>
      <vt:lpstr>Trends Contributing to a Riskier Business Environment</vt:lpstr>
      <vt:lpstr>Findings of 2016 CPA Canada / CFERF Study on Enterprise Risk Management</vt:lpstr>
      <vt:lpstr>What are Investors Looking for in Disclosures on Enterprise Risk Management?</vt:lpstr>
      <vt:lpstr>What are Investors Looking for in Disclosures on Enterprise Risk Management?</vt:lpstr>
      <vt:lpstr>Location of Risk Disclosures</vt:lpstr>
      <vt:lpstr>Non-GAAP (and IFRS) Performance Disclosures – the Why</vt:lpstr>
      <vt:lpstr>Common Non-GAAP Measures</vt:lpstr>
      <vt:lpstr>Quality Attributes of Non-GAAP measures</vt:lpstr>
      <vt:lpstr>CPA Paper “Non-GAAP Measures – a 20 Year Echo” 2016</vt:lpstr>
      <vt:lpstr>Shifting Regulatory Responses to Non-GAAP Performance Measures</vt:lpstr>
      <vt:lpstr>What Management Can Do to Support NGM Reporting</vt:lpstr>
      <vt:lpstr>Ways to Improve Risk Management &amp; Non-GAAP Performance Reporting</vt:lpstr>
      <vt:lpstr>PowerPoint Presentation</vt:lpstr>
      <vt:lpstr>Potash – Risk Management Approach  </vt:lpstr>
      <vt:lpstr>Potash – Risk Profile and Key Risks</vt:lpstr>
      <vt:lpstr>Potash – Change in Risk Ranking from 2015 A/R</vt:lpstr>
      <vt:lpstr>Potash -Change in Risk Ranking from 2015 A/R ( cont’d)</vt:lpstr>
      <vt:lpstr>Potash -Change in Risk Ranking from 2015 A/R ( cont’d)</vt:lpstr>
      <vt:lpstr>Potash -Change in Risk Ranking from 2015 A/R ( cont’d)</vt:lpstr>
      <vt:lpstr>Potash -Change in Risk Ranking from 2015 A/R ( cont’d)</vt:lpstr>
      <vt:lpstr>Potash -Change in Risk Ranking from 2015 A/R ( cont’d)</vt:lpstr>
      <vt:lpstr>PowerPoint Presentation</vt:lpstr>
      <vt:lpstr>Canadian Tire MD&amp;A- 2016</vt:lpstr>
      <vt:lpstr>Canadian Tire MD&amp;A- 2016</vt:lpstr>
      <vt:lpstr>Canadian Tire MD&amp;A- 2016</vt:lpstr>
      <vt:lpstr>Canadian Tire MD&amp;A- 2016</vt:lpstr>
      <vt:lpstr>Canadian Tire MD&amp;A- 2016</vt:lpstr>
      <vt:lpstr>Canadian Tire MD&amp;A- 2016</vt:lpstr>
      <vt:lpstr>Canadian Tire MD&amp;A- 2016</vt:lpstr>
      <vt:lpstr>Canadian Tire MD&amp;A- 2016</vt:lpstr>
      <vt:lpstr>Canadian Tire MD&amp;A- 2016</vt:lpstr>
    </vt:vector>
  </TitlesOfParts>
  <Company>Give and Go Prepared Foods Corp.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Accounting Futures Annual Conference</dc:title>
  <dc:creator>cnapoli</dc:creator>
  <cp:lastModifiedBy>brian fielder</cp:lastModifiedBy>
  <cp:revision>70</cp:revision>
  <dcterms:created xsi:type="dcterms:W3CDTF">2017-09-13T19:31:43Z</dcterms:created>
  <dcterms:modified xsi:type="dcterms:W3CDTF">2017-09-14T15:32:50Z</dcterms:modified>
</cp:coreProperties>
</file>