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301" r:id="rId2"/>
    <p:sldId id="302" r:id="rId3"/>
    <p:sldId id="305" r:id="rId4"/>
    <p:sldId id="293" r:id="rId5"/>
  </p:sldIdLst>
  <p:sldSz cx="9144000" cy="6858000" type="screen4x3"/>
  <p:notesSz cx="7010400" cy="92964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Georgia" pitchFamily="18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004C"/>
    <a:srgbClr val="B8B91B"/>
    <a:srgbClr val="3BBEA4"/>
    <a:srgbClr val="D4E963"/>
    <a:srgbClr val="C8D1DC"/>
    <a:srgbClr val="FFFFFF"/>
    <a:srgbClr val="89959F"/>
    <a:srgbClr val="A0ACC0"/>
    <a:srgbClr val="607392"/>
    <a:srgbClr val="003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378" y="-96"/>
      </p:cViewPr>
      <p:guideLst>
        <p:guide orient="horz" pos="3925"/>
        <p:guide orient="horz" pos="715"/>
        <p:guide orient="horz" pos="1197"/>
        <p:guide orient="horz" pos="4190"/>
        <p:guide pos="5496"/>
        <p:guide pos="2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09EA6E-6DDA-48CC-9ABE-09439E9F3133}" type="datetimeFigureOut">
              <a:rPr lang="en-CA" smtClean="0"/>
              <a:t>14/01/2013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A9047E-81FB-42A9-B99D-CD720BE77F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15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3069" y="4399955"/>
            <a:ext cx="8424000" cy="1828802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363069" y="587823"/>
            <a:ext cx="8424000" cy="378310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2A5C"/>
              </a:gs>
              <a:gs pos="55000">
                <a:srgbClr val="003069"/>
              </a:gs>
              <a:gs pos="39000">
                <a:srgbClr val="002E64"/>
              </a:gs>
              <a:gs pos="73000">
                <a:srgbClr val="002A5C"/>
              </a:gs>
              <a:gs pos="100000">
                <a:srgbClr val="001E4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483" y="1665379"/>
            <a:ext cx="5284694" cy="1186033"/>
          </a:xfrm>
        </p:spPr>
        <p:txBody>
          <a:bodyPr lIns="0" tIns="0" rIns="0" bIns="0" anchor="t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2483" y="3304539"/>
            <a:ext cx="5311179" cy="434377"/>
          </a:xfrm>
          <a:noFill/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your subtitle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7575013" y="0"/>
            <a:ext cx="1212056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6000"/>
                </a:schemeClr>
              </a:gs>
              <a:gs pos="27000">
                <a:schemeClr val="bg1">
                  <a:lumMod val="86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CA" sz="1200" b="1" i="1" dirty="0" smtClean="0">
                <a:solidFill>
                  <a:srgbClr val="008BB0"/>
                </a:solidFill>
                <a:latin typeface="+mn-lt"/>
                <a:cs typeface="Arial" pitchFamily="34" charset="0"/>
              </a:rPr>
              <a:t>Confidential</a:t>
            </a:r>
            <a:endParaRPr lang="en-CA" sz="1200" b="1" i="1" dirty="0">
              <a:solidFill>
                <a:srgbClr val="008BB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Date Placeholder 16"/>
          <p:cNvSpPr>
            <a:spLocks noGrp="1"/>
          </p:cNvSpPr>
          <p:nvPr>
            <p:ph type="dt" sz="half" idx="11"/>
          </p:nvPr>
        </p:nvSpPr>
        <p:spPr>
          <a:xfrm>
            <a:off x="268940" y="6287114"/>
            <a:ext cx="2457450" cy="365125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D2977F92-557A-49C0-9E00-7931E5716199}" type="datetime4">
              <a:rPr lang="en-US" smtClean="0"/>
              <a:t>January 14, 2013</a:t>
            </a:fld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743201" y="1755578"/>
            <a:ext cx="0" cy="135455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" y="1989296"/>
            <a:ext cx="1968895" cy="86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6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3069" y="4399955"/>
            <a:ext cx="8424000" cy="1828802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482" y="1126863"/>
            <a:ext cx="5400000" cy="1186033"/>
          </a:xfrm>
        </p:spPr>
        <p:txBody>
          <a:bodyPr lIns="0" tIns="0" rIns="0" bIns="0" anchor="t">
            <a:normAutofit/>
          </a:bodyPr>
          <a:lstStyle>
            <a:lvl1pPr algn="l">
              <a:defRPr sz="3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2482" y="2766023"/>
            <a:ext cx="5400000" cy="434377"/>
          </a:xfrm>
          <a:noFill/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 b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your subtitle</a:t>
            </a:r>
            <a:br>
              <a:rPr lang="en-US" dirty="0" smtClean="0"/>
            </a:br>
            <a:endParaRPr lang="en-CA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743201" y="1196789"/>
            <a:ext cx="0" cy="13545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 userDrawn="1"/>
        </p:nvSpPr>
        <p:spPr>
          <a:xfrm>
            <a:off x="7575013" y="0"/>
            <a:ext cx="1212056" cy="304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6000"/>
                </a:schemeClr>
              </a:gs>
              <a:gs pos="27000">
                <a:schemeClr val="bg1">
                  <a:lumMod val="86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CA" sz="1200" b="1" i="1" dirty="0" smtClean="0">
                <a:solidFill>
                  <a:srgbClr val="008BB0"/>
                </a:solidFill>
                <a:latin typeface="+mn-lt"/>
                <a:cs typeface="Arial" pitchFamily="34" charset="0"/>
              </a:rPr>
              <a:t>Confidential</a:t>
            </a:r>
            <a:endParaRPr lang="en-CA" sz="1200" b="1" i="1" dirty="0">
              <a:solidFill>
                <a:srgbClr val="008BB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Date Placeholder 16"/>
          <p:cNvSpPr>
            <a:spLocks noGrp="1"/>
          </p:cNvSpPr>
          <p:nvPr>
            <p:ph type="dt" sz="half" idx="11"/>
          </p:nvPr>
        </p:nvSpPr>
        <p:spPr>
          <a:xfrm>
            <a:off x="268940" y="6272600"/>
            <a:ext cx="2457450" cy="365125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6F2F1C88-A5FC-4D74-8042-DF9EA6B57C2C}" type="datetime4">
              <a:rPr lang="en-US" smtClean="0"/>
              <a:t>January 14, 2013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3" y="1366864"/>
            <a:ext cx="2271392" cy="9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9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 userDrawn="1"/>
        </p:nvSpPr>
        <p:spPr>
          <a:xfrm>
            <a:off x="0" y="0"/>
            <a:ext cx="9144000" cy="76581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vert="horz" lIns="640080" tIns="137160" rIns="640080" bIns="13716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8"/>
            <a:ext cx="8229600" cy="668337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" y="1897742"/>
            <a:ext cx="8248650" cy="3961229"/>
          </a:xfrm>
        </p:spPr>
        <p:txBody>
          <a:bodyPr/>
          <a:lstStyle>
            <a:lvl1pPr>
              <a:defRPr sz="2800" b="0">
                <a:solidFill>
                  <a:schemeClr val="tx2"/>
                </a:solidFill>
              </a:defRPr>
            </a:lvl1pPr>
            <a:lvl2pPr marL="341313" indent="0">
              <a:buNone/>
              <a:defRPr sz="2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2pPr>
            <a:lvl3pPr>
              <a:defRPr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3pPr>
            <a:lvl4pPr>
              <a:defRPr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4pPr>
            <a:lvl5pPr>
              <a:defRPr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C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-9525"/>
            <a:ext cx="9144000" cy="6477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3" y="5999248"/>
            <a:ext cx="1613139" cy="70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6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gradFill>
          <a:gsLst>
            <a:gs pos="0">
              <a:srgbClr val="002A5C"/>
            </a:gs>
            <a:gs pos="37000">
              <a:srgbClr val="003069"/>
            </a:gs>
            <a:gs pos="15834">
              <a:srgbClr val="002C5F"/>
            </a:gs>
            <a:gs pos="100000">
              <a:srgbClr val="001E4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" y="1939549"/>
            <a:ext cx="8248650" cy="4046254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defRPr>
            </a:lvl2pPr>
            <a:lvl3pPr>
              <a:defRPr b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defRPr>
            </a:lvl3pPr>
            <a:lvl4pPr>
              <a:defRPr b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defRPr>
            </a:lvl4pPr>
            <a:lvl5pPr>
              <a:defRPr b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60438"/>
            <a:ext cx="8229600" cy="668337"/>
          </a:xfrm>
        </p:spPr>
        <p:txBody>
          <a:bodyPr/>
          <a:lstStyle>
            <a:lvl1pPr>
              <a:defRPr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-9525"/>
            <a:ext cx="9144000" cy="6477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6" y="6101020"/>
            <a:ext cx="1380225" cy="6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5726"/>
            <a:ext cx="8229600" cy="4384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133652"/>
            <a:ext cx="9144000" cy="724347"/>
          </a:xfrm>
          <a:prstGeom prst="rect">
            <a:avLst/>
          </a:prstGeom>
          <a:gradFill>
            <a:gsLst>
              <a:gs pos="0">
                <a:srgbClr val="002A5C"/>
              </a:gs>
              <a:gs pos="55000">
                <a:srgbClr val="003069"/>
              </a:gs>
              <a:gs pos="39000">
                <a:srgbClr val="002E64"/>
              </a:gs>
              <a:gs pos="73000">
                <a:srgbClr val="002A5C"/>
              </a:gs>
              <a:gs pos="100000">
                <a:srgbClr val="001E4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9" y="6173114"/>
            <a:ext cx="1216324" cy="5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1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59" r:id="rId3"/>
    <p:sldLayoutId id="2147483654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0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60739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60739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60739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6073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Strategic Communications &amp; Marketing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268940" y="6271616"/>
            <a:ext cx="2457450" cy="365125"/>
          </a:xfrm>
        </p:spPr>
        <p:txBody>
          <a:bodyPr/>
          <a:lstStyle/>
          <a:p>
            <a:fld id="{1088F7B8-E8F1-4B6C-BB71-0C4A8C294CE1}" type="datetime4">
              <a:rPr lang="en-US" smtClean="0"/>
              <a:t>January 14, 2013</a:t>
            </a:fld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Accessibility Standard:</a:t>
            </a:r>
            <a:br>
              <a:rPr lang="en-CA" dirty="0"/>
            </a:br>
            <a:r>
              <a:rPr lang="en-CA" dirty="0"/>
              <a:t>Information &amp; </a:t>
            </a:r>
            <a:r>
              <a:rPr lang="en-CA" dirty="0" smtClean="0"/>
              <a:t>Communications</a:t>
            </a:r>
            <a:br>
              <a:rPr lang="en-CA" dirty="0" smtClean="0"/>
            </a:br>
            <a:r>
              <a:rPr lang="en-CA" dirty="0" smtClean="0"/>
              <a:t>(</a:t>
            </a:r>
            <a:r>
              <a:rPr lang="en-CA" dirty="0"/>
              <a:t>AODA</a:t>
            </a:r>
            <a:r>
              <a:rPr lang="en-CA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80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Accessibility Standard:</a:t>
            </a:r>
            <a:br>
              <a:rPr lang="en-CA" dirty="0"/>
            </a:br>
            <a:r>
              <a:rPr lang="en-CA" dirty="0"/>
              <a:t>Information &amp; </a:t>
            </a:r>
            <a:r>
              <a:rPr lang="en-CA" dirty="0" smtClean="0"/>
              <a:t>Communications</a:t>
            </a:r>
            <a:br>
              <a:rPr lang="en-CA" dirty="0" smtClean="0"/>
            </a:br>
            <a:r>
              <a:rPr lang="en-CA" dirty="0" smtClean="0"/>
              <a:t>(</a:t>
            </a:r>
            <a:r>
              <a:rPr lang="en-CA" dirty="0"/>
              <a:t>AODA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Strategic Communications &amp; Marketing</a:t>
            </a:r>
            <a:endParaRPr lang="en-CA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F1D69A9-8F6A-4113-9F84-5DFA35D2165F}" type="datetime4">
              <a:rPr lang="en-US" smtClean="0"/>
              <a:t>January 14, 2013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38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ODLC Course Guide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Career/Job </a:t>
            </a:r>
            <a:r>
              <a:rPr lang="en-US" dirty="0" smtClean="0"/>
              <a:t>Search</a:t>
            </a:r>
          </a:p>
          <a:p>
            <a:pPr marL="341313" lvl="1" indent="0">
              <a:buNone/>
            </a:pPr>
            <a:r>
              <a:rPr lang="en-US" sz="1800" dirty="0" smtClean="0"/>
              <a:t>Events </a:t>
            </a:r>
            <a:r>
              <a:rPr lang="en-US" sz="1800" dirty="0"/>
              <a:t>to help staff develop their careers at the university, from job search, resumes, interviews, networking; and, managing all aspects of </a:t>
            </a:r>
            <a:r>
              <a:rPr lang="en-US" sz="1800" dirty="0" smtClean="0"/>
              <a:t>careers.</a:t>
            </a:r>
          </a:p>
          <a:p>
            <a:r>
              <a:rPr lang="en-US" dirty="0" smtClean="0"/>
              <a:t>Work/Life</a:t>
            </a:r>
          </a:p>
          <a:p>
            <a:pPr marL="341313" lvl="1" indent="0">
              <a:buNone/>
            </a:pPr>
            <a:r>
              <a:rPr lang="en-US" sz="1800" dirty="0" smtClean="0"/>
              <a:t>Events for staff and faculty including: work, family, and personal life; flexible work arrangements; transitioning to retirement; and special events.</a:t>
            </a:r>
          </a:p>
          <a:p>
            <a:pPr marL="341313" lvl="1" indent="0">
              <a:buNone/>
            </a:pPr>
            <a:endParaRPr lang="en-US" sz="1800" dirty="0"/>
          </a:p>
          <a:p>
            <a:endParaRPr lang="en-C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2140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Career/Job Search</a:t>
            </a:r>
            <a:r>
              <a:rPr lang="en-US" sz="2400" dirty="0">
                <a:solidFill>
                  <a:schemeClr val="bg2"/>
                </a:solidFill>
              </a:rPr>
              <a:t/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1800" dirty="0">
                <a:solidFill>
                  <a:schemeClr val="bg2">
                    <a:lumMod val="10000"/>
                    <a:lumOff val="90000"/>
                  </a:schemeClr>
                </a:solidFill>
                <a:latin typeface="+mn-lt"/>
              </a:rPr>
              <a:t>Events to help staff develop their careers at the university, from job search, resumes, interviews, networking; and, managing all aspects of careers.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Work/Life</a:t>
            </a: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chemeClr val="bg2">
                    <a:lumMod val="10000"/>
                    <a:lumOff val="90000"/>
                  </a:schemeClr>
                </a:solidFill>
                <a:latin typeface="+mn-lt"/>
              </a:rPr>
              <a:t>Events for staff and faculty including: work, family, and personal life; flexible work arrangements; transitioning to retirement; and special events</a:t>
            </a:r>
            <a:r>
              <a:rPr lang="en-US" sz="18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n-lt"/>
              </a:rPr>
              <a:t>.</a:t>
            </a:r>
            <a:endParaRPr lang="en-CA" sz="1800" dirty="0">
              <a:latin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ODLC Course Guide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7179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A3B2C4"/>
      </a:dk1>
      <a:lt1>
        <a:srgbClr val="FFFFFF"/>
      </a:lt1>
      <a:dk2>
        <a:srgbClr val="002A5C"/>
      </a:dk2>
      <a:lt2>
        <a:srgbClr val="001E46"/>
      </a:lt2>
      <a:accent1>
        <a:srgbClr val="0D9DBF"/>
      </a:accent1>
      <a:accent2>
        <a:srgbClr val="A2BC1A"/>
      </a:accent2>
      <a:accent3>
        <a:srgbClr val="564EC2"/>
      </a:accent3>
      <a:accent4>
        <a:srgbClr val="476589"/>
      </a:accent4>
      <a:accent5>
        <a:srgbClr val="A3B2C4"/>
      </a:accent5>
      <a:accent6>
        <a:srgbClr val="FFFFFF"/>
      </a:accent6>
      <a:hlink>
        <a:srgbClr val="7F7F7F"/>
      </a:hlink>
      <a:folHlink>
        <a:srgbClr val="2472FF"/>
      </a:folHlink>
    </a:clrScheme>
    <a:fontScheme name="UofTfon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4913</TotalTime>
  <Words>83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Georgia</vt:lpstr>
      <vt:lpstr>Wingdings</vt:lpstr>
      <vt:lpstr>Office Theme</vt:lpstr>
      <vt:lpstr>Accessibility Standard: Information &amp; Communications (AODA)</vt:lpstr>
      <vt:lpstr>Accessibility Standard: Information &amp; Communications (AODA)</vt:lpstr>
      <vt:lpstr>ODLC Course Guide</vt:lpstr>
      <vt:lpstr>ODLC Course Guide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 User</dc:creator>
  <cp:lastModifiedBy>Default User</cp:lastModifiedBy>
  <cp:revision>292</cp:revision>
  <cp:lastPrinted>2012-11-16T16:07:11Z</cp:lastPrinted>
  <dcterms:created xsi:type="dcterms:W3CDTF">2012-10-26T15:55:16Z</dcterms:created>
  <dcterms:modified xsi:type="dcterms:W3CDTF">2013-01-14T17:36:33Z</dcterms:modified>
</cp:coreProperties>
</file>