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72" r:id="rId3"/>
    <p:sldId id="12091" r:id="rId4"/>
    <p:sldId id="12092" r:id="rId5"/>
    <p:sldId id="312" r:id="rId6"/>
    <p:sldId id="311"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88BFF-9D0D-4FB3-B83E-32A1DE093374}" type="datetimeFigureOut">
              <a:rPr lang="en-CA" smtClean="0"/>
              <a:t>2021-11-03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7981B-2C04-43B9-8BA0-1B7C50F3BEA2}" type="slidenum">
              <a:rPr lang="en-CA" smtClean="0"/>
              <a:t>‹#›</a:t>
            </a:fld>
            <a:endParaRPr lang="en-CA"/>
          </a:p>
        </p:txBody>
      </p:sp>
    </p:spTree>
    <p:extLst>
      <p:ext uri="{BB962C8B-B14F-4D97-AF65-F5344CB8AC3E}">
        <p14:creationId xmlns:p14="http://schemas.microsoft.com/office/powerpoint/2010/main" val="252721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225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0076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6322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FFFF00"/>
                </a:solidFill>
              </a:defRPr>
            </a:lvl1pPr>
          </a:lstStyle>
          <a:p>
            <a:r>
              <a:rPr lang="en-CA"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114496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97459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478736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775101" y="1954221"/>
            <a:ext cx="4326679" cy="979702"/>
          </a:xfrm>
        </p:spPr>
        <p:txBody>
          <a:bodyPr/>
          <a:lstStyle>
            <a:lvl1pPr>
              <a:defRPr sz="2249"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900"/>
              </a:spcAft>
              <a:buNone/>
              <a:defRPr sz="1499">
                <a:solidFill>
                  <a:schemeClr val="tx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188571143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7" y="5826614"/>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3"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103542897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2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113" y="869578"/>
            <a:ext cx="4845500"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7" y="5826614"/>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9" y="2158329"/>
            <a:ext cx="3998353"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1" y="3200329"/>
            <a:ext cx="4018535"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360885936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0" y="1137922"/>
            <a:ext cx="10972800" cy="4834617"/>
          </a:xfrm>
        </p:spPr>
        <p:txBody>
          <a:bodyPr/>
          <a:lstStyle>
            <a:lvl1pPr marL="26731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499">
                <a:solidFill>
                  <a:schemeClr val="bg1"/>
                </a:solidFill>
              </a:defRPr>
            </a:lvl1pPr>
            <a:lvl2pPr marL="53463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349">
                <a:solidFill>
                  <a:schemeClr val="bg1"/>
                </a:solidFill>
              </a:defRPr>
            </a:lvl2pPr>
            <a:lvl3pPr marL="801958"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199">
                <a:solidFill>
                  <a:schemeClr val="bg1"/>
                </a:solidFill>
              </a:defRPr>
            </a:lvl3pPr>
            <a:lvl4pPr marL="106927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049">
                <a:solidFill>
                  <a:schemeClr val="bg1"/>
                </a:solidFill>
              </a:defRPr>
            </a:lvl4pPr>
            <a:lvl5pPr marL="133659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900">
                <a:solidFill>
                  <a:schemeClr val="bg1"/>
                </a:solidFill>
              </a:defRPr>
            </a:lvl5pPr>
          </a:lstStyle>
          <a:p>
            <a:pPr marL="267319" marR="0" lvl="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499" b="0" i="0" u="none" strike="noStrike" kern="1200" cap="none" spc="0" normalizeH="0" baseline="0" noProof="0" dirty="0">
                <a:ln>
                  <a:noFill/>
                </a:ln>
                <a:solidFill>
                  <a:prstClr val="white"/>
                </a:solidFill>
                <a:effectLst/>
                <a:uLnTx/>
                <a:uFillTx/>
                <a:latin typeface="Arial"/>
                <a:ea typeface="+mn-ea"/>
                <a:cs typeface="+mn-cs"/>
              </a:rPr>
              <a:t>Click to edit Master text styles</a:t>
            </a:r>
          </a:p>
          <a:p>
            <a:pPr marL="534639" marR="0" lvl="1"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349" b="0" i="0" u="none" strike="noStrike" kern="1200" cap="none" spc="0" normalizeH="0" baseline="0" noProof="0" dirty="0">
                <a:ln>
                  <a:noFill/>
                </a:ln>
                <a:solidFill>
                  <a:prstClr val="white"/>
                </a:solidFill>
                <a:effectLst/>
                <a:uLnTx/>
                <a:uFillTx/>
                <a:latin typeface="Arial"/>
                <a:ea typeface="+mn-ea"/>
                <a:cs typeface="+mn-cs"/>
              </a:rPr>
              <a:t>Second level</a:t>
            </a:r>
          </a:p>
          <a:p>
            <a:pPr marL="801958" marR="0" lvl="2"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199" b="0" i="0" u="none" strike="noStrike" kern="1200" cap="none" spc="0" normalizeH="0" baseline="0" noProof="0" dirty="0">
                <a:ln>
                  <a:noFill/>
                </a:ln>
                <a:solidFill>
                  <a:prstClr val="white"/>
                </a:solidFill>
                <a:effectLst/>
                <a:uLnTx/>
                <a:uFillTx/>
                <a:latin typeface="Arial"/>
                <a:ea typeface="+mn-ea"/>
                <a:cs typeface="+mn-cs"/>
              </a:rPr>
              <a:t>Third level</a:t>
            </a:r>
          </a:p>
          <a:p>
            <a:pPr marL="1069277" marR="0" lvl="3"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049" b="0" i="0" u="none" strike="noStrike" kern="1200" cap="none" spc="0" normalizeH="0" baseline="0" noProof="0" dirty="0">
                <a:ln>
                  <a:noFill/>
                </a:ln>
                <a:solidFill>
                  <a:prstClr val="white"/>
                </a:solidFill>
                <a:effectLst/>
                <a:uLnTx/>
                <a:uFillTx/>
                <a:latin typeface="Arial"/>
                <a:ea typeface="+mn-ea"/>
                <a:cs typeface="+mn-cs"/>
              </a:rPr>
              <a:t>Fourth level</a:t>
            </a:r>
          </a:p>
          <a:p>
            <a:pPr marL="1336597" marR="0" lvl="4"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Fifth level</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lvl1pPr>
              <a:defRPr/>
            </a:lvl1pPr>
          </a:lstStyle>
          <a:p>
            <a:r>
              <a:rPr lang="en-US" dirty="0"/>
              <a:t>29 October 2021</a:t>
            </a: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a:defRPr/>
            </a:lvl1pPr>
          </a:lstStyle>
          <a:p>
            <a:r>
              <a:rPr lang="en-US" dirty="0"/>
              <a:t>Auditing under extreme uncertainty</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353867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D4764B8C-A770-4438-A6A9-5903BFD521A1}" type="datetime4">
              <a:rPr lang="en-US" smtClean="0"/>
              <a:t>November 3, 2021</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22871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B2F4281B-95E6-4902-971E-8F5A42D63974}" type="datetime4">
              <a:rPr lang="en-US" smtClean="0"/>
              <a:t>November 3, 2021</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07546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3"/>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C9F144E0-65DF-4AB7-85DE-7786EA533D6D}" type="datetime4">
              <a:rPr lang="en-US" smtClean="0"/>
              <a:t>November 3, 2021</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919088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8BF2022C-DA3A-450F-A66E-377444103368}" type="datetime4">
              <a:rPr lang="en-US" smtClean="0"/>
              <a:t>November 3, 2021</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2372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p:cNvSpPr>
            <a:spLocks noGrp="1"/>
          </p:cNvSpPr>
          <p:nvPr>
            <p:ph type="ftr" sz="quarter" idx="11"/>
          </p:nvPr>
        </p:nvSpPr>
        <p:spPr>
          <a:xfrm>
            <a:off x="7056107" y="6356351"/>
            <a:ext cx="4052821" cy="365125"/>
          </a:xfrm>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4059758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B11084E0-75D3-414C-8A28-7E16CB7AA47E}" type="datetime4">
              <a:rPr lang="en-US" smtClean="0"/>
              <a:t>November 3, 2021</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44871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0FFE28C5-2B93-4174-BE6E-6C178C1C4BD6}" type="datetime4">
              <a:rPr lang="en-US" smtClean="0"/>
              <a:t>November 3, 2021</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151460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137922"/>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3"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137922"/>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635009"/>
            <a:ext cx="5462580"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6A9DC1C0-DECD-46CC-8421-0A765DF310E0}" type="datetime4">
              <a:rPr lang="en-US" smtClean="0"/>
              <a:t>November 3, 2021</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119678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0E27E644-A70E-422C-8133-F0DC666C5F7F}" type="datetime4">
              <a:rPr lang="en-US" smtClean="0"/>
              <a:t>November 3, 2021</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143255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199" dirty="0" smtClean="0">
                <a:solidFill>
                  <a:srgbClr val="FFE600"/>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199" dirty="0" smtClean="0">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9"/>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828410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tx2"/>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bg1"/>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922366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0C8859C7-C573-4520-8F21-D8F56E82B362}" type="datetime4">
              <a:rPr lang="en-US" smtClean="0"/>
              <a:t>November 3, 2021</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088659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1BD538B9-2BCA-43BF-BA2D-38569E11F765}" type="datetime4">
              <a:rPr lang="en-US" smtClean="0"/>
              <a:t>November 3, 2021</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17532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1" y="1137919"/>
            <a:ext cx="53848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137919"/>
            <a:ext cx="53848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C6C6D2D6-0A17-4ABC-A57D-ED173FEB4F7E}" type="datetime4">
              <a:rPr lang="en-US" smtClean="0"/>
              <a:t>November 3, 2021</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17921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BF07D572-F9C3-4F4B-AC50-6DCAB708BE1F}" type="datetime4">
              <a:rPr lang="en-US" smtClean="0"/>
              <a:t>November 3, 2021</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56423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66630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9B9DD67D-1788-49E9-8A72-D51BBDC35ED5}" type="datetime4">
              <a:rPr lang="en-US" smtClean="0"/>
              <a:t>November 3, 2021</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858158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B4E68E19-67BD-479F-86A4-83562D16088A}" type="datetime4">
              <a:rPr lang="en-US" smtClean="0"/>
              <a:t>November 3, 2021</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01181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20B560F-DDF3-445C-BCFF-188940BE86C9}" type="datetime4">
              <a:rPr lang="en-US" smtClean="0"/>
              <a:t>November 3, 2021</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3671717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360EB28F-9241-4A81-98DA-E2D7B604AE84}" type="datetime4">
              <a:rPr lang="en-US" smtClean="0"/>
              <a:t>November 3, 2021</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8729250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491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573453E7-DB68-4F83-8DFF-04AFBEC97959}" type="datetime4">
              <a:rPr lang="en-US" smtClean="0"/>
              <a:t>November 3, 2021</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582249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3484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1"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43899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8" y="0"/>
            <a:ext cx="12185659"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0864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66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dirty="0"/>
              <a:t>PAC Professional Accounting Futures 2021</a:t>
            </a:r>
            <a:endParaRPr lang="en-CA" dirty="0"/>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662540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775101" y="1954221"/>
            <a:ext cx="432667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388979661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775101" y="1954221"/>
            <a:ext cx="432667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2"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5" y="5605202"/>
            <a:ext cx="1044529"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1" y="6019189"/>
            <a:ext cx="3087667"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1" y="6216807"/>
            <a:ext cx="3087667" cy="180000"/>
          </a:xfrm>
        </p:spPr>
        <p:txBody>
          <a:bodyPr/>
          <a:lstStyle>
            <a:lvl1pPr marL="0" indent="0">
              <a:buNone/>
              <a:defRPr sz="9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3" y="5914642"/>
            <a:ext cx="575700" cy="576000"/>
          </a:xfrm>
          <a:prstGeom prst="ellipse">
            <a:avLst/>
          </a:prstGeom>
        </p:spPr>
        <p:txBody>
          <a:bodyPr anchor="ctr"/>
          <a:lstStyle>
            <a:lvl1pPr marL="0" indent="0" algn="ctr">
              <a:buNone/>
              <a:defRPr sz="675">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2"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411343932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7" y="5826614"/>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9" y="2158329"/>
            <a:ext cx="3998353"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1" y="3200329"/>
            <a:ext cx="4018535"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60"/>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349"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152112701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7" y="5826614"/>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3"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73427890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137922"/>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3"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137922"/>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635009"/>
            <a:ext cx="5462580"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5A370AE8-5791-42C9-8C21-9CF7134D1D4C}" type="datetime4">
              <a:rPr lang="en-US" smtClean="0"/>
              <a:t>November 3, 2021</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35128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8B4BD5EB-DEFD-48AB-A88F-6438635F6CA4}" type="datetime4">
              <a:rPr lang="en-US" smtClean="0"/>
              <a:t>November 3, 2021</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90643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E5293FA5-D54B-4508-82BB-BEB484CC4644}" type="datetime4">
              <a:rPr lang="en-US" smtClean="0"/>
              <a:t>November 3, 2021</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005417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3"/>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67D1B2F7-0718-400F-90B9-394B2BE3DC15}" type="datetime4">
              <a:rPr lang="en-US" smtClean="0"/>
              <a:t>November 3, 2021</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3947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891732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9"/>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52414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US" dirty="0"/>
              <a:t>PAC Professional Accounting Futures 2021</a:t>
            </a:r>
            <a:endParaRPr lang="en-CA" dirty="0"/>
          </a:p>
        </p:txBody>
      </p:sp>
      <p:sp>
        <p:nvSpPr>
          <p:cNvPr id="9" name="Slide Number Placeholder 8"/>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120281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39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0F9C882-A881-4260-AAAC-844B16F9678C}" type="datetime4">
              <a:rPr lang="en-US" smtClean="0"/>
              <a:t>November 3, 2021</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8239515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01361EE7-DFEE-414F-B3DC-5DB03EF15E7F}" type="datetime4">
              <a:rPr lang="en-US" smtClean="0"/>
              <a:t>November 3, 2021</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17928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BF6D9845-C7A4-4150-B24B-DD81DE2D7277}" type="datetime4">
              <a:rPr lang="en-US" smtClean="0"/>
              <a:t>November 3, 2021</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96493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A06946B5-2A95-4A78-8EFA-3CFE00AFADD5}" type="datetime4">
              <a:rPr lang="en-US" smtClean="0"/>
              <a:t>November 3, 2021</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3711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6060B22F-2B20-4843-8416-9051DA6FDC64}" type="datetime4">
              <a:rPr lang="en-US" smtClean="0"/>
              <a:t>November 3, 2021</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22987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2FCE0D9C-07D8-49FC-A49C-4F98B480A5E7}" type="datetime4">
              <a:rPr lang="en-US" smtClean="0"/>
              <a:t>November 3, 2021</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1289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B2426A3F-B3E8-4480-9463-4E27D8D11866}" type="datetime4">
              <a:rPr lang="en-US" smtClean="0"/>
              <a:t>November 3, 2021</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008610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3AAEBB3-7564-493B-8E44-143A8BF3AE15}" type="datetime4">
              <a:rPr lang="en-US" smtClean="0"/>
              <a:t>November 3, 2021</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0131423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CE60F04C-3DD0-4111-94CC-B11DDDAF9904}" type="datetime4">
              <a:rPr lang="en-US" smtClean="0"/>
              <a:t>November 3, 2021</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082090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US" dirty="0"/>
              <a:t>PAC Professional Accounting Futures 2021</a:t>
            </a:r>
            <a:endParaRPr lang="en-CA" dirty="0"/>
          </a:p>
        </p:txBody>
      </p:sp>
      <p:sp>
        <p:nvSpPr>
          <p:cNvPr id="5" name="Slide Number Placeholder 4"/>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000629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88392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US" dirty="0"/>
              <a:t>PAC Professional Accounting Futures 2021</a:t>
            </a:r>
            <a:endParaRPr lang="en-CA" dirty="0"/>
          </a:p>
        </p:txBody>
      </p:sp>
      <p:sp>
        <p:nvSpPr>
          <p:cNvPr id="4" name="Slide Number Placeholder 3"/>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427005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50192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402953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PAC Professional Accounting Futures 2021</a:t>
            </a:r>
            <a:endParaRPr lang="en-C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2BD0D-169D-4E79-8896-91849D654FE9}" type="slidenum">
              <a:rPr lang="en-CA" smtClean="0"/>
              <a:t>‹#›</a:t>
            </a:fld>
            <a:endParaRPr lang="en-CA"/>
          </a:p>
        </p:txBody>
      </p:sp>
    </p:spTree>
    <p:extLst>
      <p:ext uri="{BB962C8B-B14F-4D97-AF65-F5344CB8AC3E}">
        <p14:creationId xmlns:p14="http://schemas.microsoft.com/office/powerpoint/2010/main" val="42775434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1"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7"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fld id="{89A61CBE-FBDD-48CA-B236-AF8D92935707}" type="datetime4">
              <a:rPr lang="en-US" smtClean="0"/>
              <a:t>November 3, 2021</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685434" rtl="0" eaLnBrk="1" latinLnBrk="0" hangingPunct="1">
              <a:defRPr lang="en-IN" sz="6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1" y="6471244"/>
            <a:ext cx="662721"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82221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Lst>
  <p:hf hdr="0"/>
  <p:txStyles>
    <p:titleStyle>
      <a:lvl1pPr algn="l" defTabSz="685434"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70000"/>
        <a:buFont typeface="Arial" pitchFamily="34" charset="0"/>
        <a:buChar char="►"/>
        <a:defRPr sz="1499"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70000"/>
        <a:buFont typeface="Arial" pitchFamily="34" charset="0"/>
        <a:buChar char="►"/>
        <a:defRPr sz="134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70000"/>
        <a:buFont typeface="Arial" pitchFamily="34" charset="0"/>
        <a:buChar char="►"/>
        <a:defRPr sz="104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70000"/>
        <a:buFont typeface="Arial" pitchFamily="34" charset="0"/>
        <a:buChar char="►"/>
        <a:defRPr sz="9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29, 2021</a:t>
            </a:r>
            <a:endParaRPr lang="en-US" sz="4000" dirty="0"/>
          </a:p>
        </p:txBody>
      </p:sp>
      <p:sp>
        <p:nvSpPr>
          <p:cNvPr id="3" name="Content Placeholder 2"/>
          <p:cNvSpPr>
            <a:spLocks noGrp="1"/>
          </p:cNvSpPr>
          <p:nvPr>
            <p:ph idx="1"/>
          </p:nvPr>
        </p:nvSpPr>
        <p:spPr>
          <a:xfrm>
            <a:off x="1981200" y="2348879"/>
            <a:ext cx="8229600" cy="2448273"/>
          </a:xfrm>
        </p:spPr>
        <p:txBody>
          <a:bodyPr>
            <a:noAutofit/>
          </a:bodyPr>
          <a:lstStyle/>
          <a:p>
            <a:pPr marL="0" indent="0" algn="ctr">
              <a:buNone/>
            </a:pPr>
            <a:r>
              <a:rPr lang="en-US" dirty="0"/>
              <a:t>Auditing under extreme uncertainty</a:t>
            </a:r>
          </a:p>
          <a:p>
            <a:pPr marL="0" indent="0" algn="ctr">
              <a:buNone/>
            </a:pPr>
            <a:endParaRPr lang="en-US" sz="1800" dirty="0"/>
          </a:p>
          <a:p>
            <a:pPr marL="0" indent="0" algn="ctr">
              <a:buNone/>
            </a:pPr>
            <a:r>
              <a:rPr lang="en-US" dirty="0"/>
              <a:t>Pam Fowler</a:t>
            </a:r>
          </a:p>
          <a:p>
            <a:pPr marL="0" indent="0" algn="ctr">
              <a:buNone/>
            </a:pPr>
            <a:r>
              <a:rPr lang="en-US" dirty="0"/>
              <a:t>Partner EY</a:t>
            </a:r>
          </a:p>
          <a:p>
            <a:pPr marL="0" indent="0" algn="ctr">
              <a:buNone/>
            </a:pPr>
            <a:endParaRPr lang="en-US" dirty="0"/>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568930" y="1798773"/>
            <a:ext cx="3870051" cy="979702"/>
          </a:xfrm>
        </p:spPr>
        <p:txBody>
          <a:bodyPr>
            <a:normAutofit/>
          </a:bodyPr>
          <a:lstStyle/>
          <a:p>
            <a:r>
              <a:rPr lang="en-CA" sz="3400" dirty="0">
                <a:solidFill>
                  <a:schemeClr val="bg2"/>
                </a:solidFill>
              </a:rPr>
              <a:t>Auditing under extreme uncertainty</a:t>
            </a:r>
            <a:endParaRPr lang="en-GB" sz="3400" dirty="0">
              <a:solidFill>
                <a:schemeClr val="bg2"/>
              </a:solidFill>
            </a:endParaRPr>
          </a:p>
        </p:txBody>
      </p:sp>
      <p:sp>
        <p:nvSpPr>
          <p:cNvPr id="17" name="Subtitle 2"/>
          <p:cNvSpPr>
            <a:spLocks noGrp="1"/>
          </p:cNvSpPr>
          <p:nvPr>
            <p:ph type="subTitle" idx="1"/>
          </p:nvPr>
        </p:nvSpPr>
        <p:spPr>
          <a:xfrm>
            <a:off x="568930" y="3179507"/>
            <a:ext cx="4739018" cy="1046323"/>
          </a:xfrm>
        </p:spPr>
        <p:txBody>
          <a:bodyPr>
            <a:normAutofit/>
          </a:bodyPr>
          <a:lstStyle/>
          <a:p>
            <a:r>
              <a:rPr lang="en-CA" sz="1800" dirty="0">
                <a:solidFill>
                  <a:schemeClr val="bg2"/>
                </a:solidFill>
              </a:rPr>
              <a:t>Pam Fowler, Partner, National Accounting and Assurance</a:t>
            </a:r>
          </a:p>
          <a:p>
            <a:pPr lvl="1"/>
            <a:r>
              <a:rPr lang="en-GB" sz="1800" dirty="0">
                <a:solidFill>
                  <a:srgbClr val="2E2E38"/>
                </a:solidFill>
                <a:latin typeface="EYInterstate" panose="02000503020000020004" pitchFamily="2" charset="0"/>
              </a:rPr>
              <a:t>29 October 2021</a:t>
            </a:r>
          </a:p>
        </p:txBody>
      </p:sp>
    </p:spTree>
    <p:extLst>
      <p:ext uri="{BB962C8B-B14F-4D97-AF65-F5344CB8AC3E}">
        <p14:creationId xmlns:p14="http://schemas.microsoft.com/office/powerpoint/2010/main" val="124231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a:t>Auditing under extreme uncertainty</a:t>
            </a:r>
            <a:endParaRPr lang="en-GB" sz="3000" dirty="0"/>
          </a:p>
        </p:txBody>
      </p:sp>
      <p:sp>
        <p:nvSpPr>
          <p:cNvPr id="3" name="Content Placeholder 2"/>
          <p:cNvSpPr>
            <a:spLocks noGrp="1"/>
          </p:cNvSpPr>
          <p:nvPr>
            <p:ph idx="1"/>
          </p:nvPr>
        </p:nvSpPr>
        <p:spPr/>
        <p:txBody>
          <a:bodyPr/>
          <a:lstStyle/>
          <a:p>
            <a:r>
              <a:rPr lang="en-CA" sz="2400" dirty="0"/>
              <a:t>Pre-COVID environment </a:t>
            </a:r>
          </a:p>
          <a:p>
            <a:pPr lvl="1"/>
            <a:r>
              <a:rPr lang="en-CA" sz="2400" dirty="0"/>
              <a:t>Audit innovation and the role of technology</a:t>
            </a:r>
          </a:p>
          <a:p>
            <a:pPr lvl="1"/>
            <a:r>
              <a:rPr lang="en-CA" sz="2400" dirty="0"/>
              <a:t>Talent profile for audit of the future</a:t>
            </a:r>
            <a:br>
              <a:rPr lang="en-CA" sz="2400" dirty="0"/>
            </a:br>
            <a:endParaRPr lang="en-CA" sz="2400" dirty="0"/>
          </a:p>
          <a:p>
            <a:r>
              <a:rPr lang="en-CA" sz="2400" dirty="0"/>
              <a:t>Auditing in a virtual environment</a:t>
            </a:r>
          </a:p>
          <a:p>
            <a:pPr lvl="1"/>
            <a:r>
              <a:rPr lang="en-CA" sz="2400" dirty="0"/>
              <a:t>Accounting and auditing issues faced</a:t>
            </a:r>
          </a:p>
          <a:p>
            <a:pPr lvl="2"/>
            <a:r>
              <a:rPr lang="en-CA" sz="2400" dirty="0"/>
              <a:t>Asset impairment and going concern</a:t>
            </a:r>
          </a:p>
          <a:p>
            <a:pPr lvl="2"/>
            <a:r>
              <a:rPr lang="en-CA" sz="2400" dirty="0"/>
              <a:t>Auditing government assistance</a:t>
            </a:r>
          </a:p>
          <a:p>
            <a:pPr lvl="2"/>
            <a:r>
              <a:rPr lang="en-CA" sz="2400" dirty="0"/>
              <a:t>Observation of inventory</a:t>
            </a:r>
          </a:p>
          <a:p>
            <a:pPr lvl="2"/>
            <a:r>
              <a:rPr lang="en-CA" sz="2400" dirty="0"/>
              <a:t>Internal controls</a:t>
            </a:r>
          </a:p>
          <a:p>
            <a:pPr lvl="1"/>
            <a:endParaRPr lang="en-CA" dirty="0"/>
          </a:p>
        </p:txBody>
      </p:sp>
      <p:sp>
        <p:nvSpPr>
          <p:cNvPr id="7" name="Footer Placeholder 6">
            <a:extLst>
              <a:ext uri="{FF2B5EF4-FFF2-40B4-BE49-F238E27FC236}">
                <a16:creationId xmlns:a16="http://schemas.microsoft.com/office/drawing/2014/main" id="{4A26B708-8A76-4E38-B2B6-7E35834213A5}"/>
              </a:ext>
            </a:extLst>
          </p:cNvPr>
          <p:cNvSpPr>
            <a:spLocks noGrp="1"/>
          </p:cNvSpPr>
          <p:nvPr>
            <p:ph type="ftr" sz="quarter" idx="11"/>
          </p:nvPr>
        </p:nvSpPr>
        <p:spPr/>
        <p: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Auditing under extreme uncertainty</a:t>
            </a:r>
          </a:p>
        </p:txBody>
      </p:sp>
      <p:sp>
        <p:nvSpPr>
          <p:cNvPr id="8" name="Date Placeholder 7">
            <a:extLst>
              <a:ext uri="{FF2B5EF4-FFF2-40B4-BE49-F238E27FC236}">
                <a16:creationId xmlns:a16="http://schemas.microsoft.com/office/drawing/2014/main" id="{C942F19F-2027-4047-8FF9-2645FAFB98AD}"/>
              </a:ext>
            </a:extLst>
          </p:cNvPr>
          <p:cNvSpPr>
            <a:spLocks noGrp="1"/>
          </p:cNvSpPr>
          <p:nvPr>
            <p:ph type="dt" sz="half" idx="10"/>
          </p:nvPr>
        </p:nvSpPr>
        <p:spPr/>
        <p: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October 29, 2021</a:t>
            </a:r>
            <a:endParaRPr kumimoji="0" lang="en-IN"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9" name="Slide Number Placeholder 8">
            <a:extLst>
              <a:ext uri="{FF2B5EF4-FFF2-40B4-BE49-F238E27FC236}">
                <a16:creationId xmlns:a16="http://schemas.microsoft.com/office/drawing/2014/main" id="{637BBDD5-9540-46C4-8CBF-AC5ACF1631ED}"/>
              </a:ext>
            </a:extLst>
          </p:cNvPr>
          <p:cNvSpPr>
            <a:spLocks noGrp="1"/>
          </p:cNvSpPr>
          <p:nvPr>
            <p:ph type="sldNum" sz="quarter" idx="12"/>
          </p:nvPr>
        </p:nvSpPr>
        <p:spPr/>
        <p: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6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pPr marL="0" marR="0" lvl="0" indent="0" algn="l" defTabSz="685434" rtl="0" eaLnBrk="1" fontAlgn="auto" latinLnBrk="0" hangingPunct="1">
                <a:lnSpc>
                  <a:spcPct val="100000"/>
                </a:lnSpc>
                <a:spcBef>
                  <a:spcPts val="0"/>
                </a:spcBef>
                <a:spcAft>
                  <a:spcPts val="0"/>
                </a:spcAft>
                <a:buClrTx/>
                <a:buSzTx/>
                <a:buFontTx/>
                <a:buNone/>
                <a:tabLst/>
                <a:defRPr/>
              </a:pPr>
              <a:t>3</a:t>
            </a:fld>
            <a:endParaRPr kumimoji="0" lang="en-IN"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a:t>Auditing under extreme uncertainty</a:t>
            </a:r>
            <a:endParaRPr lang="en-GB" sz="3000" dirty="0"/>
          </a:p>
        </p:txBody>
      </p:sp>
      <p:sp>
        <p:nvSpPr>
          <p:cNvPr id="3" name="Content Placeholder 2"/>
          <p:cNvSpPr>
            <a:spLocks noGrp="1"/>
          </p:cNvSpPr>
          <p:nvPr>
            <p:ph idx="1"/>
          </p:nvPr>
        </p:nvSpPr>
        <p:spPr/>
        <p:txBody>
          <a:bodyPr/>
          <a:lstStyle/>
          <a:p>
            <a:r>
              <a:rPr lang="en-CA" sz="2400" dirty="0"/>
              <a:t>Talent impact</a:t>
            </a:r>
          </a:p>
          <a:p>
            <a:pPr lvl="1"/>
            <a:r>
              <a:rPr lang="en-CA" sz="2400" dirty="0"/>
              <a:t>Application of professional skepticism and judgement </a:t>
            </a:r>
          </a:p>
          <a:p>
            <a:pPr lvl="1"/>
            <a:r>
              <a:rPr lang="en-CA" sz="2400" dirty="0"/>
              <a:t>Coaching, mentoring and on-the-job learning</a:t>
            </a:r>
          </a:p>
          <a:p>
            <a:pPr lvl="1"/>
            <a:r>
              <a:rPr lang="en-CA" sz="2400" dirty="0"/>
              <a:t>Work-life imbalance</a:t>
            </a:r>
            <a:br>
              <a:rPr lang="en-CA" sz="2400" dirty="0"/>
            </a:br>
            <a:endParaRPr lang="en-CA" sz="2400" dirty="0"/>
          </a:p>
          <a:p>
            <a:r>
              <a:rPr lang="en-CA" sz="2400" dirty="0"/>
              <a:t>Success in uncertainty</a:t>
            </a:r>
          </a:p>
          <a:p>
            <a:pPr lvl="1"/>
            <a:r>
              <a:rPr lang="en-CA" sz="2400" dirty="0"/>
              <a:t>Trust and compassion</a:t>
            </a:r>
          </a:p>
          <a:p>
            <a:pPr lvl="1"/>
            <a:r>
              <a:rPr lang="en-CA" sz="2400" dirty="0"/>
              <a:t>Creativity and curiosity</a:t>
            </a:r>
          </a:p>
          <a:p>
            <a:pPr lvl="1"/>
            <a:r>
              <a:rPr lang="en-CA" sz="2400" dirty="0"/>
              <a:t>Empathy</a:t>
            </a:r>
          </a:p>
          <a:p>
            <a:pPr marL="267319" lvl="1" indent="0">
              <a:buNone/>
            </a:pPr>
            <a:endParaRPr lang="en-CA" dirty="0"/>
          </a:p>
        </p:txBody>
      </p:sp>
      <p:sp>
        <p:nvSpPr>
          <p:cNvPr id="7" name="Footer Placeholder 6">
            <a:extLst>
              <a:ext uri="{FF2B5EF4-FFF2-40B4-BE49-F238E27FC236}">
                <a16:creationId xmlns:a16="http://schemas.microsoft.com/office/drawing/2014/main" id="{4A26B708-8A76-4E38-B2B6-7E35834213A5}"/>
              </a:ext>
            </a:extLst>
          </p:cNvPr>
          <p:cNvSpPr>
            <a:spLocks noGrp="1"/>
          </p:cNvSpPr>
          <p:nvPr>
            <p:ph type="ftr" sz="quarter" idx="11"/>
          </p:nvPr>
        </p:nvSpPr>
        <p:spPr/>
        <p: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Auditing under extreme uncertainty</a:t>
            </a:r>
          </a:p>
        </p:txBody>
      </p:sp>
      <p:sp>
        <p:nvSpPr>
          <p:cNvPr id="8" name="Date Placeholder 7">
            <a:extLst>
              <a:ext uri="{FF2B5EF4-FFF2-40B4-BE49-F238E27FC236}">
                <a16:creationId xmlns:a16="http://schemas.microsoft.com/office/drawing/2014/main" id="{C942F19F-2027-4047-8FF9-2645FAFB98AD}"/>
              </a:ext>
            </a:extLst>
          </p:cNvPr>
          <p:cNvSpPr>
            <a:spLocks noGrp="1"/>
          </p:cNvSpPr>
          <p:nvPr>
            <p:ph type="dt" sz="half" idx="10"/>
          </p:nvPr>
        </p:nvSpPr>
        <p:spPr/>
        <p: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October 29, 2021</a:t>
            </a:r>
            <a:endParaRPr kumimoji="0" lang="en-IN"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9" name="Slide Number Placeholder 8">
            <a:extLst>
              <a:ext uri="{FF2B5EF4-FFF2-40B4-BE49-F238E27FC236}">
                <a16:creationId xmlns:a16="http://schemas.microsoft.com/office/drawing/2014/main" id="{637BBDD5-9540-46C4-8CBF-AC5ACF1631ED}"/>
              </a:ext>
            </a:extLst>
          </p:cNvPr>
          <p:cNvSpPr>
            <a:spLocks noGrp="1"/>
          </p:cNvSpPr>
          <p:nvPr>
            <p:ph type="sldNum" sz="quarter" idx="12"/>
          </p:nvPr>
        </p:nvSpPr>
        <p:spPr/>
        <p: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6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pPr marL="0" marR="0" lvl="0" indent="0" algn="l" defTabSz="685434" rtl="0" eaLnBrk="1" fontAlgn="auto" latinLnBrk="0" hangingPunct="1">
                <a:lnSpc>
                  <a:spcPct val="100000"/>
                </a:lnSpc>
                <a:spcBef>
                  <a:spcPts val="0"/>
                </a:spcBef>
                <a:spcAft>
                  <a:spcPts val="0"/>
                </a:spcAft>
                <a:buClrTx/>
                <a:buSzTx/>
                <a:buFontTx/>
                <a:buNone/>
                <a:tabLst/>
                <a:defRPr/>
              </a:pPr>
              <a:t>4</a:t>
            </a:fld>
            <a:endParaRPr kumimoji="0" lang="en-IN" sz="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90752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FAE703-3DDD-904B-8F45-EF62F0E71A12}"/>
              </a:ext>
            </a:extLst>
          </p:cNvPr>
          <p:cNvSpPr txBox="1"/>
          <p:nvPr/>
        </p:nvSpPr>
        <p:spPr>
          <a:xfrm>
            <a:off x="226014" y="342750"/>
            <a:ext cx="11203986" cy="4378122"/>
          </a:xfrm>
          <a:prstGeom prst="rect">
            <a:avLst/>
          </a:prstGeom>
          <a:noFill/>
          <a:ln>
            <a:noFill/>
          </a:ln>
        </p:spPr>
        <p:txBody>
          <a:bodyPr wrap="square" rtlCol="0">
            <a:spAutoFit/>
          </a:bodyPr>
          <a:lstStyle/>
          <a:p>
            <a:pPr marL="0" marR="0" lvl="0" indent="0" algn="l" defTabSz="685434" rtl="0" eaLnBrk="1" fontAlgn="auto" latinLnBrk="0" hangingPunct="1">
              <a:lnSpc>
                <a:spcPct val="100000"/>
              </a:lnSpc>
              <a:spcBef>
                <a:spcPts val="0"/>
              </a:spcBef>
              <a:spcAft>
                <a:spcPts val="900"/>
              </a:spcAft>
              <a:buClrTx/>
              <a:buSzTx/>
              <a:buFontTx/>
              <a:buNone/>
              <a:tabLst/>
              <a:defRPr/>
            </a:pPr>
            <a:r>
              <a:rPr kumimoji="0" lang="en-GB" sz="3000" b="1" i="0" u="none" strike="noStrike" kern="1200" cap="none" spc="-15" normalizeH="0" baseline="0" noProof="0" dirty="0">
                <a:ln>
                  <a:noFill/>
                </a:ln>
                <a:solidFill>
                  <a:prstClr val="white"/>
                </a:solidFill>
                <a:effectLst/>
                <a:uLnTx/>
                <a:uFillTx/>
                <a:latin typeface="EYInterstate" pitchFamily="2" charset="0"/>
                <a:ea typeface="Calibri"/>
                <a:cs typeface="EYInterstate-Regular"/>
              </a:rPr>
              <a:t>EY</a:t>
            </a:r>
            <a:r>
              <a:rPr kumimoji="0" lang="en-GB" sz="3000" b="0" i="0" u="none" strike="noStrike" kern="1200" cap="none" spc="-15" normalizeH="0" baseline="0" noProof="0" dirty="0">
                <a:ln>
                  <a:noFill/>
                </a:ln>
                <a:solidFill>
                  <a:prstClr val="white"/>
                </a:solidFill>
                <a:effectLst/>
                <a:uLnTx/>
                <a:uFillTx/>
                <a:latin typeface="EYInterstate Light"/>
                <a:ea typeface="Calibri"/>
                <a:cs typeface="EYInterstate-Regular"/>
              </a:rPr>
              <a:t>  </a:t>
            </a:r>
            <a:r>
              <a:rPr kumimoji="0" lang="en-GB" sz="3000" b="0" i="0" u="none" strike="noStrike" kern="1200" cap="none" spc="-15" normalizeH="0" baseline="0" noProof="0" dirty="0">
                <a:ln>
                  <a:noFill/>
                </a:ln>
                <a:solidFill>
                  <a:prstClr val="white"/>
                </a:solidFill>
                <a:effectLst/>
                <a:uLnTx/>
                <a:uFillTx/>
                <a:latin typeface="EYInterstate" pitchFamily="2" charset="0"/>
                <a:ea typeface="+mn-ea"/>
                <a:cs typeface="+mn-cs"/>
              </a:rPr>
              <a:t>|  </a:t>
            </a:r>
            <a:r>
              <a:rPr kumimoji="0" lang="en-CA" sz="3000" b="0" i="0" u="none" strike="noStrike" kern="1200" cap="none" spc="-15" normalizeH="0" baseline="0" noProof="0" dirty="0">
                <a:ln>
                  <a:noFill/>
                </a:ln>
                <a:solidFill>
                  <a:prstClr val="white"/>
                </a:solidFill>
                <a:effectLst/>
                <a:uLnTx/>
                <a:uFillTx/>
                <a:latin typeface="EYInterstate" pitchFamily="2" charset="0"/>
                <a:ea typeface="+mn-ea"/>
                <a:cs typeface="+mn-cs"/>
              </a:rPr>
              <a:t>Building a better working world </a:t>
            </a:r>
            <a:endParaRPr kumimoji="0" lang="en-CA" sz="30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a:p>
            <a:pPr marL="0" marR="0" lvl="0" indent="0" algn="l" defTabSz="685434" rtl="0" eaLnBrk="1" fontAlgn="auto" latinLnBrk="0" hangingPunct="1">
              <a:lnSpc>
                <a:spcPct val="100000"/>
              </a:lnSpc>
              <a:spcBef>
                <a:spcPts val="0"/>
              </a:spcBef>
              <a:spcAft>
                <a:spcPts val="45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EY exists to build a better working world, helping to create long-term value for clients, people and society and build trust in the capital markets. </a:t>
            </a:r>
          </a:p>
          <a:p>
            <a:pPr marL="0" marR="0" lvl="0" indent="0" algn="l" defTabSz="685434" rtl="0" eaLnBrk="1" fontAlgn="auto" latinLnBrk="0" hangingPunct="1">
              <a:lnSpc>
                <a:spcPct val="100000"/>
              </a:lnSpc>
              <a:spcBef>
                <a:spcPts val="0"/>
              </a:spcBef>
              <a:spcAft>
                <a:spcPts val="45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Enabled by data and technology, diverse EY teams in over 150 countries provide trust through assurance and help clients grow, transform and operate. </a:t>
            </a:r>
          </a:p>
          <a:p>
            <a:pPr marL="0" marR="0" lvl="0" indent="0" algn="l" defTabSz="685434" rtl="0" eaLnBrk="1" fontAlgn="auto" latinLnBrk="0" hangingPunct="1">
              <a:lnSpc>
                <a:spcPct val="100000"/>
              </a:lnSpc>
              <a:spcBef>
                <a:spcPts val="0"/>
              </a:spcBef>
              <a:spcAft>
                <a:spcPts val="45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Working across assurance, consulting, law, strategy, tax and transactions, EY teams ask better questions to find new answers for the complex issues facing our world today.</a:t>
            </a:r>
          </a:p>
          <a:p>
            <a:pPr marL="0" marR="0" lvl="0" indent="0" algn="l" defTabSz="685434" rtl="0" eaLnBrk="1" fontAlgn="auto" latinLnBrk="0" hangingPunct="1">
              <a:lnSpc>
                <a:spcPct val="100000"/>
              </a:lnSpc>
              <a:spcBef>
                <a:spcPts val="0"/>
              </a:spcBef>
              <a:spcAft>
                <a:spcPts val="45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marL="0" marR="0" lvl="0" indent="0" algn="l" defTabSz="685434" rtl="0" eaLnBrk="1" fontAlgn="auto" latinLnBrk="0" hangingPunct="1">
              <a:lnSpc>
                <a:spcPct val="100000"/>
              </a:lnSpc>
              <a:spcBef>
                <a:spcPts val="0"/>
              </a:spcBef>
              <a:spcAft>
                <a:spcPts val="450"/>
              </a:spcAft>
              <a:buClrTx/>
              <a:buSzTx/>
              <a:buFontTx/>
              <a:buNone/>
              <a:tabLst/>
              <a:defRPr/>
            </a:pPr>
            <a:r>
              <a:rPr kumimoji="0" lang="en-CA"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 2021 Ernst &amp; Young LLP. All Rights Reserved.</a:t>
            </a:r>
            <a:br>
              <a:rPr kumimoji="0" lang="en-CA"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br>
            <a:r>
              <a:rPr kumimoji="0" lang="en-CA"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A member firm of Ernst &amp; Young Global Limited.</a:t>
            </a:r>
          </a:p>
          <a:p>
            <a:pPr marL="0" marR="0" lvl="0" indent="0" algn="l" defTabSz="685434" rtl="0" eaLnBrk="1" fontAlgn="auto" latinLnBrk="0" hangingPunct="1">
              <a:lnSpc>
                <a:spcPct val="100000"/>
              </a:lnSpc>
              <a:spcBef>
                <a:spcPts val="0"/>
              </a:spcBef>
              <a:spcAft>
                <a:spcPts val="450"/>
              </a:spcAft>
              <a:buClrTx/>
              <a:buSzTx/>
              <a:buFontTx/>
              <a:buNone/>
              <a:tabLst/>
              <a:defRPr/>
            </a:pPr>
            <a:br>
              <a:rPr kumimoji="0" lang="en-CA" sz="12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br>
            <a:r>
              <a:rPr kumimoji="0" lang="en-CA" sz="12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This publication contains information in summary form, current as of the date of publication, and is intended for general guidance only. It should not be regarded as comprehensive or a substitute for professional advice. Before taking any particular course of action, contact Ernst &amp; Young or another professional advisor to discuss these matters in the context of your particular circumstances. We accept no responsibility for any loss or damage occasioned by your reliance on information contained in this publication.</a:t>
            </a:r>
          </a:p>
          <a:p>
            <a:pPr marL="0" marR="0" lvl="0" indent="0" algn="l" defTabSz="685434" rtl="0" eaLnBrk="1" fontAlgn="auto" latinLnBrk="0" hangingPunct="1">
              <a:lnSpc>
                <a:spcPct val="100000"/>
              </a:lnSpc>
              <a:spcBef>
                <a:spcPts val="0"/>
              </a:spcBef>
              <a:spcAft>
                <a:spcPts val="450"/>
              </a:spcAft>
              <a:buClrTx/>
              <a:buSzTx/>
              <a:buFontTx/>
              <a:buNone/>
              <a:tabLst/>
              <a:defRPr/>
            </a:pPr>
            <a:r>
              <a:rPr kumimoji="0" lang="en-CA" sz="1200" b="1"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ey.com/ca</a:t>
            </a:r>
          </a:p>
        </p:txBody>
      </p:sp>
    </p:spTree>
    <p:extLst>
      <p:ext uri="{BB962C8B-B14F-4D97-AF65-F5344CB8AC3E}">
        <p14:creationId xmlns:p14="http://schemas.microsoft.com/office/powerpoint/2010/main" val="215083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&amp; 29, 2021</a:t>
            </a:r>
            <a:endParaRPr lang="en-US" sz="4000" dirty="0"/>
          </a:p>
        </p:txBody>
      </p:sp>
      <p:sp>
        <p:nvSpPr>
          <p:cNvPr id="3" name="Content Placeholder 2"/>
          <p:cNvSpPr>
            <a:spLocks noGrp="1"/>
          </p:cNvSpPr>
          <p:nvPr>
            <p:ph idx="1"/>
          </p:nvPr>
        </p:nvSpPr>
        <p:spPr>
          <a:xfrm>
            <a:off x="1981200" y="2276873"/>
            <a:ext cx="8229600" cy="2448273"/>
          </a:xfrm>
        </p:spPr>
        <p:txBody>
          <a:bodyPr>
            <a:noAutofit/>
          </a:bodyPr>
          <a:lstStyle/>
          <a:p>
            <a:pPr marL="0" indent="0" algn="ctr">
              <a:buNone/>
            </a:pPr>
            <a:r>
              <a:rPr lang="en-US" dirty="0"/>
              <a:t>Thank you for attending</a:t>
            </a:r>
            <a:br>
              <a:rPr lang="en-US" dirty="0"/>
            </a:br>
            <a:endParaRPr lang="en-US" sz="1400" dirty="0"/>
          </a:p>
          <a:p>
            <a:pPr marL="0" indent="0" algn="ctr">
              <a:buNone/>
            </a:pPr>
            <a:r>
              <a:rPr lang="en-US" dirty="0"/>
              <a:t>Visit our PAC website at </a:t>
            </a:r>
          </a:p>
          <a:p>
            <a:pPr marL="0" indent="0" algn="ctr">
              <a:buNone/>
            </a:pPr>
            <a:r>
              <a:rPr lang="en-US" dirty="0"/>
              <a:t>https://www.utm.utoronto.ca/pac/</a:t>
            </a:r>
            <a:br>
              <a:rPr lang="en-US" dirty="0"/>
            </a:br>
            <a:endParaRPr lang="en-US" sz="1400" dirty="0"/>
          </a:p>
          <a:p>
            <a:pPr marL="0" indent="0" algn="ctr">
              <a:buNone/>
            </a:pPr>
            <a:r>
              <a:rPr lang="en-US" dirty="0"/>
              <a:t>Please join us next year</a:t>
            </a:r>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73905"/>
      </p:ext>
    </p:extLst>
  </p:cSld>
  <p:clrMapOvr>
    <a:masterClrMapping/>
  </p:clrMapOvr>
</p:sld>
</file>

<file path=ppt/theme/theme1.xml><?xml version="1.0" encoding="utf-8"?>
<a:theme xmlns:a="http://schemas.openxmlformats.org/drawingml/2006/main" name="Blue Them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Widescreen</PresentationFormat>
  <Paragraphs>49</Paragraphs>
  <Slides>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EYInterstate</vt:lpstr>
      <vt:lpstr>EYInterstate Light</vt:lpstr>
      <vt:lpstr>Georgia</vt:lpstr>
      <vt:lpstr>Times New Roman</vt:lpstr>
      <vt:lpstr>Blue Theme Template</vt:lpstr>
      <vt:lpstr>EY dark background</vt:lpstr>
      <vt:lpstr>PAC ANNUAL CONFERENCE Professional Accounting Futures  October 29, 2021</vt:lpstr>
      <vt:lpstr>Auditing under extreme uncertainty</vt:lpstr>
      <vt:lpstr>Auditing under extreme uncertainty</vt:lpstr>
      <vt:lpstr>Auditing under extreme uncertainty</vt:lpstr>
      <vt:lpstr>PowerPoint Presentation</vt:lpstr>
      <vt:lpstr>PAC ANNUAL CONFERENCE Professional Accounting Futures  October 28 &amp; 29,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 ANNUAL CONFERENCE Professional Accounting Futures  October 29, 2021</dc:title>
  <dc:creator>Abdullah Qaisar</dc:creator>
  <cp:lastModifiedBy>Abdullah Qaisar</cp:lastModifiedBy>
  <cp:revision>1</cp:revision>
  <dcterms:created xsi:type="dcterms:W3CDTF">2021-11-03T16:59:17Z</dcterms:created>
  <dcterms:modified xsi:type="dcterms:W3CDTF">2021-11-03T16:59:59Z</dcterms:modified>
</cp:coreProperties>
</file>